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8" r:id="rId3"/>
    <p:sldId id="257" r:id="rId4"/>
    <p:sldId id="268" r:id="rId5"/>
    <p:sldId id="272" r:id="rId6"/>
    <p:sldId id="259" r:id="rId7"/>
    <p:sldId id="260" r:id="rId8"/>
    <p:sldId id="261" r:id="rId9"/>
    <p:sldId id="269" r:id="rId10"/>
    <p:sldId id="270" r:id="rId11"/>
    <p:sldId id="271" r:id="rId12"/>
    <p:sldId id="264" r:id="rId13"/>
    <p:sldId id="263" r:id="rId14"/>
    <p:sldId id="265" r:id="rId15"/>
    <p:sldId id="267"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500"/>
    <p:restoredTop sz="94752"/>
  </p:normalViewPr>
  <p:slideViewPr>
    <p:cSldViewPr snapToGrid="0">
      <p:cViewPr varScale="1">
        <p:scale>
          <a:sx n="94" d="100"/>
          <a:sy n="94" d="100"/>
        </p:scale>
        <p:origin x="216" y="6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3F3539-6452-4FAD-81E0-0032C10DE208}"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CB6C2BCA-F351-469F-BA69-6D1ABAB0EE1E}">
      <dgm:prSet/>
      <dgm:spPr/>
      <dgm:t>
        <a:bodyPr/>
        <a:lstStyle/>
        <a:p>
          <a:r>
            <a:rPr lang="en-US" b="0" i="0" dirty="0"/>
            <a:t>Mendez (2019) reports that among those who are 45 to 64 years old, early-onset AD [EOAD] is diagnosed each year at a rate of about 6.3 per 100,000 with an overall prevalence of 24.2 per 100,000. </a:t>
          </a:r>
          <a:endParaRPr lang="en-US" dirty="0"/>
        </a:p>
      </dgm:t>
    </dgm:pt>
    <dgm:pt modelId="{15F0A864-DE7F-4167-A28F-99DFA87D4562}" type="parTrans" cxnId="{5E5560E0-22DC-4AA0-AC9B-1012F5D455BD}">
      <dgm:prSet/>
      <dgm:spPr/>
      <dgm:t>
        <a:bodyPr/>
        <a:lstStyle/>
        <a:p>
          <a:endParaRPr lang="en-US"/>
        </a:p>
      </dgm:t>
    </dgm:pt>
    <dgm:pt modelId="{3148C8BB-D786-489B-AF2F-C79CE942E74C}" type="sibTrans" cxnId="{5E5560E0-22DC-4AA0-AC9B-1012F5D455BD}">
      <dgm:prSet/>
      <dgm:spPr/>
      <dgm:t>
        <a:bodyPr/>
        <a:lstStyle/>
        <a:p>
          <a:endParaRPr lang="en-US"/>
        </a:p>
      </dgm:t>
    </dgm:pt>
    <dgm:pt modelId="{55B8D433-68F8-4566-8F53-1A53B0D00D19}">
      <dgm:prSet/>
      <dgm:spPr/>
      <dgm:t>
        <a:bodyPr/>
        <a:lstStyle/>
        <a:p>
          <a:r>
            <a:rPr lang="en-US" b="0" i="0"/>
            <a:t>Thus, EOAD is actually a fairly rare (though fatal) disorder. Note that people with EOAD tend to die more quickly than in late-onset AD (LOAD) which is why the prevalence rate remains steady. </a:t>
          </a:r>
          <a:endParaRPr lang="en-US"/>
        </a:p>
      </dgm:t>
    </dgm:pt>
    <dgm:pt modelId="{6C360301-0EE1-4EAF-831C-8F33741E4768}" type="parTrans" cxnId="{3B888AAF-1E0D-4147-B2FF-5891E8E3C55B}">
      <dgm:prSet/>
      <dgm:spPr/>
      <dgm:t>
        <a:bodyPr/>
        <a:lstStyle/>
        <a:p>
          <a:endParaRPr lang="en-US"/>
        </a:p>
      </dgm:t>
    </dgm:pt>
    <dgm:pt modelId="{60572872-E267-41D8-94FC-845F7EB945D0}" type="sibTrans" cxnId="{3B888AAF-1E0D-4147-B2FF-5891E8E3C55B}">
      <dgm:prSet/>
      <dgm:spPr/>
      <dgm:t>
        <a:bodyPr/>
        <a:lstStyle/>
        <a:p>
          <a:endParaRPr lang="en-US"/>
        </a:p>
      </dgm:t>
    </dgm:pt>
    <dgm:pt modelId="{999E83F0-9AC4-AE4E-9CF9-17DCF0EC7385}" type="pres">
      <dgm:prSet presAssocID="{DB3F3539-6452-4FAD-81E0-0032C10DE208}" presName="hierChild1" presStyleCnt="0">
        <dgm:presLayoutVars>
          <dgm:chPref val="1"/>
          <dgm:dir/>
          <dgm:animOne val="branch"/>
          <dgm:animLvl val="lvl"/>
          <dgm:resizeHandles/>
        </dgm:presLayoutVars>
      </dgm:prSet>
      <dgm:spPr/>
    </dgm:pt>
    <dgm:pt modelId="{19914702-3614-2D41-A1F1-2384D5F27D12}" type="pres">
      <dgm:prSet presAssocID="{CB6C2BCA-F351-469F-BA69-6D1ABAB0EE1E}" presName="hierRoot1" presStyleCnt="0"/>
      <dgm:spPr/>
    </dgm:pt>
    <dgm:pt modelId="{D91F2164-F3FD-D947-83FC-F36CEB8EA51E}" type="pres">
      <dgm:prSet presAssocID="{CB6C2BCA-F351-469F-BA69-6D1ABAB0EE1E}" presName="composite" presStyleCnt="0"/>
      <dgm:spPr/>
    </dgm:pt>
    <dgm:pt modelId="{2AD9BC05-093E-4B46-899D-A8353D6DC777}" type="pres">
      <dgm:prSet presAssocID="{CB6C2BCA-F351-469F-BA69-6D1ABAB0EE1E}" presName="background" presStyleLbl="node0" presStyleIdx="0" presStyleCnt="2"/>
      <dgm:spPr/>
    </dgm:pt>
    <dgm:pt modelId="{A35563FF-FA42-D04F-B0E1-40DCB85C2717}" type="pres">
      <dgm:prSet presAssocID="{CB6C2BCA-F351-469F-BA69-6D1ABAB0EE1E}" presName="text" presStyleLbl="fgAcc0" presStyleIdx="0" presStyleCnt="2">
        <dgm:presLayoutVars>
          <dgm:chPref val="3"/>
        </dgm:presLayoutVars>
      </dgm:prSet>
      <dgm:spPr/>
    </dgm:pt>
    <dgm:pt modelId="{4CFD9F96-B79B-D54B-BBDD-06AFF82BCFA9}" type="pres">
      <dgm:prSet presAssocID="{CB6C2BCA-F351-469F-BA69-6D1ABAB0EE1E}" presName="hierChild2" presStyleCnt="0"/>
      <dgm:spPr/>
    </dgm:pt>
    <dgm:pt modelId="{0D97092D-3820-2842-80F7-4AAF9CE5E739}" type="pres">
      <dgm:prSet presAssocID="{55B8D433-68F8-4566-8F53-1A53B0D00D19}" presName="hierRoot1" presStyleCnt="0"/>
      <dgm:spPr/>
    </dgm:pt>
    <dgm:pt modelId="{D9013565-2CA3-1449-A403-4E5BF7CF205D}" type="pres">
      <dgm:prSet presAssocID="{55B8D433-68F8-4566-8F53-1A53B0D00D19}" presName="composite" presStyleCnt="0"/>
      <dgm:spPr/>
    </dgm:pt>
    <dgm:pt modelId="{6BBE3C19-C00F-134D-A19A-8D22901AC9FF}" type="pres">
      <dgm:prSet presAssocID="{55B8D433-68F8-4566-8F53-1A53B0D00D19}" presName="background" presStyleLbl="node0" presStyleIdx="1" presStyleCnt="2"/>
      <dgm:spPr/>
    </dgm:pt>
    <dgm:pt modelId="{DDE54015-B390-A44D-AB9F-B85BCF8E63AD}" type="pres">
      <dgm:prSet presAssocID="{55B8D433-68F8-4566-8F53-1A53B0D00D19}" presName="text" presStyleLbl="fgAcc0" presStyleIdx="1" presStyleCnt="2">
        <dgm:presLayoutVars>
          <dgm:chPref val="3"/>
        </dgm:presLayoutVars>
      </dgm:prSet>
      <dgm:spPr/>
    </dgm:pt>
    <dgm:pt modelId="{4CCE2F24-23D9-A048-BDD5-D3BDD8525349}" type="pres">
      <dgm:prSet presAssocID="{55B8D433-68F8-4566-8F53-1A53B0D00D19}" presName="hierChild2" presStyleCnt="0"/>
      <dgm:spPr/>
    </dgm:pt>
  </dgm:ptLst>
  <dgm:cxnLst>
    <dgm:cxn modelId="{2343267E-A6F8-6748-8F4C-FB99F91DF172}" type="presOf" srcId="{CB6C2BCA-F351-469F-BA69-6D1ABAB0EE1E}" destId="{A35563FF-FA42-D04F-B0E1-40DCB85C2717}" srcOrd="0" destOrd="0" presId="urn:microsoft.com/office/officeart/2005/8/layout/hierarchy1"/>
    <dgm:cxn modelId="{1CB9BF81-C1F8-6240-9D5A-1223561D792E}" type="presOf" srcId="{55B8D433-68F8-4566-8F53-1A53B0D00D19}" destId="{DDE54015-B390-A44D-AB9F-B85BCF8E63AD}" srcOrd="0" destOrd="0" presId="urn:microsoft.com/office/officeart/2005/8/layout/hierarchy1"/>
    <dgm:cxn modelId="{9854AFA3-9FCF-FC48-8F23-32D2DC19B085}" type="presOf" srcId="{DB3F3539-6452-4FAD-81E0-0032C10DE208}" destId="{999E83F0-9AC4-AE4E-9CF9-17DCF0EC7385}" srcOrd="0" destOrd="0" presId="urn:microsoft.com/office/officeart/2005/8/layout/hierarchy1"/>
    <dgm:cxn modelId="{3B888AAF-1E0D-4147-B2FF-5891E8E3C55B}" srcId="{DB3F3539-6452-4FAD-81E0-0032C10DE208}" destId="{55B8D433-68F8-4566-8F53-1A53B0D00D19}" srcOrd="1" destOrd="0" parTransId="{6C360301-0EE1-4EAF-831C-8F33741E4768}" sibTransId="{60572872-E267-41D8-94FC-845F7EB945D0}"/>
    <dgm:cxn modelId="{5E5560E0-22DC-4AA0-AC9B-1012F5D455BD}" srcId="{DB3F3539-6452-4FAD-81E0-0032C10DE208}" destId="{CB6C2BCA-F351-469F-BA69-6D1ABAB0EE1E}" srcOrd="0" destOrd="0" parTransId="{15F0A864-DE7F-4167-A28F-99DFA87D4562}" sibTransId="{3148C8BB-D786-489B-AF2F-C79CE942E74C}"/>
    <dgm:cxn modelId="{E4F1562A-60C5-7E4D-B549-DD5D92D12384}" type="presParOf" srcId="{999E83F0-9AC4-AE4E-9CF9-17DCF0EC7385}" destId="{19914702-3614-2D41-A1F1-2384D5F27D12}" srcOrd="0" destOrd="0" presId="urn:microsoft.com/office/officeart/2005/8/layout/hierarchy1"/>
    <dgm:cxn modelId="{1E454C96-37C5-1540-83AE-CC010CE1340F}" type="presParOf" srcId="{19914702-3614-2D41-A1F1-2384D5F27D12}" destId="{D91F2164-F3FD-D947-83FC-F36CEB8EA51E}" srcOrd="0" destOrd="0" presId="urn:microsoft.com/office/officeart/2005/8/layout/hierarchy1"/>
    <dgm:cxn modelId="{9D444EC6-9252-C54C-B7F0-36E29FCEE484}" type="presParOf" srcId="{D91F2164-F3FD-D947-83FC-F36CEB8EA51E}" destId="{2AD9BC05-093E-4B46-899D-A8353D6DC777}" srcOrd="0" destOrd="0" presId="urn:microsoft.com/office/officeart/2005/8/layout/hierarchy1"/>
    <dgm:cxn modelId="{2F4EDADD-C8F6-5D47-925B-B6CBA0F00267}" type="presParOf" srcId="{D91F2164-F3FD-D947-83FC-F36CEB8EA51E}" destId="{A35563FF-FA42-D04F-B0E1-40DCB85C2717}" srcOrd="1" destOrd="0" presId="urn:microsoft.com/office/officeart/2005/8/layout/hierarchy1"/>
    <dgm:cxn modelId="{82CBC4E1-688A-EF4C-8B92-D2F4F8B6EF9F}" type="presParOf" srcId="{19914702-3614-2D41-A1F1-2384D5F27D12}" destId="{4CFD9F96-B79B-D54B-BBDD-06AFF82BCFA9}" srcOrd="1" destOrd="0" presId="urn:microsoft.com/office/officeart/2005/8/layout/hierarchy1"/>
    <dgm:cxn modelId="{CDE6CB73-C541-8646-ACA5-A8196FFC8EC0}" type="presParOf" srcId="{999E83F0-9AC4-AE4E-9CF9-17DCF0EC7385}" destId="{0D97092D-3820-2842-80F7-4AAF9CE5E739}" srcOrd="1" destOrd="0" presId="urn:microsoft.com/office/officeart/2005/8/layout/hierarchy1"/>
    <dgm:cxn modelId="{EA51A21F-B5F3-A14B-B2A1-5BE5B9AAB842}" type="presParOf" srcId="{0D97092D-3820-2842-80F7-4AAF9CE5E739}" destId="{D9013565-2CA3-1449-A403-4E5BF7CF205D}" srcOrd="0" destOrd="0" presId="urn:microsoft.com/office/officeart/2005/8/layout/hierarchy1"/>
    <dgm:cxn modelId="{5843AA89-3D1F-8C4D-834C-1F39DCEDBC01}" type="presParOf" srcId="{D9013565-2CA3-1449-A403-4E5BF7CF205D}" destId="{6BBE3C19-C00F-134D-A19A-8D22901AC9FF}" srcOrd="0" destOrd="0" presId="urn:microsoft.com/office/officeart/2005/8/layout/hierarchy1"/>
    <dgm:cxn modelId="{5C14EB88-ADB9-764B-A130-7D5A804E8C0C}" type="presParOf" srcId="{D9013565-2CA3-1449-A403-4E5BF7CF205D}" destId="{DDE54015-B390-A44D-AB9F-B85BCF8E63AD}" srcOrd="1" destOrd="0" presId="urn:microsoft.com/office/officeart/2005/8/layout/hierarchy1"/>
    <dgm:cxn modelId="{C715A1BD-FDBE-B349-9FA1-9A20BB7D84A8}" type="presParOf" srcId="{0D97092D-3820-2842-80F7-4AAF9CE5E739}" destId="{4CCE2F24-23D9-A048-BDD5-D3BDD852534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9BC05-093E-4B46-899D-A8353D6DC777}">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5563FF-FA42-D04F-B0E1-40DCB85C2717}">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Mendez (2019) reports that among those who are 45 to 64 years old, early-onset AD [EOAD] is diagnosed each year at a rate of about 6.3 per 100,000 with an overall prevalence of 24.2 per 100,000. </a:t>
          </a:r>
          <a:endParaRPr lang="en-US" sz="2400" kern="1200" dirty="0"/>
        </a:p>
      </dsp:txBody>
      <dsp:txXfrm>
        <a:off x="696297" y="538547"/>
        <a:ext cx="4171627" cy="2590157"/>
      </dsp:txXfrm>
    </dsp:sp>
    <dsp:sp modelId="{6BBE3C19-C00F-134D-A19A-8D22901AC9FF}">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E54015-B390-A44D-AB9F-B85BCF8E63AD}">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a:t>Thus, EOAD is actually a fairly rare (though fatal) disorder. Note that people with EOAD tend to die more quickly than in late-onset AD (LOAD) which is why the prevalence rate remains steady. </a:t>
          </a:r>
          <a:endParaRPr lang="en-US" sz="2400" kern="1200"/>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6A0370-501F-8A4B-8495-C46C35CF138E}" type="datetimeFigureOut">
              <a:rPr lang="en-US" smtClean="0"/>
              <a:t>4/3/25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127388-7D4D-EB4C-A812-BC84A23ADBAE}" type="slidenum">
              <a:rPr lang="en-US" smtClean="0"/>
              <a:t>‹#›</a:t>
            </a:fld>
            <a:endParaRPr lang="en-US"/>
          </a:p>
        </p:txBody>
      </p:sp>
    </p:spTree>
    <p:extLst>
      <p:ext uri="{BB962C8B-B14F-4D97-AF65-F5344CB8AC3E}">
        <p14:creationId xmlns:p14="http://schemas.microsoft.com/office/powerpoint/2010/main" val="1327868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127388-7D4D-EB4C-A812-BC84A23ADBAE}" type="slidenum">
              <a:rPr lang="en-US" smtClean="0"/>
              <a:t>16</a:t>
            </a:fld>
            <a:endParaRPr lang="en-US"/>
          </a:p>
        </p:txBody>
      </p:sp>
    </p:spTree>
    <p:extLst>
      <p:ext uri="{BB962C8B-B14F-4D97-AF65-F5344CB8AC3E}">
        <p14:creationId xmlns:p14="http://schemas.microsoft.com/office/powerpoint/2010/main" val="1107106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CF85B-25B0-6538-236F-22D651104C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37F51B-DF3B-2EDD-0636-DF9E03CCCA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24D431-F608-03D1-0876-CE8A34B3F709}"/>
              </a:ext>
            </a:extLst>
          </p:cNvPr>
          <p:cNvSpPr>
            <a:spLocks noGrp="1"/>
          </p:cNvSpPr>
          <p:nvPr>
            <p:ph type="dt" sz="half" idx="10"/>
          </p:nvPr>
        </p:nvSpPr>
        <p:spPr/>
        <p:txBody>
          <a:bodyPr/>
          <a:lstStyle/>
          <a:p>
            <a:fld id="{3B7A13FA-D542-3842-A403-6CC56E270ADD}" type="datetimeFigureOut">
              <a:rPr lang="en-US" smtClean="0"/>
              <a:t>4/3/25</a:t>
            </a:fld>
            <a:endParaRPr lang="en-US"/>
          </a:p>
        </p:txBody>
      </p:sp>
      <p:sp>
        <p:nvSpPr>
          <p:cNvPr id="5" name="Footer Placeholder 4">
            <a:extLst>
              <a:ext uri="{FF2B5EF4-FFF2-40B4-BE49-F238E27FC236}">
                <a16:creationId xmlns:a16="http://schemas.microsoft.com/office/drawing/2014/main" id="{DC94AD27-0F83-26B5-BFBD-F0D73658B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BF3DF5-3A87-EC07-E8D4-6C5080F22C64}"/>
              </a:ext>
            </a:extLst>
          </p:cNvPr>
          <p:cNvSpPr>
            <a:spLocks noGrp="1"/>
          </p:cNvSpPr>
          <p:nvPr>
            <p:ph type="sldNum" sz="quarter" idx="12"/>
          </p:nvPr>
        </p:nvSpPr>
        <p:spPr/>
        <p:txBody>
          <a:bodyPr/>
          <a:lstStyle/>
          <a:p>
            <a:fld id="{2D4281D4-B63A-8B4E-82D3-C8F014F58E8F}" type="slidenum">
              <a:rPr lang="en-US" smtClean="0"/>
              <a:t>‹#›</a:t>
            </a:fld>
            <a:endParaRPr lang="en-US"/>
          </a:p>
        </p:txBody>
      </p:sp>
    </p:spTree>
    <p:extLst>
      <p:ext uri="{BB962C8B-B14F-4D97-AF65-F5344CB8AC3E}">
        <p14:creationId xmlns:p14="http://schemas.microsoft.com/office/powerpoint/2010/main" val="2148824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A397C-A01E-F7AE-6727-B344549F6E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247AD2-6F51-BCDB-DAE5-C000EE5970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C42E88-68BD-68C7-6407-0AD82B465F71}"/>
              </a:ext>
            </a:extLst>
          </p:cNvPr>
          <p:cNvSpPr>
            <a:spLocks noGrp="1"/>
          </p:cNvSpPr>
          <p:nvPr>
            <p:ph type="dt" sz="half" idx="10"/>
          </p:nvPr>
        </p:nvSpPr>
        <p:spPr/>
        <p:txBody>
          <a:bodyPr/>
          <a:lstStyle/>
          <a:p>
            <a:fld id="{3B7A13FA-D542-3842-A403-6CC56E270ADD}" type="datetimeFigureOut">
              <a:rPr lang="en-US" smtClean="0"/>
              <a:t>4/3/25</a:t>
            </a:fld>
            <a:endParaRPr lang="en-US"/>
          </a:p>
        </p:txBody>
      </p:sp>
      <p:sp>
        <p:nvSpPr>
          <p:cNvPr id="5" name="Footer Placeholder 4">
            <a:extLst>
              <a:ext uri="{FF2B5EF4-FFF2-40B4-BE49-F238E27FC236}">
                <a16:creationId xmlns:a16="http://schemas.microsoft.com/office/drawing/2014/main" id="{77949209-B0D1-341A-4C43-EDC46E5BF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77022D-A6EA-282E-BF90-B96C3B2A3093}"/>
              </a:ext>
            </a:extLst>
          </p:cNvPr>
          <p:cNvSpPr>
            <a:spLocks noGrp="1"/>
          </p:cNvSpPr>
          <p:nvPr>
            <p:ph type="sldNum" sz="quarter" idx="12"/>
          </p:nvPr>
        </p:nvSpPr>
        <p:spPr/>
        <p:txBody>
          <a:bodyPr/>
          <a:lstStyle/>
          <a:p>
            <a:fld id="{2D4281D4-B63A-8B4E-82D3-C8F014F58E8F}" type="slidenum">
              <a:rPr lang="en-US" smtClean="0"/>
              <a:t>‹#›</a:t>
            </a:fld>
            <a:endParaRPr lang="en-US"/>
          </a:p>
        </p:txBody>
      </p:sp>
    </p:spTree>
    <p:extLst>
      <p:ext uri="{BB962C8B-B14F-4D97-AF65-F5344CB8AC3E}">
        <p14:creationId xmlns:p14="http://schemas.microsoft.com/office/powerpoint/2010/main" val="165924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460755-62A7-71D9-201E-FF0DF7B89B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C3BE9C-B3B2-6F30-E02A-BC20B0EF52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952C5-7029-CA93-E276-AA0A0FF69C21}"/>
              </a:ext>
            </a:extLst>
          </p:cNvPr>
          <p:cNvSpPr>
            <a:spLocks noGrp="1"/>
          </p:cNvSpPr>
          <p:nvPr>
            <p:ph type="dt" sz="half" idx="10"/>
          </p:nvPr>
        </p:nvSpPr>
        <p:spPr/>
        <p:txBody>
          <a:bodyPr/>
          <a:lstStyle/>
          <a:p>
            <a:fld id="{3B7A13FA-D542-3842-A403-6CC56E270ADD}" type="datetimeFigureOut">
              <a:rPr lang="en-US" smtClean="0"/>
              <a:t>4/3/25</a:t>
            </a:fld>
            <a:endParaRPr lang="en-US"/>
          </a:p>
        </p:txBody>
      </p:sp>
      <p:sp>
        <p:nvSpPr>
          <p:cNvPr id="5" name="Footer Placeholder 4">
            <a:extLst>
              <a:ext uri="{FF2B5EF4-FFF2-40B4-BE49-F238E27FC236}">
                <a16:creationId xmlns:a16="http://schemas.microsoft.com/office/drawing/2014/main" id="{95685E9C-AD9A-9162-300C-0F251EFED2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60EC68-AE57-24D0-2DC1-9B2A8DA59868}"/>
              </a:ext>
            </a:extLst>
          </p:cNvPr>
          <p:cNvSpPr>
            <a:spLocks noGrp="1"/>
          </p:cNvSpPr>
          <p:nvPr>
            <p:ph type="sldNum" sz="quarter" idx="12"/>
          </p:nvPr>
        </p:nvSpPr>
        <p:spPr/>
        <p:txBody>
          <a:bodyPr/>
          <a:lstStyle/>
          <a:p>
            <a:fld id="{2D4281D4-B63A-8B4E-82D3-C8F014F58E8F}" type="slidenum">
              <a:rPr lang="en-US" smtClean="0"/>
              <a:t>‹#›</a:t>
            </a:fld>
            <a:endParaRPr lang="en-US"/>
          </a:p>
        </p:txBody>
      </p:sp>
    </p:spTree>
    <p:extLst>
      <p:ext uri="{BB962C8B-B14F-4D97-AF65-F5344CB8AC3E}">
        <p14:creationId xmlns:p14="http://schemas.microsoft.com/office/powerpoint/2010/main" val="159724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AF984-B0A3-E5EF-4368-E98FA166B0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9827D3-F11E-793E-DE97-0D1B1D324A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C2479E-375C-C197-8020-6F65A776B66F}"/>
              </a:ext>
            </a:extLst>
          </p:cNvPr>
          <p:cNvSpPr>
            <a:spLocks noGrp="1"/>
          </p:cNvSpPr>
          <p:nvPr>
            <p:ph type="dt" sz="half" idx="10"/>
          </p:nvPr>
        </p:nvSpPr>
        <p:spPr/>
        <p:txBody>
          <a:bodyPr/>
          <a:lstStyle/>
          <a:p>
            <a:fld id="{3B7A13FA-D542-3842-A403-6CC56E270ADD}" type="datetimeFigureOut">
              <a:rPr lang="en-US" smtClean="0"/>
              <a:t>4/3/25</a:t>
            </a:fld>
            <a:endParaRPr lang="en-US"/>
          </a:p>
        </p:txBody>
      </p:sp>
      <p:sp>
        <p:nvSpPr>
          <p:cNvPr id="5" name="Footer Placeholder 4">
            <a:extLst>
              <a:ext uri="{FF2B5EF4-FFF2-40B4-BE49-F238E27FC236}">
                <a16:creationId xmlns:a16="http://schemas.microsoft.com/office/drawing/2014/main" id="{ED8010E4-A2E1-D941-DC2D-AF909371EB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399B0C-2EC5-AAD4-E2A2-9A01FB1982A5}"/>
              </a:ext>
            </a:extLst>
          </p:cNvPr>
          <p:cNvSpPr>
            <a:spLocks noGrp="1"/>
          </p:cNvSpPr>
          <p:nvPr>
            <p:ph type="sldNum" sz="quarter" idx="12"/>
          </p:nvPr>
        </p:nvSpPr>
        <p:spPr/>
        <p:txBody>
          <a:bodyPr/>
          <a:lstStyle/>
          <a:p>
            <a:fld id="{2D4281D4-B63A-8B4E-82D3-C8F014F58E8F}" type="slidenum">
              <a:rPr lang="en-US" smtClean="0"/>
              <a:t>‹#›</a:t>
            </a:fld>
            <a:endParaRPr lang="en-US"/>
          </a:p>
        </p:txBody>
      </p:sp>
    </p:spTree>
    <p:extLst>
      <p:ext uri="{BB962C8B-B14F-4D97-AF65-F5344CB8AC3E}">
        <p14:creationId xmlns:p14="http://schemas.microsoft.com/office/powerpoint/2010/main" val="103215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11674-2D9B-63D9-66DE-519BE0A859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21AA26-7E17-09C1-266B-D234981967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A81D0F-7C14-3C1F-593F-437F84884516}"/>
              </a:ext>
            </a:extLst>
          </p:cNvPr>
          <p:cNvSpPr>
            <a:spLocks noGrp="1"/>
          </p:cNvSpPr>
          <p:nvPr>
            <p:ph type="dt" sz="half" idx="10"/>
          </p:nvPr>
        </p:nvSpPr>
        <p:spPr/>
        <p:txBody>
          <a:bodyPr/>
          <a:lstStyle/>
          <a:p>
            <a:fld id="{3B7A13FA-D542-3842-A403-6CC56E270ADD}" type="datetimeFigureOut">
              <a:rPr lang="en-US" smtClean="0"/>
              <a:t>4/3/25</a:t>
            </a:fld>
            <a:endParaRPr lang="en-US"/>
          </a:p>
        </p:txBody>
      </p:sp>
      <p:sp>
        <p:nvSpPr>
          <p:cNvPr id="5" name="Footer Placeholder 4">
            <a:extLst>
              <a:ext uri="{FF2B5EF4-FFF2-40B4-BE49-F238E27FC236}">
                <a16:creationId xmlns:a16="http://schemas.microsoft.com/office/drawing/2014/main" id="{14B78424-6B04-CCDF-8332-42ADF25C40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518FD2-A581-2120-F2C5-924AE3DDE0E0}"/>
              </a:ext>
            </a:extLst>
          </p:cNvPr>
          <p:cNvSpPr>
            <a:spLocks noGrp="1"/>
          </p:cNvSpPr>
          <p:nvPr>
            <p:ph type="sldNum" sz="quarter" idx="12"/>
          </p:nvPr>
        </p:nvSpPr>
        <p:spPr/>
        <p:txBody>
          <a:bodyPr/>
          <a:lstStyle/>
          <a:p>
            <a:fld id="{2D4281D4-B63A-8B4E-82D3-C8F014F58E8F}" type="slidenum">
              <a:rPr lang="en-US" smtClean="0"/>
              <a:t>‹#›</a:t>
            </a:fld>
            <a:endParaRPr lang="en-US"/>
          </a:p>
        </p:txBody>
      </p:sp>
    </p:spTree>
    <p:extLst>
      <p:ext uri="{BB962C8B-B14F-4D97-AF65-F5344CB8AC3E}">
        <p14:creationId xmlns:p14="http://schemas.microsoft.com/office/powerpoint/2010/main" val="1810338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496B0-B097-D4ED-4118-80FCD240B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7B29B6-C80E-B8AC-F8C0-B33FEF5CDA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639404-A79D-F2EC-3FEE-1D5B57BEC6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704AE9-C39D-2597-51DE-FD8266E864E8}"/>
              </a:ext>
            </a:extLst>
          </p:cNvPr>
          <p:cNvSpPr>
            <a:spLocks noGrp="1"/>
          </p:cNvSpPr>
          <p:nvPr>
            <p:ph type="dt" sz="half" idx="10"/>
          </p:nvPr>
        </p:nvSpPr>
        <p:spPr/>
        <p:txBody>
          <a:bodyPr/>
          <a:lstStyle/>
          <a:p>
            <a:fld id="{3B7A13FA-D542-3842-A403-6CC56E270ADD}" type="datetimeFigureOut">
              <a:rPr lang="en-US" smtClean="0"/>
              <a:t>4/3/25</a:t>
            </a:fld>
            <a:endParaRPr lang="en-US"/>
          </a:p>
        </p:txBody>
      </p:sp>
      <p:sp>
        <p:nvSpPr>
          <p:cNvPr id="6" name="Footer Placeholder 5">
            <a:extLst>
              <a:ext uri="{FF2B5EF4-FFF2-40B4-BE49-F238E27FC236}">
                <a16:creationId xmlns:a16="http://schemas.microsoft.com/office/drawing/2014/main" id="{6CFE5172-C0BF-AEA4-9CC0-66BD330CFA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C894EA-DF40-75AE-8D90-80DF232F3AC5}"/>
              </a:ext>
            </a:extLst>
          </p:cNvPr>
          <p:cNvSpPr>
            <a:spLocks noGrp="1"/>
          </p:cNvSpPr>
          <p:nvPr>
            <p:ph type="sldNum" sz="quarter" idx="12"/>
          </p:nvPr>
        </p:nvSpPr>
        <p:spPr/>
        <p:txBody>
          <a:bodyPr/>
          <a:lstStyle/>
          <a:p>
            <a:fld id="{2D4281D4-B63A-8B4E-82D3-C8F014F58E8F}" type="slidenum">
              <a:rPr lang="en-US" smtClean="0"/>
              <a:t>‹#›</a:t>
            </a:fld>
            <a:endParaRPr lang="en-US"/>
          </a:p>
        </p:txBody>
      </p:sp>
    </p:spTree>
    <p:extLst>
      <p:ext uri="{BB962C8B-B14F-4D97-AF65-F5344CB8AC3E}">
        <p14:creationId xmlns:p14="http://schemas.microsoft.com/office/powerpoint/2010/main" val="81959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2F682-B65F-BED0-13D8-F94D850608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C13E43-DF0E-00C2-7F53-131FD2532C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886B82-98DB-AC83-0088-5ADDCE0543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8A29F1-C4C7-6B80-3551-71CF3EEA01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488929-3A03-705C-B184-CAE283725A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90C8BA-B64C-C9A7-AB1B-040DCF9539A0}"/>
              </a:ext>
            </a:extLst>
          </p:cNvPr>
          <p:cNvSpPr>
            <a:spLocks noGrp="1"/>
          </p:cNvSpPr>
          <p:nvPr>
            <p:ph type="dt" sz="half" idx="10"/>
          </p:nvPr>
        </p:nvSpPr>
        <p:spPr/>
        <p:txBody>
          <a:bodyPr/>
          <a:lstStyle/>
          <a:p>
            <a:fld id="{3B7A13FA-D542-3842-A403-6CC56E270ADD}" type="datetimeFigureOut">
              <a:rPr lang="en-US" smtClean="0"/>
              <a:t>4/3/25</a:t>
            </a:fld>
            <a:endParaRPr lang="en-US"/>
          </a:p>
        </p:txBody>
      </p:sp>
      <p:sp>
        <p:nvSpPr>
          <p:cNvPr id="8" name="Footer Placeholder 7">
            <a:extLst>
              <a:ext uri="{FF2B5EF4-FFF2-40B4-BE49-F238E27FC236}">
                <a16:creationId xmlns:a16="http://schemas.microsoft.com/office/drawing/2014/main" id="{B7C3F087-BAF4-5D51-DF50-50C145B278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CDD1DD-98C9-40D5-E847-7EF6E4A5966D}"/>
              </a:ext>
            </a:extLst>
          </p:cNvPr>
          <p:cNvSpPr>
            <a:spLocks noGrp="1"/>
          </p:cNvSpPr>
          <p:nvPr>
            <p:ph type="sldNum" sz="quarter" idx="12"/>
          </p:nvPr>
        </p:nvSpPr>
        <p:spPr/>
        <p:txBody>
          <a:bodyPr/>
          <a:lstStyle/>
          <a:p>
            <a:fld id="{2D4281D4-B63A-8B4E-82D3-C8F014F58E8F}" type="slidenum">
              <a:rPr lang="en-US" smtClean="0"/>
              <a:t>‹#›</a:t>
            </a:fld>
            <a:endParaRPr lang="en-US"/>
          </a:p>
        </p:txBody>
      </p:sp>
    </p:spTree>
    <p:extLst>
      <p:ext uri="{BB962C8B-B14F-4D97-AF65-F5344CB8AC3E}">
        <p14:creationId xmlns:p14="http://schemas.microsoft.com/office/powerpoint/2010/main" val="3145896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73FE6-74C2-7C68-68A0-DF60657499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96256C-B72C-5C8D-67D2-4A6A4EB3BA11}"/>
              </a:ext>
            </a:extLst>
          </p:cNvPr>
          <p:cNvSpPr>
            <a:spLocks noGrp="1"/>
          </p:cNvSpPr>
          <p:nvPr>
            <p:ph type="dt" sz="half" idx="10"/>
          </p:nvPr>
        </p:nvSpPr>
        <p:spPr/>
        <p:txBody>
          <a:bodyPr/>
          <a:lstStyle/>
          <a:p>
            <a:fld id="{3B7A13FA-D542-3842-A403-6CC56E270ADD}" type="datetimeFigureOut">
              <a:rPr lang="en-US" smtClean="0"/>
              <a:t>4/3/25</a:t>
            </a:fld>
            <a:endParaRPr lang="en-US"/>
          </a:p>
        </p:txBody>
      </p:sp>
      <p:sp>
        <p:nvSpPr>
          <p:cNvPr id="4" name="Footer Placeholder 3">
            <a:extLst>
              <a:ext uri="{FF2B5EF4-FFF2-40B4-BE49-F238E27FC236}">
                <a16:creationId xmlns:a16="http://schemas.microsoft.com/office/drawing/2014/main" id="{A886254D-5B82-E558-9D5C-BF16688D85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DA6146-9B77-0321-A734-6AC2BA7DC49A}"/>
              </a:ext>
            </a:extLst>
          </p:cNvPr>
          <p:cNvSpPr>
            <a:spLocks noGrp="1"/>
          </p:cNvSpPr>
          <p:nvPr>
            <p:ph type="sldNum" sz="quarter" idx="12"/>
          </p:nvPr>
        </p:nvSpPr>
        <p:spPr/>
        <p:txBody>
          <a:bodyPr/>
          <a:lstStyle/>
          <a:p>
            <a:fld id="{2D4281D4-B63A-8B4E-82D3-C8F014F58E8F}" type="slidenum">
              <a:rPr lang="en-US" smtClean="0"/>
              <a:t>‹#›</a:t>
            </a:fld>
            <a:endParaRPr lang="en-US"/>
          </a:p>
        </p:txBody>
      </p:sp>
    </p:spTree>
    <p:extLst>
      <p:ext uri="{BB962C8B-B14F-4D97-AF65-F5344CB8AC3E}">
        <p14:creationId xmlns:p14="http://schemas.microsoft.com/office/powerpoint/2010/main" val="3301666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A14EF0-E321-130E-51D1-396814418E21}"/>
              </a:ext>
            </a:extLst>
          </p:cNvPr>
          <p:cNvSpPr>
            <a:spLocks noGrp="1"/>
          </p:cNvSpPr>
          <p:nvPr>
            <p:ph type="dt" sz="half" idx="10"/>
          </p:nvPr>
        </p:nvSpPr>
        <p:spPr/>
        <p:txBody>
          <a:bodyPr/>
          <a:lstStyle/>
          <a:p>
            <a:fld id="{3B7A13FA-D542-3842-A403-6CC56E270ADD}" type="datetimeFigureOut">
              <a:rPr lang="en-US" smtClean="0"/>
              <a:t>4/3/25</a:t>
            </a:fld>
            <a:endParaRPr lang="en-US"/>
          </a:p>
        </p:txBody>
      </p:sp>
      <p:sp>
        <p:nvSpPr>
          <p:cNvPr id="3" name="Footer Placeholder 2">
            <a:extLst>
              <a:ext uri="{FF2B5EF4-FFF2-40B4-BE49-F238E27FC236}">
                <a16:creationId xmlns:a16="http://schemas.microsoft.com/office/drawing/2014/main" id="{AA4E599B-83B3-425D-3DC6-22376A6717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9A3DC2-81AB-9269-335E-4136BB1D4728}"/>
              </a:ext>
            </a:extLst>
          </p:cNvPr>
          <p:cNvSpPr>
            <a:spLocks noGrp="1"/>
          </p:cNvSpPr>
          <p:nvPr>
            <p:ph type="sldNum" sz="quarter" idx="12"/>
          </p:nvPr>
        </p:nvSpPr>
        <p:spPr/>
        <p:txBody>
          <a:bodyPr/>
          <a:lstStyle/>
          <a:p>
            <a:fld id="{2D4281D4-B63A-8B4E-82D3-C8F014F58E8F}" type="slidenum">
              <a:rPr lang="en-US" smtClean="0"/>
              <a:t>‹#›</a:t>
            </a:fld>
            <a:endParaRPr lang="en-US"/>
          </a:p>
        </p:txBody>
      </p:sp>
    </p:spTree>
    <p:extLst>
      <p:ext uri="{BB962C8B-B14F-4D97-AF65-F5344CB8AC3E}">
        <p14:creationId xmlns:p14="http://schemas.microsoft.com/office/powerpoint/2010/main" val="2044015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66124-B3E4-716C-F652-A037E4B230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EBAC62-9C9F-D9FA-0082-7CD5BDAF34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177A83-FF91-3467-5484-BF5BED5F5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78941E-D266-488F-4B1F-52E6A4896731}"/>
              </a:ext>
            </a:extLst>
          </p:cNvPr>
          <p:cNvSpPr>
            <a:spLocks noGrp="1"/>
          </p:cNvSpPr>
          <p:nvPr>
            <p:ph type="dt" sz="half" idx="10"/>
          </p:nvPr>
        </p:nvSpPr>
        <p:spPr/>
        <p:txBody>
          <a:bodyPr/>
          <a:lstStyle/>
          <a:p>
            <a:fld id="{3B7A13FA-D542-3842-A403-6CC56E270ADD}" type="datetimeFigureOut">
              <a:rPr lang="en-US" smtClean="0"/>
              <a:t>4/3/25</a:t>
            </a:fld>
            <a:endParaRPr lang="en-US"/>
          </a:p>
        </p:txBody>
      </p:sp>
      <p:sp>
        <p:nvSpPr>
          <p:cNvPr id="6" name="Footer Placeholder 5">
            <a:extLst>
              <a:ext uri="{FF2B5EF4-FFF2-40B4-BE49-F238E27FC236}">
                <a16:creationId xmlns:a16="http://schemas.microsoft.com/office/drawing/2014/main" id="{1CE631DC-AA6C-86B7-D070-A4A18467F1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974B6D-8AC6-8C1E-1978-5AB0AE0E2952}"/>
              </a:ext>
            </a:extLst>
          </p:cNvPr>
          <p:cNvSpPr>
            <a:spLocks noGrp="1"/>
          </p:cNvSpPr>
          <p:nvPr>
            <p:ph type="sldNum" sz="quarter" idx="12"/>
          </p:nvPr>
        </p:nvSpPr>
        <p:spPr/>
        <p:txBody>
          <a:bodyPr/>
          <a:lstStyle/>
          <a:p>
            <a:fld id="{2D4281D4-B63A-8B4E-82D3-C8F014F58E8F}" type="slidenum">
              <a:rPr lang="en-US" smtClean="0"/>
              <a:t>‹#›</a:t>
            </a:fld>
            <a:endParaRPr lang="en-US"/>
          </a:p>
        </p:txBody>
      </p:sp>
    </p:spTree>
    <p:extLst>
      <p:ext uri="{BB962C8B-B14F-4D97-AF65-F5344CB8AC3E}">
        <p14:creationId xmlns:p14="http://schemas.microsoft.com/office/powerpoint/2010/main" val="97978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74A2B-D8B5-1314-3337-F2808ED46C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AF65A1-4116-6BA2-69AF-231EA6A046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BCE49F-78E0-8EA5-7C5A-F53EB4C071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30A38B-818A-BC5E-6655-2603CF458DE2}"/>
              </a:ext>
            </a:extLst>
          </p:cNvPr>
          <p:cNvSpPr>
            <a:spLocks noGrp="1"/>
          </p:cNvSpPr>
          <p:nvPr>
            <p:ph type="dt" sz="half" idx="10"/>
          </p:nvPr>
        </p:nvSpPr>
        <p:spPr/>
        <p:txBody>
          <a:bodyPr/>
          <a:lstStyle/>
          <a:p>
            <a:fld id="{3B7A13FA-D542-3842-A403-6CC56E270ADD}" type="datetimeFigureOut">
              <a:rPr lang="en-US" smtClean="0"/>
              <a:t>4/3/25</a:t>
            </a:fld>
            <a:endParaRPr lang="en-US"/>
          </a:p>
        </p:txBody>
      </p:sp>
      <p:sp>
        <p:nvSpPr>
          <p:cNvPr id="6" name="Footer Placeholder 5">
            <a:extLst>
              <a:ext uri="{FF2B5EF4-FFF2-40B4-BE49-F238E27FC236}">
                <a16:creationId xmlns:a16="http://schemas.microsoft.com/office/drawing/2014/main" id="{805407F5-16B0-88AB-A2A1-863E9280A8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2481CD-47E1-E4ED-5C1F-0774A748C4A2}"/>
              </a:ext>
            </a:extLst>
          </p:cNvPr>
          <p:cNvSpPr>
            <a:spLocks noGrp="1"/>
          </p:cNvSpPr>
          <p:nvPr>
            <p:ph type="sldNum" sz="quarter" idx="12"/>
          </p:nvPr>
        </p:nvSpPr>
        <p:spPr/>
        <p:txBody>
          <a:bodyPr/>
          <a:lstStyle/>
          <a:p>
            <a:fld id="{2D4281D4-B63A-8B4E-82D3-C8F014F58E8F}" type="slidenum">
              <a:rPr lang="en-US" smtClean="0"/>
              <a:t>‹#›</a:t>
            </a:fld>
            <a:endParaRPr lang="en-US"/>
          </a:p>
        </p:txBody>
      </p:sp>
    </p:spTree>
    <p:extLst>
      <p:ext uri="{BB962C8B-B14F-4D97-AF65-F5344CB8AC3E}">
        <p14:creationId xmlns:p14="http://schemas.microsoft.com/office/powerpoint/2010/main" val="3839610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DB00D4-B152-C1F7-EF8A-092C13D0BD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B6E3D0-4541-191E-AA27-61BE7A26CA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7A1F58-C9DE-8A38-22A6-ED6AED1805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A13FA-D542-3842-A403-6CC56E270ADD}" type="datetimeFigureOut">
              <a:rPr lang="en-US" smtClean="0"/>
              <a:t>4/3/25</a:t>
            </a:fld>
            <a:endParaRPr lang="en-US"/>
          </a:p>
        </p:txBody>
      </p:sp>
      <p:sp>
        <p:nvSpPr>
          <p:cNvPr id="5" name="Footer Placeholder 4">
            <a:extLst>
              <a:ext uri="{FF2B5EF4-FFF2-40B4-BE49-F238E27FC236}">
                <a16:creationId xmlns:a16="http://schemas.microsoft.com/office/drawing/2014/main" id="{7F03E9A7-3F22-C6F3-F578-353CE0D92E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A7BB27-F6BC-C72E-875D-39BEC34E2A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4281D4-B63A-8B4E-82D3-C8F014F58E8F}" type="slidenum">
              <a:rPr lang="en-US" smtClean="0"/>
              <a:t>‹#›</a:t>
            </a:fld>
            <a:endParaRPr lang="en-US"/>
          </a:p>
        </p:txBody>
      </p:sp>
    </p:spTree>
    <p:extLst>
      <p:ext uri="{BB962C8B-B14F-4D97-AF65-F5344CB8AC3E}">
        <p14:creationId xmlns:p14="http://schemas.microsoft.com/office/powerpoint/2010/main" val="2167237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nia.nih.gov/health/what-dementia-symptoms-types-and-diagnosi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_hRBPrfDQV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487CAF-BEE6-56A4-00E8-C2F1E25A760D}"/>
              </a:ext>
            </a:extLst>
          </p:cNvPr>
          <p:cNvSpPr>
            <a:spLocks noGrp="1"/>
          </p:cNvSpPr>
          <p:nvPr>
            <p:ph type="ctrTitle"/>
          </p:nvPr>
        </p:nvSpPr>
        <p:spPr>
          <a:xfrm>
            <a:off x="5297762" y="640080"/>
            <a:ext cx="6251110" cy="3566160"/>
          </a:xfrm>
        </p:spPr>
        <p:txBody>
          <a:bodyPr anchor="b">
            <a:normAutofit/>
          </a:bodyPr>
          <a:lstStyle/>
          <a:p>
            <a:pPr algn="l"/>
            <a:r>
              <a:rPr lang="en-US" sz="5400"/>
              <a:t>Alzheimer’s Disease</a:t>
            </a:r>
          </a:p>
        </p:txBody>
      </p:sp>
      <p:sp>
        <p:nvSpPr>
          <p:cNvPr id="3" name="Subtitle 2">
            <a:extLst>
              <a:ext uri="{FF2B5EF4-FFF2-40B4-BE49-F238E27FC236}">
                <a16:creationId xmlns:a16="http://schemas.microsoft.com/office/drawing/2014/main" id="{536DD1F6-AE21-595E-F12C-8ABDBB3CC677}"/>
              </a:ext>
            </a:extLst>
          </p:cNvPr>
          <p:cNvSpPr>
            <a:spLocks noGrp="1"/>
          </p:cNvSpPr>
          <p:nvPr>
            <p:ph type="subTitle" idx="1"/>
          </p:nvPr>
        </p:nvSpPr>
        <p:spPr>
          <a:xfrm>
            <a:off x="5297760" y="4636008"/>
            <a:ext cx="6251111" cy="1572768"/>
          </a:xfrm>
        </p:spPr>
        <p:txBody>
          <a:bodyPr>
            <a:normAutofit/>
          </a:bodyPr>
          <a:lstStyle/>
          <a:p>
            <a:pPr algn="l"/>
            <a:endParaRPr lang="en-US"/>
          </a:p>
        </p:txBody>
      </p:sp>
      <p:pic>
        <p:nvPicPr>
          <p:cNvPr id="5" name="Picture 4" descr="Computer Generated Lights">
            <a:extLst>
              <a:ext uri="{FF2B5EF4-FFF2-40B4-BE49-F238E27FC236}">
                <a16:creationId xmlns:a16="http://schemas.microsoft.com/office/drawing/2014/main" id="{6798432D-1C87-BE45-F9D2-E06024205EA9}"/>
              </a:ext>
            </a:extLst>
          </p:cNvPr>
          <p:cNvPicPr>
            <a:picLocks noChangeAspect="1"/>
          </p:cNvPicPr>
          <p:nvPr/>
        </p:nvPicPr>
        <p:blipFill rotWithShape="1">
          <a:blip r:embed="rId2"/>
          <a:srcRect l="19598" r="3014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682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BBB19E-62D8-750E-AFE5-BDFAF252B9A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dirty="0">
                <a:solidFill>
                  <a:schemeClr val="bg1"/>
                </a:solidFill>
                <a:latin typeface="+mj-lt"/>
                <a:ea typeface="+mj-ea"/>
                <a:cs typeface="+mj-cs"/>
              </a:rPr>
              <a:t>Changing Trends in Prevalence (1)</a:t>
            </a:r>
          </a:p>
        </p:txBody>
      </p:sp>
      <p:pic>
        <p:nvPicPr>
          <p:cNvPr id="4" name="Content Placeholder 3">
            <a:extLst>
              <a:ext uri="{FF2B5EF4-FFF2-40B4-BE49-F238E27FC236}">
                <a16:creationId xmlns:a16="http://schemas.microsoft.com/office/drawing/2014/main" id="{1368B67B-3CE3-26BF-0EB3-8666A081786C}"/>
              </a:ext>
            </a:extLst>
          </p:cNvPr>
          <p:cNvPicPr>
            <a:picLocks noGrp="1" noChangeAspect="1"/>
          </p:cNvPicPr>
          <p:nvPr>
            <p:ph idx="1"/>
          </p:nvPr>
        </p:nvPicPr>
        <p:blipFill>
          <a:blip r:embed="rId2"/>
          <a:stretch>
            <a:fillRect/>
          </a:stretch>
        </p:blipFill>
        <p:spPr>
          <a:xfrm>
            <a:off x="855325" y="1692811"/>
            <a:ext cx="10481349" cy="4690404"/>
          </a:xfrm>
          <a:prstGeom prst="rect">
            <a:avLst/>
          </a:prstGeom>
        </p:spPr>
      </p:pic>
    </p:spTree>
    <p:extLst>
      <p:ext uri="{BB962C8B-B14F-4D97-AF65-F5344CB8AC3E}">
        <p14:creationId xmlns:p14="http://schemas.microsoft.com/office/powerpoint/2010/main" val="3649706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028E2B-6E42-1158-3DC5-A934B20A1EBC}"/>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3BBC5AA6-3548-3023-1AE4-AA266CFE5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5A3435-DA24-EE0C-7B81-EBE9B49F2013}"/>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dirty="0">
                <a:solidFill>
                  <a:schemeClr val="bg1"/>
                </a:solidFill>
                <a:latin typeface="+mj-lt"/>
                <a:ea typeface="+mj-ea"/>
                <a:cs typeface="+mj-cs"/>
              </a:rPr>
              <a:t>Changing Trends in Prevalence (2)</a:t>
            </a:r>
          </a:p>
        </p:txBody>
      </p:sp>
      <p:pic>
        <p:nvPicPr>
          <p:cNvPr id="6" name="Picture 5">
            <a:extLst>
              <a:ext uri="{FF2B5EF4-FFF2-40B4-BE49-F238E27FC236}">
                <a16:creationId xmlns:a16="http://schemas.microsoft.com/office/drawing/2014/main" id="{E84C51B2-9FFA-C975-46A4-882A940F95D6}"/>
              </a:ext>
            </a:extLst>
          </p:cNvPr>
          <p:cNvPicPr>
            <a:picLocks noChangeAspect="1"/>
          </p:cNvPicPr>
          <p:nvPr/>
        </p:nvPicPr>
        <p:blipFill>
          <a:blip r:embed="rId2"/>
          <a:stretch>
            <a:fillRect/>
          </a:stretch>
        </p:blipFill>
        <p:spPr>
          <a:xfrm>
            <a:off x="820263" y="1554849"/>
            <a:ext cx="10947194" cy="4852773"/>
          </a:xfrm>
          <a:prstGeom prst="rect">
            <a:avLst/>
          </a:prstGeom>
        </p:spPr>
      </p:pic>
    </p:spTree>
    <p:extLst>
      <p:ext uri="{BB962C8B-B14F-4D97-AF65-F5344CB8AC3E}">
        <p14:creationId xmlns:p14="http://schemas.microsoft.com/office/powerpoint/2010/main" val="293565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33FF408-7A8F-6638-67A6-DFEEADABC93E}"/>
              </a:ext>
            </a:extLst>
          </p:cNvPr>
          <p:cNvSpPr>
            <a:spLocks noGrp="1"/>
          </p:cNvSpPr>
          <p:nvPr>
            <p:ph type="title"/>
          </p:nvPr>
        </p:nvSpPr>
        <p:spPr>
          <a:xfrm>
            <a:off x="640080" y="325369"/>
            <a:ext cx="5051036" cy="1994008"/>
          </a:xfrm>
        </p:spPr>
        <p:txBody>
          <a:bodyPr anchor="b">
            <a:normAutofit/>
          </a:bodyPr>
          <a:lstStyle/>
          <a:p>
            <a:r>
              <a:rPr lang="en-US" sz="2200" b="1" i="0" dirty="0">
                <a:effectLst/>
                <a:latin typeface="Helvetica, Arial, sans-serif"/>
              </a:rPr>
              <a:t>Twin studies </a:t>
            </a:r>
            <a:r>
              <a:rPr lang="en-US" sz="2200" b="0" i="0" dirty="0">
                <a:effectLst/>
                <a:latin typeface="Helvetica, Arial, sans-serif"/>
              </a:rPr>
              <a:t>indicate that "the risk of Alzheimer’s disease is 60–80% dependent on heritable factors" (</a:t>
            </a:r>
            <a:r>
              <a:rPr lang="en-US" sz="2200" b="0" i="0" dirty="0" err="1">
                <a:effectLst/>
                <a:latin typeface="Helvetica, Arial, sans-serif"/>
              </a:rPr>
              <a:t>Sheltens</a:t>
            </a:r>
            <a:r>
              <a:rPr lang="en-US" sz="2200" b="0" i="0" dirty="0">
                <a:effectLst/>
                <a:latin typeface="Helvetica, Arial, sans-serif"/>
              </a:rPr>
              <a:t> et al., 2021, p. 1580.)</a:t>
            </a:r>
            <a:br>
              <a:rPr lang="en-US" sz="2200" b="0" i="0" dirty="0">
                <a:effectLst/>
                <a:latin typeface="Times" pitchFamily="2" charset="0"/>
              </a:rPr>
            </a:br>
            <a:endParaRPr lang="en-US" sz="2200" dirty="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5B642DF-E81D-B830-ED57-3D78E01077F5}"/>
              </a:ext>
            </a:extLst>
          </p:cNvPr>
          <p:cNvSpPr>
            <a:spLocks noGrp="1"/>
          </p:cNvSpPr>
          <p:nvPr>
            <p:ph idx="1"/>
          </p:nvPr>
        </p:nvSpPr>
        <p:spPr>
          <a:xfrm>
            <a:off x="640080" y="2872899"/>
            <a:ext cx="5321105" cy="3320668"/>
          </a:xfrm>
        </p:spPr>
        <p:txBody>
          <a:bodyPr>
            <a:normAutofit lnSpcReduction="10000"/>
          </a:bodyPr>
          <a:lstStyle/>
          <a:p>
            <a:pPr lvl="1"/>
            <a:r>
              <a:rPr lang="en-US" sz="1600" b="1" i="0" dirty="0">
                <a:effectLst/>
                <a:latin typeface="Helvetica, Arial, sans-serif"/>
              </a:rPr>
              <a:t>APOE gene</a:t>
            </a:r>
            <a:r>
              <a:rPr lang="en-US" sz="1600" b="0" i="0" dirty="0">
                <a:effectLst/>
                <a:latin typeface="Helvetica, Arial, sans-serif"/>
              </a:rPr>
              <a:t>. The most widely documented risk for the onset of AD in older people is one of 3 variants found in humans of the APOE gene 	</a:t>
            </a:r>
          </a:p>
          <a:p>
            <a:pPr marL="0" indent="0">
              <a:buNone/>
            </a:pPr>
            <a:r>
              <a:rPr lang="en-US" sz="1600" b="0" i="0" dirty="0">
                <a:effectLst/>
                <a:latin typeface="Helvetica, Arial, sans-serif"/>
              </a:rPr>
              <a:t>1. (</a:t>
            </a:r>
            <a:r>
              <a:rPr lang="en-US" sz="1600" b="1" i="0" dirty="0">
                <a:effectLst/>
                <a:latin typeface="Helvetica, Arial, sans-serif"/>
              </a:rPr>
              <a:t>Apolipoprotein E)  </a:t>
            </a:r>
            <a:r>
              <a:rPr lang="en-US" sz="1600" b="0" i="0" dirty="0">
                <a:effectLst/>
                <a:latin typeface="Helvetica, Arial, sans-serif"/>
              </a:rPr>
              <a:t>which is "involved in making a protein that helps carry cholesterol and other types of fat in the bloodstream.</a:t>
            </a:r>
          </a:p>
          <a:p>
            <a:pPr marL="0" indent="0">
              <a:buNone/>
            </a:pPr>
            <a:r>
              <a:rPr lang="en-US" sz="1600" b="0" i="0" dirty="0">
                <a:effectLst/>
                <a:latin typeface="Helvetica, Arial, sans-serif"/>
              </a:rPr>
              <a:t>2. The </a:t>
            </a:r>
            <a:r>
              <a:rPr lang="en-US" sz="1600" b="1" i="0" dirty="0">
                <a:effectLst/>
                <a:latin typeface="Helvetica, Arial, sans-serif"/>
              </a:rPr>
              <a:t>APOE </a:t>
            </a:r>
            <a:r>
              <a:rPr lang="el-GR" sz="1600" b="1" i="0" dirty="0">
                <a:effectLst/>
                <a:latin typeface="Helvetica, Arial, sans-serif"/>
              </a:rPr>
              <a:t>ε4</a:t>
            </a:r>
            <a:r>
              <a:rPr lang="el-GR" sz="1600" b="0" i="0" dirty="0">
                <a:effectLst/>
                <a:latin typeface="Helvetica, Arial, sans-serif"/>
              </a:rPr>
              <a:t> </a:t>
            </a:r>
            <a:r>
              <a:rPr lang="en-US" sz="1600" b="0" i="0" dirty="0">
                <a:effectLst/>
                <a:latin typeface="Helvetica, Arial, sans-serif"/>
              </a:rPr>
              <a:t>allele (variant) is the major known risk-factor gene for late-onset Alzheimer's disease.”</a:t>
            </a:r>
          </a:p>
          <a:p>
            <a:pPr marL="0" indent="0">
              <a:buNone/>
            </a:pPr>
            <a:r>
              <a:rPr lang="en-US" sz="1600" b="0" i="0" dirty="0">
                <a:effectLst/>
                <a:latin typeface="Helvetica, Arial, sans-serif"/>
              </a:rPr>
              <a:t>3. </a:t>
            </a:r>
            <a:r>
              <a:rPr lang="en-US" sz="1600" dirty="0">
                <a:latin typeface="Helvetica, Arial, sans-serif"/>
              </a:rPr>
              <a:t>T</a:t>
            </a:r>
            <a:r>
              <a:rPr lang="en-US" sz="1600" b="0" i="0" dirty="0">
                <a:effectLst/>
                <a:latin typeface="Helvetica, Arial, sans-serif"/>
              </a:rPr>
              <a:t>he </a:t>
            </a:r>
            <a:r>
              <a:rPr lang="en-US" sz="1600" b="1" i="0" dirty="0">
                <a:effectLst/>
                <a:latin typeface="Helvetica, Arial, sans-serif"/>
              </a:rPr>
              <a:t>APOE </a:t>
            </a:r>
            <a:r>
              <a:rPr lang="el-GR" sz="1600" b="1" i="0" dirty="0">
                <a:effectLst/>
                <a:latin typeface="Helvetica, Arial, sans-serif"/>
              </a:rPr>
              <a:t>ε3</a:t>
            </a:r>
            <a:r>
              <a:rPr lang="el-GR" sz="1600" b="0" i="0" dirty="0">
                <a:effectLst/>
                <a:latin typeface="Helvetica, Arial, sans-serif"/>
              </a:rPr>
              <a:t> </a:t>
            </a:r>
            <a:r>
              <a:rPr lang="en-US" sz="1600" b="0" i="0" dirty="0">
                <a:effectLst/>
                <a:latin typeface="Helvetica, Arial, sans-serif"/>
              </a:rPr>
              <a:t>allele (variant) appears to have no relation to AD development while </a:t>
            </a:r>
            <a:r>
              <a:rPr lang="en-US" sz="1600" b="1" i="0" dirty="0">
                <a:effectLst/>
                <a:latin typeface="Helvetica, Arial, sans-serif"/>
              </a:rPr>
              <a:t>the APOE </a:t>
            </a:r>
            <a:r>
              <a:rPr lang="el-GR" sz="1600" b="1" i="0" dirty="0">
                <a:effectLst/>
                <a:latin typeface="Helvetica, Arial, sans-serif"/>
              </a:rPr>
              <a:t>ε2 </a:t>
            </a:r>
            <a:r>
              <a:rPr lang="en-US" sz="1600" b="1" i="0" dirty="0">
                <a:effectLst/>
                <a:latin typeface="Helvetica, Arial, sans-serif"/>
              </a:rPr>
              <a:t>allele is actually protective against the development of AD. </a:t>
            </a:r>
            <a:r>
              <a:rPr lang="en-US" sz="1600" b="0" i="0" dirty="0">
                <a:effectLst/>
                <a:latin typeface="Helvetica, Arial, sans-serif"/>
              </a:rPr>
              <a:t>These gene variants are found on chromosome 19.</a:t>
            </a:r>
            <a:endParaRPr lang="en-US" sz="1600" b="0" i="0" dirty="0">
              <a:effectLst/>
              <a:latin typeface="Times" pitchFamily="2" charset="0"/>
            </a:endParaRPr>
          </a:p>
          <a:p>
            <a:endParaRPr lang="en-US" sz="1400" dirty="0"/>
          </a:p>
        </p:txBody>
      </p:sp>
      <p:pic>
        <p:nvPicPr>
          <p:cNvPr id="6" name="Picture 5" descr="3D render of cells">
            <a:extLst>
              <a:ext uri="{FF2B5EF4-FFF2-40B4-BE49-F238E27FC236}">
                <a16:creationId xmlns:a16="http://schemas.microsoft.com/office/drawing/2014/main" id="{BD3F3F5B-9BBD-0F3B-DFED-E5F40571C6B5}"/>
              </a:ext>
            </a:extLst>
          </p:cNvPr>
          <p:cNvPicPr>
            <a:picLocks noChangeAspect="1"/>
          </p:cNvPicPr>
          <p:nvPr/>
        </p:nvPicPr>
        <p:blipFill rotWithShape="1">
          <a:blip r:embed="rId2"/>
          <a:srcRect l="19236" r="24344"/>
          <a:stretch/>
        </p:blipFill>
        <p:spPr>
          <a:xfrm>
            <a:off x="6400800" y="10"/>
            <a:ext cx="5789677"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72521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534459A-5524-7392-2C63-841D31A6F8B0}"/>
              </a:ext>
            </a:extLst>
          </p:cNvPr>
          <p:cNvSpPr>
            <a:spLocks noGrp="1"/>
          </p:cNvSpPr>
          <p:nvPr>
            <p:ph type="title"/>
          </p:nvPr>
        </p:nvSpPr>
        <p:spPr>
          <a:xfrm>
            <a:off x="639820" y="1459979"/>
            <a:ext cx="4063735" cy="2690949"/>
          </a:xfrm>
        </p:spPr>
        <p:txBody>
          <a:bodyPr anchor="t">
            <a:normAutofit/>
          </a:bodyPr>
          <a:lstStyle/>
          <a:p>
            <a:r>
              <a:rPr lang="en-US" sz="4800" dirty="0"/>
              <a:t>Genetics is not the only risk factor</a:t>
            </a:r>
          </a:p>
        </p:txBody>
      </p:sp>
      <p:grpSp>
        <p:nvGrpSpPr>
          <p:cNvPr id="19" name="Group 18">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20" name="Rectangle 19">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C3FF456D-61C7-B7A2-6F23-71375283C78A}"/>
              </a:ext>
            </a:extLst>
          </p:cNvPr>
          <p:cNvSpPr>
            <a:spLocks noGrp="1"/>
          </p:cNvSpPr>
          <p:nvPr>
            <p:ph idx="1"/>
          </p:nvPr>
        </p:nvSpPr>
        <p:spPr>
          <a:xfrm>
            <a:off x="5656218" y="698501"/>
            <a:ext cx="5557882" cy="5105399"/>
          </a:xfrm>
        </p:spPr>
        <p:txBody>
          <a:bodyPr anchor="t">
            <a:normAutofit/>
          </a:bodyPr>
          <a:lstStyle/>
          <a:p>
            <a:r>
              <a:rPr lang="en-US" sz="2200" b="0" i="0" dirty="0">
                <a:effectLst/>
                <a:latin typeface="Helvetica, Arial, sans-serif"/>
              </a:rPr>
              <a:t>Building on earlier studies, more recent genome-wide association studies involving over 400,000 individuals with AD and age-matched controls (Jansen et al. 2019) has increased the number of genetic risks to over 40 variants.</a:t>
            </a:r>
          </a:p>
          <a:p>
            <a:r>
              <a:rPr lang="en-US" sz="2200" b="1" dirty="0">
                <a:latin typeface="Arial" panose="020B0604020202020204" pitchFamily="34" charset="0"/>
                <a:cs typeface="Arial" panose="020B0604020202020204" pitchFamily="34" charset="0"/>
              </a:rPr>
              <a:t>These findings also point to what may be a crucial roll for </a:t>
            </a:r>
            <a:r>
              <a:rPr lang="en-US" sz="2200" b="1" dirty="0">
                <a:solidFill>
                  <a:srgbClr val="FF0000"/>
                </a:solidFill>
                <a:latin typeface="Arial" panose="020B0604020202020204" pitchFamily="34" charset="0"/>
                <a:cs typeface="Arial" panose="020B0604020202020204" pitchFamily="34" charset="0"/>
              </a:rPr>
              <a:t>cholesterol</a:t>
            </a:r>
            <a:r>
              <a:rPr lang="en-US" sz="2200" b="1" dirty="0">
                <a:latin typeface="Arial" panose="020B0604020202020204" pitchFamily="34" charset="0"/>
                <a:cs typeface="Arial" panose="020B0604020202020204" pitchFamily="34" charset="0"/>
              </a:rPr>
              <a:t> and</a:t>
            </a:r>
            <a:r>
              <a:rPr lang="en-US" sz="2200" b="1" dirty="0">
                <a:solidFill>
                  <a:srgbClr val="FF0000"/>
                </a:solidFill>
                <a:latin typeface="Arial" panose="020B0604020202020204" pitchFamily="34" charset="0"/>
                <a:cs typeface="Arial" panose="020B0604020202020204" pitchFamily="34" charset="0"/>
              </a:rPr>
              <a:t> inflammatory processes </a:t>
            </a:r>
            <a:r>
              <a:rPr lang="en-US" sz="2200" b="1" dirty="0">
                <a:latin typeface="Arial" panose="020B0604020202020204" pitchFamily="34" charset="0"/>
                <a:cs typeface="Arial" panose="020B0604020202020204" pitchFamily="34" charset="0"/>
              </a:rPr>
              <a:t>in the development of AD.</a:t>
            </a:r>
            <a:endParaRPr lang="en-US" sz="2200" b="0" i="0" dirty="0">
              <a:effectLst/>
              <a:latin typeface="Helvetica, Arial, sans-serif"/>
            </a:endParaRPr>
          </a:p>
          <a:p>
            <a:r>
              <a:rPr lang="en-US" sz="2200" b="0" i="0" dirty="0">
                <a:effectLst/>
                <a:latin typeface="Helvetica, Arial, sans-serif"/>
              </a:rPr>
              <a:t>Down's Syndrome: Note that individuals with Down's syndrome ("trisomy 21" = 3 chromosomes 21) often develop AD</a:t>
            </a:r>
          </a:p>
        </p:txBody>
      </p:sp>
      <p:sp>
        <p:nvSpPr>
          <p:cNvPr id="3" name="TextBox 2">
            <a:extLst>
              <a:ext uri="{FF2B5EF4-FFF2-40B4-BE49-F238E27FC236}">
                <a16:creationId xmlns:a16="http://schemas.microsoft.com/office/drawing/2014/main" id="{A0CB63D3-6008-63D5-F180-3055F297707F}"/>
              </a:ext>
            </a:extLst>
          </p:cNvPr>
          <p:cNvSpPr txBox="1"/>
          <p:nvPr/>
        </p:nvSpPr>
        <p:spPr>
          <a:xfrm>
            <a:off x="3049030" y="-633650"/>
            <a:ext cx="6098058" cy="369332"/>
          </a:xfrm>
          <a:prstGeom prst="rect">
            <a:avLst/>
          </a:prstGeom>
          <a:noFill/>
        </p:spPr>
        <p:txBody>
          <a:bodyPr wrap="square">
            <a:spAutoFit/>
          </a:bodyPr>
          <a:lstStyle/>
          <a:p>
            <a:pPr algn="l">
              <a:spcAft>
                <a:spcPts val="600"/>
              </a:spcAft>
            </a:pPr>
            <a:r>
              <a:rPr lang="en-US" b="1" i="0" dirty="0">
                <a:solidFill>
                  <a:srgbClr val="000000"/>
                </a:solidFill>
                <a:effectLst/>
                <a:latin typeface="Helvetica, Arial, sans-serif"/>
              </a:rPr>
              <a:t> </a:t>
            </a:r>
            <a:endParaRPr lang="en-US" b="0" i="0">
              <a:solidFill>
                <a:srgbClr val="000000"/>
              </a:solidFill>
              <a:effectLst/>
              <a:latin typeface="Times" pitchFamily="2" charset="0"/>
            </a:endParaRPr>
          </a:p>
        </p:txBody>
      </p:sp>
    </p:spTree>
    <p:extLst>
      <p:ext uri="{BB962C8B-B14F-4D97-AF65-F5344CB8AC3E}">
        <p14:creationId xmlns:p14="http://schemas.microsoft.com/office/powerpoint/2010/main" val="1508521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E05AAE0-2BAE-88D8-A68F-0DBD38B42D85}"/>
              </a:ext>
            </a:extLst>
          </p:cNvPr>
          <p:cNvSpPr>
            <a:spLocks noGrp="1"/>
          </p:cNvSpPr>
          <p:nvPr>
            <p:ph type="title"/>
          </p:nvPr>
        </p:nvSpPr>
        <p:spPr>
          <a:xfrm>
            <a:off x="6739128" y="638089"/>
            <a:ext cx="4818888" cy="1476801"/>
          </a:xfrm>
        </p:spPr>
        <p:txBody>
          <a:bodyPr anchor="b">
            <a:normAutofit/>
          </a:bodyPr>
          <a:lstStyle/>
          <a:p>
            <a:r>
              <a:rPr lang="en-US" sz="5000" b="1" dirty="0"/>
              <a:t>Cellular Pathology in AD</a:t>
            </a:r>
          </a:p>
        </p:txBody>
      </p:sp>
      <p:sp>
        <p:nvSpPr>
          <p:cNvPr id="1040"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E547D3-F08F-126A-6063-1CC9FDD742A2}"/>
              </a:ext>
            </a:extLst>
          </p:cNvPr>
          <p:cNvSpPr>
            <a:spLocks noGrp="1"/>
          </p:cNvSpPr>
          <p:nvPr>
            <p:ph idx="1"/>
          </p:nvPr>
        </p:nvSpPr>
        <p:spPr>
          <a:xfrm>
            <a:off x="368300" y="3429000"/>
            <a:ext cx="11611356" cy="3139948"/>
          </a:xfrm>
        </p:spPr>
        <p:txBody>
          <a:bodyPr anchor="t">
            <a:normAutofit/>
          </a:bodyPr>
          <a:lstStyle/>
          <a:p>
            <a:r>
              <a:rPr lang="en-US" sz="1800" b="1" dirty="0">
                <a:latin typeface="Helvetica, Arial, sans-serif"/>
              </a:rPr>
              <a:t>Amyloid plaques</a:t>
            </a:r>
            <a:r>
              <a:rPr lang="en-US" sz="1800" dirty="0">
                <a:latin typeface="Helvetica, Arial, sans-serif"/>
              </a:rPr>
              <a:t>: </a:t>
            </a:r>
            <a:r>
              <a:rPr lang="en-US" sz="1800" b="1" i="1" dirty="0">
                <a:latin typeface="Helvetica, Arial, sans-serif"/>
              </a:rPr>
              <a:t>amyloid precursor protein</a:t>
            </a:r>
            <a:r>
              <a:rPr lang="en-US" sz="1800" dirty="0">
                <a:latin typeface="Helvetica, Arial, sans-serif"/>
              </a:rPr>
              <a:t> in the brain is incorrectly broken down into </a:t>
            </a:r>
            <a:r>
              <a:rPr lang="en-US" sz="1800" b="1" dirty="0">
                <a:latin typeface="Helvetica, Arial, sans-serif"/>
              </a:rPr>
              <a:t>amyloid beta protein 42</a:t>
            </a:r>
            <a:r>
              <a:rPr lang="en-US" sz="1800" dirty="0">
                <a:latin typeface="Helvetica, Arial, sans-serif"/>
              </a:rPr>
              <a:t> (usually called A-beta by researchers). This substance accumulates with other amyloid beta proteins and damages the membranes of axons and dendrites as these clumps develop in the space between neurons. </a:t>
            </a:r>
            <a:br>
              <a:rPr lang="en-US" sz="1800" dirty="0">
                <a:latin typeface="Helvetica, Arial, sans-serif"/>
              </a:rPr>
            </a:br>
            <a:endParaRPr lang="en-US" sz="1800" dirty="0"/>
          </a:p>
          <a:p>
            <a:pPr>
              <a:buFont typeface="Arial" panose="020B0604020202020204" pitchFamily="34" charset="0"/>
              <a:buChar char="•"/>
            </a:pPr>
            <a:r>
              <a:rPr lang="en-US" sz="1800" b="1" dirty="0">
                <a:latin typeface="Helvetica, Arial, sans-serif"/>
              </a:rPr>
              <a:t>Neurofibrillary tangles</a:t>
            </a:r>
            <a:r>
              <a:rPr lang="en-US" sz="1800" dirty="0">
                <a:latin typeface="Helvetica, Arial, sans-serif"/>
              </a:rPr>
              <a:t>: the tau protein within the neuron usually supports the cell's structure, particularly the axon of neurons. However, </a:t>
            </a:r>
            <a:r>
              <a:rPr lang="en-US" sz="1800" b="1" dirty="0">
                <a:latin typeface="Helvetica, Arial, sans-serif"/>
              </a:rPr>
              <a:t>abnormal forms of the tau protein</a:t>
            </a:r>
            <a:r>
              <a:rPr lang="en-US" sz="1800" dirty="0">
                <a:latin typeface="Helvetica, Arial, sans-serif"/>
              </a:rPr>
              <a:t> collect inside the neuron and cause tangles to form within the neural cell.</a:t>
            </a:r>
          </a:p>
          <a:p>
            <a:pPr>
              <a:buFont typeface="Arial" panose="020B0604020202020204" pitchFamily="34" charset="0"/>
              <a:buChar char="•"/>
            </a:pPr>
            <a:r>
              <a:rPr lang="en-US" sz="1800" dirty="0">
                <a:latin typeface="Helvetica, Arial, sans-serif"/>
              </a:rPr>
              <a:t>Many AD researchers believe that the tau protein tangles are not the cause of, but a result of other processes involved in the development of the disease.</a:t>
            </a:r>
            <a:endParaRPr lang="en-US" sz="1800" dirty="0"/>
          </a:p>
          <a:p>
            <a:endParaRPr lang="en-US" sz="1200" dirty="0"/>
          </a:p>
        </p:txBody>
      </p:sp>
      <p:pic>
        <p:nvPicPr>
          <p:cNvPr id="6" name="Picture 5">
            <a:extLst>
              <a:ext uri="{FF2B5EF4-FFF2-40B4-BE49-F238E27FC236}">
                <a16:creationId xmlns:a16="http://schemas.microsoft.com/office/drawing/2014/main" id="{291A3559-717D-1975-F5BF-E4F598C40B59}"/>
              </a:ext>
            </a:extLst>
          </p:cNvPr>
          <p:cNvPicPr>
            <a:picLocks noChangeAspect="1"/>
          </p:cNvPicPr>
          <p:nvPr/>
        </p:nvPicPr>
        <p:blipFill>
          <a:blip r:embed="rId2"/>
          <a:stretch>
            <a:fillRect/>
          </a:stretch>
        </p:blipFill>
        <p:spPr>
          <a:xfrm>
            <a:off x="368300" y="357210"/>
            <a:ext cx="4621991" cy="2918628"/>
          </a:xfrm>
          <a:prstGeom prst="rect">
            <a:avLst/>
          </a:prstGeom>
        </p:spPr>
      </p:pic>
    </p:spTree>
    <p:extLst>
      <p:ext uri="{BB962C8B-B14F-4D97-AF65-F5344CB8AC3E}">
        <p14:creationId xmlns:p14="http://schemas.microsoft.com/office/powerpoint/2010/main" val="2303483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6" name="Rectangle 3105">
            <a:extLst>
              <a:ext uri="{FF2B5EF4-FFF2-40B4-BE49-F238E27FC236}">
                <a16:creationId xmlns:a16="http://schemas.microsoft.com/office/drawing/2014/main" id="{2DA60C47-9F76-46D7-9D57-E0C7BA42B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7EBD081-B87D-48E7-18A3-DCBC004C65EE}"/>
              </a:ext>
            </a:extLst>
          </p:cNvPr>
          <p:cNvSpPr>
            <a:spLocks noGrp="1"/>
          </p:cNvSpPr>
          <p:nvPr>
            <p:ph type="title" idx="4294967295"/>
          </p:nvPr>
        </p:nvSpPr>
        <p:spPr>
          <a:xfrm>
            <a:off x="7178596" y="679730"/>
            <a:ext cx="4475848" cy="5314570"/>
          </a:xfrm>
        </p:spPr>
        <p:txBody>
          <a:bodyPr vert="horz" lIns="91440" tIns="45720" rIns="91440" bIns="45720" rtlCol="0" anchor="b">
            <a:normAutofit fontScale="90000"/>
          </a:bodyPr>
          <a:lstStyle/>
          <a:p>
            <a:br>
              <a:rPr lang="en-US" sz="2000" b="1" dirty="0"/>
            </a:br>
            <a:br>
              <a:rPr lang="en-US" sz="2000" b="1" dirty="0"/>
            </a:br>
            <a:br>
              <a:rPr lang="en-US" sz="2000" b="1" dirty="0"/>
            </a:br>
            <a:r>
              <a:rPr lang="en-US" sz="2200" b="1" dirty="0"/>
              <a:t>As you see in the figure on the top, the progression of AD in the brain begins usually in the temporal lobe (involving the hippocampus) and the inferior area of the frontal lobe. </a:t>
            </a:r>
            <a:br>
              <a:rPr lang="en-US" sz="2200" b="1" dirty="0"/>
            </a:br>
            <a:br>
              <a:rPr lang="en-US" sz="2200" b="1" dirty="0"/>
            </a:br>
            <a:r>
              <a:rPr lang="en-US" sz="2200" b="1" dirty="0"/>
              <a:t>As the disease progresses the deterioration begins to spread widely throughout the brain.</a:t>
            </a:r>
            <a:br>
              <a:rPr lang="en-US" sz="2200" b="1" dirty="0"/>
            </a:br>
            <a:br>
              <a:rPr lang="en-US" sz="2200" b="1" dirty="0"/>
            </a:br>
            <a:r>
              <a:rPr lang="en-US" sz="2200" b="1" dirty="0"/>
              <a:t>After many years (perhaps 10-20), there is a gross deterioration of the brain. See the comparison between a normal elderly brain and one of someone with AD</a:t>
            </a:r>
            <a:br>
              <a:rPr lang="en-US" sz="2200" b="1" dirty="0"/>
            </a:br>
            <a:br>
              <a:rPr lang="en-US" sz="2200" b="1" dirty="0"/>
            </a:br>
            <a:br>
              <a:rPr lang="en-US" sz="2200" b="1" dirty="0"/>
            </a:br>
            <a:endParaRPr lang="en-US" sz="2000" b="1" dirty="0"/>
          </a:p>
        </p:txBody>
      </p:sp>
      <p:sp>
        <p:nvSpPr>
          <p:cNvPr id="3108" name="Rectangle 3107">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65538" y="385757"/>
            <a:ext cx="1715478" cy="64465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0" name="Rectangle 3109">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413" y="269325"/>
            <a:ext cx="5591744" cy="617193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DF5179A-E8EB-23D8-71FA-9658B51075D1}"/>
              </a:ext>
            </a:extLst>
          </p:cNvPr>
          <p:cNvPicPr>
            <a:picLocks noChangeAspect="1"/>
          </p:cNvPicPr>
          <p:nvPr/>
        </p:nvPicPr>
        <p:blipFill>
          <a:blip r:embed="rId2"/>
          <a:stretch>
            <a:fillRect/>
          </a:stretch>
        </p:blipFill>
        <p:spPr>
          <a:xfrm>
            <a:off x="1216772" y="2698969"/>
            <a:ext cx="4625025" cy="3295331"/>
          </a:xfrm>
          <a:prstGeom prst="rect">
            <a:avLst/>
          </a:prstGeom>
        </p:spPr>
      </p:pic>
      <p:pic>
        <p:nvPicPr>
          <p:cNvPr id="3074" name="Picture 2" descr="Progression of&#10;          AD in the brain">
            <a:extLst>
              <a:ext uri="{FF2B5EF4-FFF2-40B4-BE49-F238E27FC236}">
                <a16:creationId xmlns:a16="http://schemas.microsoft.com/office/drawing/2014/main" id="{1E738540-470E-6BC8-B31F-ACB064BC33A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4809" y="360700"/>
            <a:ext cx="5591744" cy="2068945"/>
          </a:xfrm>
          <a:prstGeom prst="rect">
            <a:avLst/>
          </a:prstGeom>
          <a:noFill/>
          <a:extLst>
            <a:ext uri="{909E8E84-426E-40DD-AFC4-6F175D3DCCD1}">
              <a14:hiddenFill xmlns:a14="http://schemas.microsoft.com/office/drawing/2010/main">
                <a:solidFill>
                  <a:srgbClr val="FFFFFF"/>
                </a:solidFill>
              </a14:hiddenFill>
            </a:ext>
          </a:extLst>
        </p:spPr>
      </p:pic>
      <p:sp>
        <p:nvSpPr>
          <p:cNvPr id="3112" name="Rectangle 3111">
            <a:extLst>
              <a:ext uri="{FF2B5EF4-FFF2-40B4-BE49-F238E27FC236}">
                <a16:creationId xmlns:a16="http://schemas.microsoft.com/office/drawing/2014/main" id="{6CF143E5-57C3-46A3-91A2-EDAA7A8E6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0543" y="2754068"/>
            <a:ext cx="149016" cy="17099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870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mputer Generated Lights">
            <a:extLst>
              <a:ext uri="{FF2B5EF4-FFF2-40B4-BE49-F238E27FC236}">
                <a16:creationId xmlns:a16="http://schemas.microsoft.com/office/drawing/2014/main" id="{51B081E8-C9F1-5981-8CB2-AE509E08A241}"/>
              </a:ext>
            </a:extLst>
          </p:cNvPr>
          <p:cNvPicPr>
            <a:picLocks noChangeAspect="1"/>
          </p:cNvPicPr>
          <p:nvPr/>
        </p:nvPicPr>
        <p:blipFill rotWithShape="1">
          <a:blip r:embed="rId3"/>
          <a:srcRect l="21937" r="32487"/>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CAAE3BD3-668F-378E-DC0D-379BCFAF1E36}"/>
              </a:ext>
            </a:extLst>
          </p:cNvPr>
          <p:cNvSpPr>
            <a:spLocks noGrp="1"/>
          </p:cNvSpPr>
          <p:nvPr>
            <p:ph type="title"/>
          </p:nvPr>
        </p:nvSpPr>
        <p:spPr>
          <a:xfrm>
            <a:off x="568517" y="310249"/>
            <a:ext cx="6831188" cy="1322887"/>
          </a:xfrm>
        </p:spPr>
        <p:txBody>
          <a:bodyPr>
            <a:normAutofit/>
          </a:bodyPr>
          <a:lstStyle/>
          <a:p>
            <a:r>
              <a:rPr lang="en-US" b="1" dirty="0"/>
              <a:t>Co-pathologies</a:t>
            </a:r>
          </a:p>
        </p:txBody>
      </p:sp>
      <p:sp>
        <p:nvSpPr>
          <p:cNvPr id="3" name="Content Placeholder 2">
            <a:extLst>
              <a:ext uri="{FF2B5EF4-FFF2-40B4-BE49-F238E27FC236}">
                <a16:creationId xmlns:a16="http://schemas.microsoft.com/office/drawing/2014/main" id="{411E4077-DBC4-B3AE-5DB7-9E87FCA8F280}"/>
              </a:ext>
            </a:extLst>
          </p:cNvPr>
          <p:cNvSpPr>
            <a:spLocks noGrp="1"/>
          </p:cNvSpPr>
          <p:nvPr>
            <p:ph idx="1"/>
          </p:nvPr>
        </p:nvSpPr>
        <p:spPr>
          <a:xfrm>
            <a:off x="406400" y="1621537"/>
            <a:ext cx="7246851" cy="4423664"/>
          </a:xfrm>
        </p:spPr>
        <p:txBody>
          <a:bodyPr>
            <a:normAutofit lnSpcReduction="10000"/>
          </a:bodyPr>
          <a:lstStyle/>
          <a:p>
            <a:r>
              <a:rPr lang="en-US" sz="2400" b="0" i="0" dirty="0">
                <a:effectLst/>
                <a:latin typeface="Helvetica, Arial, sans-serif"/>
              </a:rPr>
              <a:t>A major problem for researchers is the discovery that many people with a diagnosis of Alzheimer's disease also have a mixture of other degenerative abnormalities in the brain--what is called the "co-pathologies problem"  (</a:t>
            </a:r>
            <a:r>
              <a:rPr lang="en-US" sz="2400" b="0" i="0" dirty="0" err="1">
                <a:effectLst/>
                <a:latin typeface="Helvetica, Arial, sans-serif"/>
              </a:rPr>
              <a:t>Couthard</a:t>
            </a:r>
            <a:r>
              <a:rPr lang="en-US" sz="2400" b="0" i="0" dirty="0">
                <a:effectLst/>
                <a:latin typeface="Helvetica, Arial, sans-serif"/>
              </a:rPr>
              <a:t> &amp; Love, 2018; Robinson et al. 2018). </a:t>
            </a:r>
          </a:p>
          <a:p>
            <a:r>
              <a:rPr lang="en-US" sz="2400" b="0" i="0" dirty="0">
                <a:effectLst/>
                <a:latin typeface="Helvetica, Arial, sans-serif"/>
              </a:rPr>
              <a:t>The mixture of problems such as blood vessel wall pathology, lowered blood flow to brain tissue, and the presence of other pathological proteins (alpha-synuclein &amp; TDP-43 [i.e., TAR DNA-binding protein 43 which contributes to frontotemporal dementia &amp; ALS/Lou Gehrig's disease]) all make it difficult to understand the sequencing of what factors cause what damage as AD develops. </a:t>
            </a:r>
            <a:endParaRPr lang="en-US" sz="2400" b="0" i="0" dirty="0">
              <a:effectLst/>
              <a:latin typeface="Times" pitchFamily="2" charset="0"/>
            </a:endParaRPr>
          </a:p>
          <a:p>
            <a:endParaRPr lang="en-US" sz="1900" dirty="0"/>
          </a:p>
        </p:txBody>
      </p:sp>
    </p:spTree>
    <p:extLst>
      <p:ext uri="{BB962C8B-B14F-4D97-AF65-F5344CB8AC3E}">
        <p14:creationId xmlns:p14="http://schemas.microsoft.com/office/powerpoint/2010/main" val="1713684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3D4FCA-42A1-2DBE-D9EC-2AA8BBB1120F}"/>
              </a:ext>
            </a:extLst>
          </p:cNvPr>
          <p:cNvSpPr>
            <a:spLocks noGrp="1"/>
          </p:cNvSpPr>
          <p:nvPr>
            <p:ph type="title"/>
          </p:nvPr>
        </p:nvSpPr>
        <p:spPr>
          <a:xfrm>
            <a:off x="838200" y="365125"/>
            <a:ext cx="10515600" cy="1325563"/>
          </a:xfrm>
        </p:spPr>
        <p:txBody>
          <a:bodyPr>
            <a:normAutofit/>
          </a:bodyPr>
          <a:lstStyle/>
          <a:p>
            <a:r>
              <a:rPr lang="en-US" sz="5400"/>
              <a:t>Dementia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777C87-24AF-F1A6-01B5-FE21E820E9D6}"/>
              </a:ext>
            </a:extLst>
          </p:cNvPr>
          <p:cNvSpPr>
            <a:spLocks noGrp="1"/>
          </p:cNvSpPr>
          <p:nvPr>
            <p:ph idx="1"/>
          </p:nvPr>
        </p:nvSpPr>
        <p:spPr>
          <a:xfrm>
            <a:off x="838200" y="1929384"/>
            <a:ext cx="10515600" cy="4251960"/>
          </a:xfrm>
        </p:spPr>
        <p:txBody>
          <a:bodyPr>
            <a:normAutofit/>
          </a:bodyPr>
          <a:lstStyle/>
          <a:p>
            <a:r>
              <a:rPr lang="en-US" sz="2200" b="0" i="0" dirty="0">
                <a:effectLst/>
                <a:latin typeface="Helvetica" pitchFamily="2" charset="0"/>
              </a:rPr>
              <a:t> </a:t>
            </a:r>
            <a:r>
              <a:rPr lang="en-US" b="0" i="0" dirty="0">
                <a:effectLst/>
                <a:latin typeface="Helvetica" pitchFamily="2" charset="0"/>
              </a:rPr>
              <a:t>"dementia" is not itself a disease but a broad term specifying a range of symptoms found in multiple diseases like AD, Parkinson's disease, </a:t>
            </a:r>
            <a:r>
              <a:rPr lang="en-US" b="0" i="0" dirty="0" err="1">
                <a:effectLst/>
                <a:latin typeface="Helvetica" pitchFamily="2" charset="0"/>
              </a:rPr>
              <a:t>fronto-termporal</a:t>
            </a:r>
            <a:r>
              <a:rPr lang="en-US" b="0" i="0" dirty="0">
                <a:effectLst/>
                <a:latin typeface="Helvetica" pitchFamily="2" charset="0"/>
              </a:rPr>
              <a:t> dementia, and several other disorders.</a:t>
            </a:r>
            <a:endParaRPr lang="en-US" dirty="0"/>
          </a:p>
          <a:p>
            <a:endParaRPr lang="en-US" sz="2200" dirty="0"/>
          </a:p>
        </p:txBody>
      </p:sp>
    </p:spTree>
    <p:extLst>
      <p:ext uri="{BB962C8B-B14F-4D97-AF65-F5344CB8AC3E}">
        <p14:creationId xmlns:p14="http://schemas.microsoft.com/office/powerpoint/2010/main" val="614141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1" name="Rectangle 3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91DBD3-3BF3-253E-3EE6-2C758D486069}"/>
              </a:ext>
            </a:extLst>
          </p:cNvPr>
          <p:cNvSpPr>
            <a:spLocks noGrp="1"/>
          </p:cNvSpPr>
          <p:nvPr>
            <p:ph type="title"/>
          </p:nvPr>
        </p:nvSpPr>
        <p:spPr>
          <a:xfrm>
            <a:off x="1043631" y="809898"/>
            <a:ext cx="9942716" cy="1554480"/>
          </a:xfrm>
        </p:spPr>
        <p:txBody>
          <a:bodyPr anchor="ctr">
            <a:normAutofit/>
          </a:bodyPr>
          <a:lstStyle/>
          <a:p>
            <a:br>
              <a:rPr lang="en-US" sz="2600" b="0" i="0">
                <a:effectLst/>
                <a:latin typeface="Helvetica" pitchFamily="2" charset="0"/>
              </a:rPr>
            </a:br>
            <a:r>
              <a:rPr lang="en-US" sz="2600" b="0" i="0">
                <a:effectLst/>
                <a:latin typeface="Helvetica" pitchFamily="2" charset="0"/>
              </a:rPr>
              <a:t>What is dementia? As the </a:t>
            </a:r>
            <a:r>
              <a:rPr lang="en-US" sz="2600" b="0" i="0">
                <a:effectLst/>
                <a:latin typeface="Helvetica" pitchFamily="2" charset="0"/>
                <a:hlinkClick r:id="rId2"/>
              </a:rPr>
              <a:t>National Institute on Aging (2017)</a:t>
            </a:r>
            <a:r>
              <a:rPr lang="en-US" sz="2600" b="0" i="0">
                <a:effectLst/>
                <a:latin typeface="Helvetica" pitchFamily="2" charset="0"/>
              </a:rPr>
              <a:t> defines it, </a:t>
            </a:r>
            <a:br>
              <a:rPr lang="en-US" sz="2600" b="0" i="0">
                <a:effectLst/>
                <a:latin typeface="Helvetica" pitchFamily="2" charset="0"/>
              </a:rPr>
            </a:br>
            <a:endParaRPr lang="en-US" sz="2600"/>
          </a:p>
        </p:txBody>
      </p:sp>
      <p:sp>
        <p:nvSpPr>
          <p:cNvPr id="3" name="Content Placeholder 2">
            <a:extLst>
              <a:ext uri="{FF2B5EF4-FFF2-40B4-BE49-F238E27FC236}">
                <a16:creationId xmlns:a16="http://schemas.microsoft.com/office/drawing/2014/main" id="{565C08E0-F018-0FB9-50BF-496234A7103D}"/>
              </a:ext>
            </a:extLst>
          </p:cNvPr>
          <p:cNvSpPr>
            <a:spLocks noGrp="1"/>
          </p:cNvSpPr>
          <p:nvPr>
            <p:ph idx="1"/>
          </p:nvPr>
        </p:nvSpPr>
        <p:spPr>
          <a:xfrm>
            <a:off x="1045028" y="3017522"/>
            <a:ext cx="9941319" cy="3124658"/>
          </a:xfrm>
        </p:spPr>
        <p:txBody>
          <a:bodyPr anchor="ctr">
            <a:normAutofit/>
          </a:bodyPr>
          <a:lstStyle/>
          <a:p>
            <a:r>
              <a:rPr lang="en-US" sz="2200" b="0" i="0" dirty="0">
                <a:effectLst/>
                <a:latin typeface="Helvetica" pitchFamily="2" charset="0"/>
              </a:rPr>
              <a:t>AD is a form of dementia. "</a:t>
            </a:r>
            <a:r>
              <a:rPr lang="en-US" sz="2200" b="1" i="0" dirty="0">
                <a:effectLst/>
                <a:latin typeface="Helvetica" pitchFamily="2" charset="0"/>
              </a:rPr>
              <a:t>Dementia is the loss of cognitive functioning—thinking, remembering, and reasoning—and behavioral abilities to such an extent that it interferes with a person's daily life and activities.</a:t>
            </a:r>
            <a:r>
              <a:rPr lang="en-US" sz="2200" b="0" i="0" dirty="0">
                <a:effectLst/>
                <a:latin typeface="Helvetica" pitchFamily="2" charset="0"/>
              </a:rPr>
              <a:t> </a:t>
            </a:r>
          </a:p>
          <a:p>
            <a:r>
              <a:rPr lang="en-US" sz="2200" b="0" i="0" dirty="0">
                <a:effectLst/>
                <a:latin typeface="Helvetica" pitchFamily="2" charset="0"/>
              </a:rPr>
              <a:t>These functions include</a:t>
            </a:r>
            <a:r>
              <a:rPr lang="en-US" sz="2200" b="0" i="1" dirty="0">
                <a:effectLst/>
                <a:latin typeface="Helvetica" pitchFamily="2" charset="0"/>
              </a:rPr>
              <a:t> memory, language skills, visual perception, problem solving, self-management, and the ability to focus and pay attention</a:t>
            </a:r>
            <a:r>
              <a:rPr lang="en-US" sz="2200" b="0" i="0" dirty="0">
                <a:effectLst/>
                <a:latin typeface="Helvetica" pitchFamily="2" charset="0"/>
              </a:rPr>
              <a:t>. </a:t>
            </a:r>
          </a:p>
          <a:p>
            <a:r>
              <a:rPr lang="en-US" sz="2200" b="0" i="0" dirty="0">
                <a:effectLst/>
                <a:latin typeface="Helvetica" pitchFamily="2" charset="0"/>
              </a:rPr>
              <a:t>Some people with dementia cannot control their emotions, and their personalities may change"</a:t>
            </a:r>
          </a:p>
        </p:txBody>
      </p:sp>
      <p:cxnSp>
        <p:nvCxnSpPr>
          <p:cNvPr id="37" name="Straight Connector 3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246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D426F27-9490-5602-5DCE-F70F5D4EF609}"/>
              </a:ext>
            </a:extLst>
          </p:cNvPr>
          <p:cNvSpPr>
            <a:spLocks noGrp="1"/>
          </p:cNvSpPr>
          <p:nvPr>
            <p:ph type="title"/>
          </p:nvPr>
        </p:nvSpPr>
        <p:spPr>
          <a:xfrm>
            <a:off x="1137034" y="609597"/>
            <a:ext cx="9392421" cy="1330841"/>
          </a:xfrm>
        </p:spPr>
        <p:txBody>
          <a:bodyPr>
            <a:normAutofit/>
          </a:bodyPr>
          <a:lstStyle/>
          <a:p>
            <a:r>
              <a:rPr lang="en-US"/>
              <a:t>Screening for Dementia	</a:t>
            </a:r>
            <a:endParaRPr lang="en-US" dirty="0"/>
          </a:p>
        </p:txBody>
      </p:sp>
      <p:sp>
        <p:nvSpPr>
          <p:cNvPr id="3" name="Content Placeholder 2">
            <a:extLst>
              <a:ext uri="{FF2B5EF4-FFF2-40B4-BE49-F238E27FC236}">
                <a16:creationId xmlns:a16="http://schemas.microsoft.com/office/drawing/2014/main" id="{19B4AD63-28C6-4C8B-7AF3-9CDA0C43CD4D}"/>
              </a:ext>
            </a:extLst>
          </p:cNvPr>
          <p:cNvSpPr>
            <a:spLocks noGrp="1"/>
          </p:cNvSpPr>
          <p:nvPr>
            <p:ph idx="1"/>
          </p:nvPr>
        </p:nvSpPr>
        <p:spPr>
          <a:xfrm>
            <a:off x="1137034" y="2198362"/>
            <a:ext cx="4958966" cy="3917773"/>
          </a:xfrm>
        </p:spPr>
        <p:txBody>
          <a:bodyPr>
            <a:normAutofit/>
          </a:bodyPr>
          <a:lstStyle/>
          <a:p>
            <a:r>
              <a:rPr lang="en-US" sz="2000" dirty="0"/>
              <a:t>Here is the link to a YouTube video</a:t>
            </a:r>
          </a:p>
          <a:p>
            <a:pPr lvl="1"/>
            <a:r>
              <a:rPr lang="en-US" sz="2000" dirty="0">
                <a:hlinkClick r:id="rId2"/>
              </a:rPr>
              <a:t>https://www.youtube.com/watch?v=_hRBPrfDQVI</a:t>
            </a:r>
            <a:endParaRPr lang="en-US" sz="2000" dirty="0"/>
          </a:p>
          <a:p>
            <a:pPr lvl="1"/>
            <a:endParaRPr lang="en-US" sz="2000" dirty="0"/>
          </a:p>
          <a:p>
            <a:r>
              <a:rPr lang="en-US" sz="2000" b="0" i="0" u="none" strike="noStrike" dirty="0">
                <a:effectLst/>
                <a:latin typeface="Roboto" panose="02000000000000000000" pitchFamily="2" charset="0"/>
              </a:rPr>
              <a:t>This is an excerpt on "Patient Assessment" from the movie, Screening for Dementia. Produced by the University of Georgia's Dr. Leonard W. Poon, video by Alan Stecker of ASV Productions, and filmed at Mercer University's School of Medicine. </a:t>
            </a:r>
            <a:endParaRPr lang="en-US" sz="2000" dirty="0"/>
          </a:p>
        </p:txBody>
      </p:sp>
      <p:pic>
        <p:nvPicPr>
          <p:cNvPr id="4" name="Picture 3" descr="A person and person sitting at a table&#10;&#10;AI-generated content may be incorrect.">
            <a:extLst>
              <a:ext uri="{FF2B5EF4-FFF2-40B4-BE49-F238E27FC236}">
                <a16:creationId xmlns:a16="http://schemas.microsoft.com/office/drawing/2014/main" id="{D90B64C6-FEB6-74E6-E7E6-2E7BB430E1CE}"/>
              </a:ext>
            </a:extLst>
          </p:cNvPr>
          <p:cNvPicPr>
            <a:picLocks noChangeAspect="1"/>
          </p:cNvPicPr>
          <p:nvPr/>
        </p:nvPicPr>
        <p:blipFill>
          <a:blip r:embed="rId3"/>
          <a:stretch>
            <a:fillRect/>
          </a:stretch>
        </p:blipFill>
        <p:spPr>
          <a:xfrm>
            <a:off x="6719367" y="2775961"/>
            <a:ext cx="4788505" cy="2573821"/>
          </a:xfrm>
          <a:prstGeom prst="rect">
            <a:avLst/>
          </a:prstGeom>
        </p:spPr>
      </p:pic>
      <p:sp>
        <p:nvSpPr>
          <p:cNvPr id="19"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6213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5814A1-37F4-CD81-FF60-07F85A4B8BBA}"/>
              </a:ext>
            </a:extLst>
          </p:cNvPr>
          <p:cNvSpPr>
            <a:spLocks noGrp="1"/>
          </p:cNvSpPr>
          <p:nvPr>
            <p:ph type="title"/>
          </p:nvPr>
        </p:nvSpPr>
        <p:spPr>
          <a:xfrm>
            <a:off x="4954137" y="642324"/>
            <a:ext cx="6603879" cy="1472565"/>
          </a:xfrm>
        </p:spPr>
        <p:txBody>
          <a:bodyPr anchor="b">
            <a:normAutofit/>
          </a:bodyPr>
          <a:lstStyle/>
          <a:p>
            <a:r>
              <a:rPr lang="en-US" sz="3600" b="1" dirty="0"/>
              <a:t>Discovery of Alzheimer’s Disease</a:t>
            </a:r>
          </a:p>
        </p:txBody>
      </p:sp>
      <p:pic>
        <p:nvPicPr>
          <p:cNvPr id="1026" name="Picture 2" descr="Augsute Deter Alzheimer's Disease">
            <a:extLst>
              <a:ext uri="{FF2B5EF4-FFF2-40B4-BE49-F238E27FC236}">
                <a16:creationId xmlns:a16="http://schemas.microsoft.com/office/drawing/2014/main" id="{E45830CE-6F85-BE61-CAB4-A541913F1A2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91162" y="999289"/>
            <a:ext cx="3450189" cy="4859422"/>
          </a:xfrm>
          <a:prstGeom prst="rect">
            <a:avLst/>
          </a:prstGeom>
          <a:noFill/>
          <a:extLst>
            <a:ext uri="{909E8E84-426E-40DD-AFC4-6F175D3DCCD1}">
              <a14:hiddenFill xmlns:a14="http://schemas.microsoft.com/office/drawing/2010/main">
                <a:solidFill>
                  <a:srgbClr val="FFFFFF"/>
                </a:solidFill>
              </a14:hiddenFill>
            </a:ext>
          </a:extLst>
        </p:spPr>
      </p:pic>
      <p:sp>
        <p:nvSpPr>
          <p:cNvPr id="1033"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53EA81-1D37-86E7-6786-170C6D4A7918}"/>
              </a:ext>
            </a:extLst>
          </p:cNvPr>
          <p:cNvSpPr>
            <a:spLocks noGrp="1"/>
          </p:cNvSpPr>
          <p:nvPr>
            <p:ph idx="1"/>
          </p:nvPr>
        </p:nvSpPr>
        <p:spPr>
          <a:xfrm>
            <a:off x="4954137" y="2754970"/>
            <a:ext cx="6603879" cy="3460705"/>
          </a:xfrm>
        </p:spPr>
        <p:txBody>
          <a:bodyPr anchor="t">
            <a:normAutofit lnSpcReduction="10000"/>
          </a:bodyPr>
          <a:lstStyle/>
          <a:p>
            <a:pPr marL="0" indent="0">
              <a:buNone/>
            </a:pPr>
            <a:r>
              <a:rPr lang="en-US" sz="2400" b="0" i="0" u="none" strike="noStrike" dirty="0">
                <a:effectLst/>
                <a:latin typeface="Helvetica" pitchFamily="2" charset="0"/>
              </a:rPr>
              <a:t>The disorder was first identified and diagnosed by the German psychiatrist and neuropathologist,</a:t>
            </a:r>
            <a:r>
              <a:rPr lang="en-US" sz="2400" b="1" i="0" u="none" strike="noStrike" dirty="0">
                <a:effectLst/>
                <a:latin typeface="Helvetica" pitchFamily="2" charset="0"/>
              </a:rPr>
              <a:t> Dr. Alois Alzheimer (1864-1915) in 1906</a:t>
            </a:r>
            <a:r>
              <a:rPr lang="en-US" sz="2400" b="0" i="0" u="none" strike="noStrike" dirty="0">
                <a:effectLst/>
                <a:latin typeface="Helvetica" pitchFamily="2" charset="0"/>
              </a:rPr>
              <a:t>. A patient in the Frankfurt psychiatric asylum, Frau Auguste Deter, who showed significant behavioral symptoms including memory loss. When she died in 1906, Alzheimer analyzed her brain tissue after autopsy and discovered the characteristic presence of amyloid plaques and neurofibrillary tangles of tau (discussed below).</a:t>
            </a:r>
            <a:endParaRPr lang="en-US" sz="2400" dirty="0"/>
          </a:p>
        </p:txBody>
      </p:sp>
    </p:spTree>
    <p:extLst>
      <p:ext uri="{BB962C8B-B14F-4D97-AF65-F5344CB8AC3E}">
        <p14:creationId xmlns:p14="http://schemas.microsoft.com/office/powerpoint/2010/main" val="3137852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DC1265-433B-A098-ECF2-F56EBD7EB5C3}"/>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5400" kern="1200">
                <a:solidFill>
                  <a:schemeClr val="tx1"/>
                </a:solidFill>
                <a:latin typeface="+mj-lt"/>
                <a:ea typeface="+mj-ea"/>
                <a:cs typeface="+mj-cs"/>
              </a:rPr>
              <a:t>Alzheimer specifically </a:t>
            </a: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9650971-AC82-1FA9-262A-996A4FD73FE1}"/>
              </a:ext>
            </a:extLst>
          </p:cNvPr>
          <p:cNvSpPr txBox="1"/>
          <p:nvPr/>
        </p:nvSpPr>
        <p:spPr>
          <a:xfrm>
            <a:off x="5126418" y="552091"/>
            <a:ext cx="6224335" cy="5431536"/>
          </a:xfrm>
          <a:prstGeom prst="rect">
            <a:avLst/>
          </a:prstGeom>
        </p:spPr>
        <p:txBody>
          <a:bodyPr vert="horz" lIns="91440" tIns="45720" rIns="91440" bIns="45720" rtlCol="0" anchor="ctr">
            <a:normAutofit/>
          </a:bodyPr>
          <a:lstStyle/>
          <a:p>
            <a:pPr>
              <a:lnSpc>
                <a:spcPct val="90000"/>
              </a:lnSpc>
              <a:spcAft>
                <a:spcPts val="600"/>
              </a:spcAft>
            </a:pPr>
            <a:r>
              <a:rPr lang="en-US" sz="2800" b="0" i="0" dirty="0">
                <a:effectLst/>
              </a:rPr>
              <a:t>AD is a progressive disorder which initially involves minor forgetfulness. Over the course of about 8 to 10 years following diagnosis, AD patients experience increasing symptoms including </a:t>
            </a:r>
            <a:r>
              <a:rPr lang="en-US" sz="2800" b="1" i="0" dirty="0">
                <a:effectLst/>
              </a:rPr>
              <a:t>severe memory loss, confusion, depression, hallucinations, delusions, restlessness, sleeplessness,</a:t>
            </a:r>
            <a:r>
              <a:rPr lang="en-US" sz="2800" b="0" i="0" dirty="0">
                <a:effectLst/>
              </a:rPr>
              <a:t> and </a:t>
            </a:r>
            <a:r>
              <a:rPr lang="en-US" sz="2800" b="1" i="0" dirty="0">
                <a:effectLst/>
              </a:rPr>
              <a:t>loss of appetite</a:t>
            </a:r>
            <a:r>
              <a:rPr lang="en-US" sz="2800" b="0" i="0" dirty="0">
                <a:effectLst/>
              </a:rPr>
              <a:t>. Eventually, the disease will lead to death.</a:t>
            </a:r>
            <a:endParaRPr lang="en-US" sz="2800" dirty="0"/>
          </a:p>
        </p:txBody>
      </p:sp>
    </p:spTree>
    <p:extLst>
      <p:ext uri="{BB962C8B-B14F-4D97-AF65-F5344CB8AC3E}">
        <p14:creationId xmlns:p14="http://schemas.microsoft.com/office/powerpoint/2010/main" val="997810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4A6FD5-3F8C-556E-85D5-3EC675B51244}"/>
              </a:ext>
            </a:extLst>
          </p:cNvPr>
          <p:cNvSpPr>
            <a:spLocks noGrp="1"/>
          </p:cNvSpPr>
          <p:nvPr>
            <p:ph idx="4294967295"/>
          </p:nvPr>
        </p:nvSpPr>
        <p:spPr>
          <a:xfrm>
            <a:off x="572492" y="2071316"/>
            <a:ext cx="11274067" cy="4353868"/>
          </a:xfrm>
        </p:spPr>
        <p:txBody>
          <a:bodyPr vert="horz" lIns="91440" tIns="45720" rIns="91440" bIns="45720" rtlCol="0" anchor="t">
            <a:normAutofit/>
          </a:bodyPr>
          <a:lstStyle/>
          <a:p>
            <a:r>
              <a:rPr lang="en-US" b="0" i="0" dirty="0">
                <a:effectLst/>
              </a:rPr>
              <a:t>AD which develops among people over the age of 65 is described as </a:t>
            </a:r>
            <a:r>
              <a:rPr lang="en-US" b="1" i="0" dirty="0">
                <a:effectLst/>
              </a:rPr>
              <a:t>"late onset" AD</a:t>
            </a:r>
            <a:r>
              <a:rPr lang="en-US" b="0" i="0" dirty="0">
                <a:effectLst/>
              </a:rPr>
              <a:t> [LOAD]. This occurs in more than 90% of cases of AD. </a:t>
            </a:r>
          </a:p>
          <a:p>
            <a:endParaRPr lang="en-US" b="0" i="0" dirty="0">
              <a:effectLst/>
            </a:endParaRPr>
          </a:p>
          <a:p>
            <a:r>
              <a:rPr lang="en-US" b="0" i="0" dirty="0">
                <a:effectLst/>
              </a:rPr>
              <a:t>However, about 5% of AD occurs among people aged 30 to 65 and this is called </a:t>
            </a:r>
            <a:r>
              <a:rPr lang="en-US" b="1" i="0" dirty="0">
                <a:effectLst/>
              </a:rPr>
              <a:t>"early onset" AD</a:t>
            </a:r>
            <a:r>
              <a:rPr lang="en-US" b="0" i="0" dirty="0">
                <a:effectLst/>
              </a:rPr>
              <a:t> [EOAD]. </a:t>
            </a:r>
          </a:p>
          <a:p>
            <a:endParaRPr lang="en-US" b="0" i="0" dirty="0">
              <a:effectLst/>
            </a:endParaRPr>
          </a:p>
          <a:p>
            <a:r>
              <a:rPr lang="en-US" b="0" i="0" dirty="0">
                <a:effectLst/>
              </a:rPr>
              <a:t>This form of the disease </a:t>
            </a:r>
            <a:r>
              <a:rPr lang="en-US" dirty="0"/>
              <a:t>[EOAD] </a:t>
            </a:r>
            <a:r>
              <a:rPr lang="en-US" b="0" i="0" dirty="0">
                <a:effectLst/>
              </a:rPr>
              <a:t>appears to be strongly related to the presence of one of three specific genetic variants on chromosomes 1, 14, and 21 and other genetic risks.</a:t>
            </a:r>
          </a:p>
          <a:p>
            <a:pPr marL="0" indent="0">
              <a:buNone/>
            </a:pPr>
            <a:endParaRPr lang="en-US" sz="2400" dirty="0"/>
          </a:p>
        </p:txBody>
      </p:sp>
      <p:sp>
        <p:nvSpPr>
          <p:cNvPr id="2" name="TextBox 1">
            <a:extLst>
              <a:ext uri="{FF2B5EF4-FFF2-40B4-BE49-F238E27FC236}">
                <a16:creationId xmlns:a16="http://schemas.microsoft.com/office/drawing/2014/main" id="{29CCA64F-7BB9-7DB0-BDBA-E9C97CCE0F54}"/>
              </a:ext>
            </a:extLst>
          </p:cNvPr>
          <p:cNvSpPr txBox="1"/>
          <p:nvPr/>
        </p:nvSpPr>
        <p:spPr>
          <a:xfrm>
            <a:off x="2879678" y="602174"/>
            <a:ext cx="5630837" cy="707886"/>
          </a:xfrm>
          <a:prstGeom prst="rect">
            <a:avLst/>
          </a:prstGeom>
          <a:noFill/>
        </p:spPr>
        <p:txBody>
          <a:bodyPr wrap="none" rtlCol="0">
            <a:spAutoFit/>
          </a:bodyPr>
          <a:lstStyle/>
          <a:p>
            <a:r>
              <a:rPr lang="en-US" sz="4000" dirty="0">
                <a:latin typeface="Helvetica" pitchFamily="2" charset="0"/>
              </a:rPr>
              <a:t>Early vs. Late Onset AD</a:t>
            </a:r>
          </a:p>
        </p:txBody>
      </p:sp>
    </p:spTree>
    <p:extLst>
      <p:ext uri="{BB962C8B-B14F-4D97-AF65-F5344CB8AC3E}">
        <p14:creationId xmlns:p14="http://schemas.microsoft.com/office/powerpoint/2010/main" val="3682678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7DD81B-BC27-6742-E308-67AE258251CE}"/>
              </a:ext>
            </a:extLst>
          </p:cNvPr>
          <p:cNvSpPr>
            <a:spLocks noGrp="1"/>
          </p:cNvSpPr>
          <p:nvPr>
            <p:ph type="title"/>
          </p:nvPr>
        </p:nvSpPr>
        <p:spPr>
          <a:xfrm>
            <a:off x="1043631" y="809898"/>
            <a:ext cx="10173010" cy="1554480"/>
          </a:xfrm>
        </p:spPr>
        <p:txBody>
          <a:bodyPr anchor="ctr">
            <a:normAutofit/>
          </a:bodyPr>
          <a:lstStyle/>
          <a:p>
            <a:r>
              <a:rPr lang="en-US" sz="3200" b="1" i="0" dirty="0">
                <a:effectLst/>
                <a:latin typeface="Helvetica" pitchFamily="2" charset="0"/>
              </a:rPr>
              <a:t>Prevalence and Incidence of AD</a:t>
            </a:r>
            <a:r>
              <a:rPr lang="en-US" sz="3200" b="0" i="0" dirty="0">
                <a:effectLst/>
                <a:latin typeface="Helvetica" pitchFamily="2" charset="0"/>
              </a:rPr>
              <a:t>. What is the rate of Alzheimer’s disease in the United States? </a:t>
            </a:r>
            <a:br>
              <a:rPr lang="en-US" sz="3200" b="0" i="0" dirty="0">
                <a:effectLst/>
                <a:latin typeface="Helvetica" pitchFamily="2" charset="0"/>
              </a:rPr>
            </a:br>
            <a:endParaRPr lang="en-US" sz="32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A387FA1-4820-6111-77E5-72E65F2F6578}"/>
              </a:ext>
            </a:extLst>
          </p:cNvPr>
          <p:cNvGraphicFramePr>
            <a:graphicFrameLocks noGrp="1"/>
          </p:cNvGraphicFramePr>
          <p:nvPr>
            <p:ph idx="1"/>
            <p:extLst>
              <p:ext uri="{D42A27DB-BD31-4B8C-83A1-F6EECF244321}">
                <p14:modId xmlns:p14="http://schemas.microsoft.com/office/powerpoint/2010/main" val="373689447"/>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8831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CE0DE9BF-2525-CCD6-2AD6-9385B9C528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122" b="-1"/>
          <a:stretch/>
        </p:blipFill>
        <p:spPr bwMode="auto">
          <a:xfrm>
            <a:off x="574294" y="165768"/>
            <a:ext cx="5082794" cy="3263232"/>
          </a:xfrm>
          <a:prstGeom prst="rect">
            <a:avLst/>
          </a:prstGeom>
          <a:noFill/>
          <a:extLst>
            <a:ext uri="{909E8E84-426E-40DD-AFC4-6F175D3DCCD1}">
              <a14:hiddenFill xmlns:a14="http://schemas.microsoft.com/office/drawing/2010/main">
                <a:solidFill>
                  <a:srgbClr val="FFFFFF"/>
                </a:solidFill>
              </a14:hiddenFill>
            </a:ext>
          </a:extLst>
        </p:spPr>
      </p:pic>
      <p:sp>
        <p:nvSpPr>
          <p:cNvPr id="1030" name="Content Placeholder 1029">
            <a:extLst>
              <a:ext uri="{FF2B5EF4-FFF2-40B4-BE49-F238E27FC236}">
                <a16:creationId xmlns:a16="http://schemas.microsoft.com/office/drawing/2014/main" id="{6D56A845-9B3B-E342-EEE7-B38B0FA60FEA}"/>
              </a:ext>
            </a:extLst>
          </p:cNvPr>
          <p:cNvSpPr>
            <a:spLocks noGrp="1"/>
          </p:cNvSpPr>
          <p:nvPr>
            <p:ph idx="1"/>
          </p:nvPr>
        </p:nvSpPr>
        <p:spPr>
          <a:xfrm>
            <a:off x="6096000" y="463297"/>
            <a:ext cx="5620513" cy="5145024"/>
          </a:xfrm>
        </p:spPr>
        <p:txBody>
          <a:bodyPr>
            <a:normAutofit/>
          </a:bodyPr>
          <a:lstStyle/>
          <a:p>
            <a:r>
              <a:rPr lang="en-US" sz="1600" b="0" i="0" u="none" strike="noStrike" dirty="0">
                <a:solidFill>
                  <a:srgbClr val="000000"/>
                </a:solidFill>
                <a:effectLst/>
                <a:latin typeface="Helvetica, Arial, sans-serif"/>
              </a:rPr>
              <a:t>The</a:t>
            </a:r>
            <a:r>
              <a:rPr lang="en-US" sz="1600" b="1" i="0" u="none" strike="noStrike" dirty="0">
                <a:solidFill>
                  <a:srgbClr val="000000"/>
                </a:solidFill>
                <a:effectLst/>
                <a:latin typeface="Helvetica, Arial, sans-serif"/>
              </a:rPr>
              <a:t> overall prevalence rate </a:t>
            </a:r>
            <a:r>
              <a:rPr lang="en-US" sz="1600" b="0" i="0" u="none" strike="noStrike" dirty="0">
                <a:solidFill>
                  <a:srgbClr val="000000"/>
                </a:solidFill>
                <a:effectLst/>
                <a:latin typeface="Helvetica, Arial, sans-serif"/>
              </a:rPr>
              <a:t>among those who are over the age of 65 in the United States is approximately </a:t>
            </a:r>
            <a:r>
              <a:rPr lang="en-US" sz="1600" b="1" i="0" u="none" strike="noStrike" dirty="0">
                <a:solidFill>
                  <a:srgbClr val="000000"/>
                </a:solidFill>
                <a:effectLst/>
                <a:latin typeface="Helvetica, Arial, sans-serif"/>
              </a:rPr>
              <a:t>9.5%.</a:t>
            </a:r>
          </a:p>
          <a:p>
            <a:r>
              <a:rPr lang="en-US" sz="1600" b="0" i="0" u="none" strike="noStrike" dirty="0">
                <a:solidFill>
                  <a:srgbClr val="000000"/>
                </a:solidFill>
                <a:effectLst/>
                <a:latin typeface="Helvetica" pitchFamily="2" charset="0"/>
              </a:rPr>
              <a:t>The rate of AD rises each decade after age 65. So, while the estimate of those with EOAD was between 0.11% (in 2024) and 0.24% (in 2019), recent data show that late-onset Alzheimer's disease (LOAD) is present i</a:t>
            </a:r>
            <a:r>
              <a:rPr lang="en-US" sz="1600" b="1" i="0" u="none" strike="noStrike" dirty="0">
                <a:solidFill>
                  <a:srgbClr val="000000"/>
                </a:solidFill>
                <a:effectLst/>
                <a:latin typeface="Helvetica" pitchFamily="2" charset="0"/>
              </a:rPr>
              <a:t>n 5% of those aged 65-75, 13.2% of those 75-84 years old, and 33.4% in those over the age of 85.</a:t>
            </a:r>
          </a:p>
          <a:p>
            <a:r>
              <a:rPr lang="en-US" sz="1600" b="0" i="0" u="none" strike="noStrike" dirty="0">
                <a:solidFill>
                  <a:srgbClr val="000000"/>
                </a:solidFill>
                <a:effectLst/>
                <a:latin typeface="Helvetica, Arial, sans-serif"/>
              </a:rPr>
              <a:t>W</a:t>
            </a:r>
            <a:r>
              <a:rPr lang="en-US" sz="1600" b="1" i="0" u="none" strike="noStrike" dirty="0">
                <a:solidFill>
                  <a:srgbClr val="000000"/>
                </a:solidFill>
                <a:effectLst/>
                <a:latin typeface="Helvetica, Arial, sans-serif"/>
              </a:rPr>
              <a:t>omen are more likely to develop AD than men</a:t>
            </a:r>
            <a:r>
              <a:rPr lang="en-US" sz="1600" b="0" i="0" u="none" strike="noStrike" dirty="0">
                <a:solidFill>
                  <a:srgbClr val="000000"/>
                </a:solidFill>
                <a:effectLst/>
                <a:latin typeface="Helvetica, Arial, sans-serif"/>
              </a:rPr>
              <a:t> as seen in section B of the chart below.</a:t>
            </a:r>
            <a:endParaRPr lang="en-US" sz="1800" b="0" i="0" u="none" strike="noStrike" dirty="0">
              <a:solidFill>
                <a:srgbClr val="000000"/>
              </a:solidFill>
              <a:effectLst/>
              <a:latin typeface="-webkit-standard"/>
            </a:endParaRPr>
          </a:p>
          <a:p>
            <a:pPr marL="0" indent="0">
              <a:buNone/>
            </a:pPr>
            <a:br>
              <a:rPr lang="en-US" sz="1800" b="0" i="0" u="none" strike="noStrike" dirty="0">
                <a:solidFill>
                  <a:srgbClr val="000000"/>
                </a:solidFill>
                <a:effectLst/>
                <a:latin typeface="Helvetica, Arial, sans-serif"/>
              </a:rPr>
            </a:br>
            <a:endParaRPr lang="en-US" sz="1800" b="0" i="0" u="none" strike="noStrike" dirty="0">
              <a:solidFill>
                <a:srgbClr val="000000"/>
              </a:solidFill>
              <a:effectLst/>
              <a:latin typeface="-webkit-standard"/>
            </a:endParaRPr>
          </a:p>
          <a:p>
            <a:endParaRPr lang="en-US" sz="2000" dirty="0"/>
          </a:p>
        </p:txBody>
      </p:sp>
      <p:sp>
        <p:nvSpPr>
          <p:cNvPr id="1035" name="Rectangle 1034">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6FA6907-AB05-12D6-3B7A-930D05FAE836}"/>
              </a:ext>
            </a:extLst>
          </p:cNvPr>
          <p:cNvPicPr>
            <a:picLocks noChangeAspect="1"/>
          </p:cNvPicPr>
          <p:nvPr/>
        </p:nvPicPr>
        <p:blipFill>
          <a:blip r:embed="rId3"/>
          <a:stretch>
            <a:fillRect/>
          </a:stretch>
        </p:blipFill>
        <p:spPr>
          <a:xfrm>
            <a:off x="3115691" y="3429000"/>
            <a:ext cx="7772400" cy="2810216"/>
          </a:xfrm>
          <a:prstGeom prst="rect">
            <a:avLst/>
          </a:prstGeom>
        </p:spPr>
      </p:pic>
    </p:spTree>
    <p:extLst>
      <p:ext uri="{BB962C8B-B14F-4D97-AF65-F5344CB8AC3E}">
        <p14:creationId xmlns:p14="http://schemas.microsoft.com/office/powerpoint/2010/main" val="3963515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276</TotalTime>
  <Words>1255</Words>
  <Application>Microsoft Macintosh PowerPoint</Application>
  <PresentationFormat>Widescreen</PresentationFormat>
  <Paragraphs>50</Paragraphs>
  <Slides>16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-webkit-standard</vt:lpstr>
      <vt:lpstr>Aptos</vt:lpstr>
      <vt:lpstr>Arial</vt:lpstr>
      <vt:lpstr>Calibri</vt:lpstr>
      <vt:lpstr>Calibri Light</vt:lpstr>
      <vt:lpstr>Helvetica</vt:lpstr>
      <vt:lpstr>Helvetica, Arial, sans-serif</vt:lpstr>
      <vt:lpstr>Roboto</vt:lpstr>
      <vt:lpstr>Times</vt:lpstr>
      <vt:lpstr>Office Theme</vt:lpstr>
      <vt:lpstr>Alzheimer’s Disease</vt:lpstr>
      <vt:lpstr>Dementia</vt:lpstr>
      <vt:lpstr> What is dementia? As the National Institute on Aging (2017) defines it,  </vt:lpstr>
      <vt:lpstr>Screening for Dementia </vt:lpstr>
      <vt:lpstr>Discovery of Alzheimer’s Disease</vt:lpstr>
      <vt:lpstr>Alzheimer specifically </vt:lpstr>
      <vt:lpstr>PowerPoint Presentation</vt:lpstr>
      <vt:lpstr>Prevalence and Incidence of AD. What is the rate of Alzheimer’s disease in the United States?  </vt:lpstr>
      <vt:lpstr>PowerPoint Presentation</vt:lpstr>
      <vt:lpstr>Changing Trends in Prevalence (1)</vt:lpstr>
      <vt:lpstr>Changing Trends in Prevalence (2)</vt:lpstr>
      <vt:lpstr>Twin studies indicate that "the risk of Alzheimer’s disease is 60–80% dependent on heritable factors" (Sheltens et al., 2021, p. 1580.) </vt:lpstr>
      <vt:lpstr>Genetics is not the only risk factor</vt:lpstr>
      <vt:lpstr>Cellular Pathology in AD</vt:lpstr>
      <vt:lpstr>   As you see in the figure on the top, the progression of AD in the brain begins usually in the temporal lobe (involving the hippocampus) and the inferior area of the frontal lobe.   As the disease progresses the deterioration begins to spread widely throughout the brain.  After many years (perhaps 10-20), there is a gross deterioration of the brain. See the comparison between a normal elderly brain and one of someone with AD   </vt:lpstr>
      <vt:lpstr>Co-pathologies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Alzheimer’s Disease</dc:title>
  <dc:creator>Susan Scharoun</dc:creator>
  <cp:lastModifiedBy>Vincent Hevern</cp:lastModifiedBy>
  <cp:revision>11</cp:revision>
  <dcterms:created xsi:type="dcterms:W3CDTF">2024-04-15T14:57:39Z</dcterms:created>
  <dcterms:modified xsi:type="dcterms:W3CDTF">2025-04-03T19:53:44Z</dcterms:modified>
</cp:coreProperties>
</file>