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292" r:id="rId3"/>
    <p:sldId id="293" r:id="rId4"/>
    <p:sldId id="294" r:id="rId5"/>
    <p:sldId id="282" r:id="rId6"/>
    <p:sldId id="285" r:id="rId7"/>
    <p:sldId id="256" r:id="rId8"/>
    <p:sldId id="289" r:id="rId9"/>
    <p:sldId id="290" r:id="rId10"/>
    <p:sldId id="291" r:id="rId11"/>
    <p:sldId id="257" r:id="rId12"/>
    <p:sldId id="277" r:id="rId13"/>
    <p:sldId id="266" r:id="rId14"/>
    <p:sldId id="286" r:id="rId15"/>
    <p:sldId id="279" r:id="rId16"/>
    <p:sldId id="276" r:id="rId17"/>
    <p:sldId id="288" r:id="rId18"/>
    <p:sldId id="280" r:id="rId19"/>
    <p:sldId id="287" r:id="rId20"/>
    <p:sldId id="284" r:id="rId21"/>
    <p:sldId id="262" r:id="rId22"/>
    <p:sldId id="264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558"/>
  </p:normalViewPr>
  <p:slideViewPr>
    <p:cSldViewPr>
      <p:cViewPr varScale="1">
        <p:scale>
          <a:sx n="121" d="100"/>
          <a:sy n="121" d="100"/>
        </p:scale>
        <p:origin x="1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A8C7BB5-E76D-0141-B038-585A76CD55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CC083A7-808A-0949-B6B6-D74C7C64D2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2594AF2D-D655-3E48-9C6B-58E4D29A64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3D367A93-744F-8245-AF42-4BF465F750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B8E106-E3FD-FA4F-BF49-369F35B95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3E0CBAB-177D-8E4F-B077-86801DC3C4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C145FEB-52B0-8B41-9BE9-54B1B19770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814BAE-71BA-B543-92C8-A32DF7E240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9317C83-8862-6944-9250-E427622891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761B9EB0-77BE-3241-BC67-F0F9A6AEC0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A80F100E-F3B5-6245-866A-6132C00F8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4D6452-2559-BF4A-B7FA-E7DA07FA3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6BD99F73-A00F-994E-BF51-A4B6B2DC3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E13A500-CAF7-0642-B288-37722124A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FAF8B6B-B4A5-B246-84CA-453ECEB21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1768C79-6F4A-794F-AD11-9BECCDBB48EF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76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6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8288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52400"/>
            <a:ext cx="53340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18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15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8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15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581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1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64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3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18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92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9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2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44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64E89A-4BB9-DC44-9A91-EE303697F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1264C0-14B4-C248-A9D8-0F8E96783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5">
            <a:extLst>
              <a:ext uri="{FF2B5EF4-FFF2-40B4-BE49-F238E27FC236}">
                <a16:creationId xmlns:a16="http://schemas.microsoft.com/office/drawing/2014/main" id="{AD3E5AB1-20F0-E043-9F48-94CF66F1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>
            <a:extLst>
              <a:ext uri="{FF2B5EF4-FFF2-40B4-BE49-F238E27FC236}">
                <a16:creationId xmlns:a16="http://schemas.microsoft.com/office/drawing/2014/main" id="{9AD5D307-E613-6D4A-B23E-9E9E33F23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71600"/>
            <a:ext cx="7162800" cy="0"/>
          </a:xfrm>
          <a:prstGeom prst="line">
            <a:avLst/>
          </a:prstGeom>
          <a:noFill/>
          <a:ln w="190500">
            <a:solidFill>
              <a:srgbClr val="860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@"/>
        <a:defRPr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@"/>
        <a:defRPr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@"/>
        <a:defRPr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@"/>
        <a:defRPr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@"/>
        <a:defRPr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HWzOXJDS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FMnhyGozLy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TBnsqxZ3k" TargetMode="External"/><Relationship Id="rId2" Type="http://schemas.openxmlformats.org/officeDocument/2006/relationships/hyperlink" Target="https://www.youtube.com/watch?v=Io9KMSSEZ0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9D9A64C-7E06-DD44-B270-90382CABF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990600"/>
          </a:xfrm>
        </p:spPr>
        <p:txBody>
          <a:bodyPr/>
          <a:lstStyle/>
          <a:p>
            <a:r>
              <a:rPr lang="en-US" altLang="en-US" sz="2900" dirty="0">
                <a:ea typeface="ＭＳ Ｐゴシック" panose="020B0600070205080204" pitchFamily="34" charset="-128"/>
              </a:rPr>
              <a:t>Learning Exercise (1)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2B7904C8-6C49-9240-9DB7-459131F4E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153400" cy="3657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Take out a piece of paper and a pen or pencil. </a:t>
            </a: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Look at the word below and (1) define it and (2) use it in a sentence.</a:t>
            </a: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lachrymose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F630C9DD-FAB7-9649-BF97-BD11A2F4C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20BE656B-5984-9144-9CAC-49437B8A4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7848600" cy="3657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Previously neutral or meaningless sights and sounds can become signals that control or affect our behavior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Why? Because of </a:t>
            </a: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classical conditioning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3B0A585E-14E1-1F41-ACF5-63AEF0526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Ivan Petrovich Pavlov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E2853CD-CFFA-1C4C-90BC-069CBB4937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5486400" cy="35814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1849-1936 (b. near Moscow)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Animal research using live animals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Early research on </a:t>
            </a:r>
            <a:r>
              <a:rPr lang="en-US" altLang="en-US" sz="2400">
                <a:solidFill>
                  <a:srgbClr val="FFFF00"/>
                </a:solidFill>
                <a:ea typeface="ＭＳ Ｐゴシック" panose="020B0600070205080204" pitchFamily="34" charset="-128"/>
              </a:rPr>
              <a:t>animal digestion</a:t>
            </a:r>
            <a:r>
              <a:rPr lang="en-US" altLang="en-US" sz="2400">
                <a:ea typeface="ＭＳ Ｐゴシック" panose="020B0600070205080204" pitchFamily="34" charset="-128"/>
              </a:rPr>
              <a:t> in which taste of food shown to trigger release of gastric juices</a:t>
            </a:r>
          </a:p>
          <a:p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Psychic reflexes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become focus of work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6F979DF6-3DFE-0540-8965-EB55E59DC31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28800"/>
            <a:ext cx="2263775" cy="3200400"/>
          </a:xfrm>
          <a:noFill/>
        </p:spPr>
      </p:pic>
      <p:sp>
        <p:nvSpPr>
          <p:cNvPr id="11268" name="Text Box 6">
            <a:extLst>
              <a:ext uri="{FF2B5EF4-FFF2-40B4-BE49-F238E27FC236}">
                <a16:creationId xmlns:a16="http://schemas.microsoft.com/office/drawing/2014/main" id="{15721FDC-84FE-B245-BD01-6F4040CA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38800"/>
            <a:ext cx="2701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8C"/>
                </a:solidFill>
                <a:latin typeface="Times" pitchFamily="2" charset="0"/>
              </a:rPr>
              <a:t>ttp://www.nobel.se/medicine/laureates/1904/pavlov.gif</a:t>
            </a:r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3DFDBEEC-ADEA-E645-B359-4F6ED3940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Pavlov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s Research on Conditioning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9F0881DC-51E7-5143-BD3F-4D8F0D739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3528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+mn-ea"/>
            </a:endParaRP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CFDB8B08-92C7-E943-94CB-3985736696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1676400"/>
            <a:ext cx="3657600" cy="46482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Animals had small incision in jaw to create a channel (</a:t>
            </a:r>
            <a:r>
              <a:rPr lang="en-US" altLang="en-US" sz="2000">
                <a:solidFill>
                  <a:srgbClr val="FFFF00"/>
                </a:solidFill>
                <a:ea typeface="ＭＳ Ｐゴシック" panose="020B0600070205080204" pitchFamily="34" charset="-128"/>
              </a:rPr>
              <a:t>fistula</a:t>
            </a:r>
            <a:r>
              <a:rPr lang="en-US" altLang="en-US" sz="2000">
                <a:ea typeface="ＭＳ Ｐゴシック" panose="020B0600070205080204" pitchFamily="34" charset="-128"/>
              </a:rPr>
              <a:t>) through which saliva would flow and be collected &amp; measured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Pavlov researched what would happen when he turned on a metronome or a sound (tone) </a:t>
            </a:r>
            <a:r>
              <a:rPr lang="en-US" altLang="en-US" sz="2000">
                <a:solidFill>
                  <a:srgbClr val="FFFF00"/>
                </a:solidFill>
                <a:ea typeface="ＭＳ Ｐゴシック" panose="020B0600070205080204" pitchFamily="34" charset="-128"/>
              </a:rPr>
              <a:t>just before</a:t>
            </a:r>
            <a:r>
              <a:rPr lang="en-US" altLang="en-US" sz="2000">
                <a:ea typeface="ＭＳ Ｐゴシック" panose="020B0600070205080204" pitchFamily="34" charset="-128"/>
              </a:rPr>
              <a:t> he put meat powder in the dog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s bowl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2292" name="Picture 9">
            <a:extLst>
              <a:ext uri="{FF2B5EF4-FFF2-40B4-BE49-F238E27FC236}">
                <a16:creationId xmlns:a16="http://schemas.microsoft.com/office/drawing/2014/main" id="{4631A33D-E8A5-7D45-8BFF-EE8AE5F10C2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749800" cy="2667000"/>
          </a:xfrm>
          <a:noFill/>
        </p:spPr>
      </p:pic>
      <p:sp>
        <p:nvSpPr>
          <p:cNvPr id="12293" name="TextBox 2">
            <a:extLst>
              <a:ext uri="{FF2B5EF4-FFF2-40B4-BE49-F238E27FC236}">
                <a16:creationId xmlns:a16="http://schemas.microsoft.com/office/drawing/2014/main" id="{B4E34901-35E6-AE42-BAB7-E4912CF2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373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Times" pitchFamily="2" charset="0"/>
                <a:hlinkClick r:id="rId3"/>
              </a:rPr>
              <a:t>The Office: Conditioning (YouTube)</a:t>
            </a:r>
            <a:endParaRPr lang="en-US" altLang="en-US" dirty="0">
              <a:solidFill>
                <a:srgbClr val="FFFF00"/>
              </a:solidFill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3AEA3AA4-7334-8549-B67E-01407907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 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61A11AB-A58B-4B49-BF20-BD204F3C6E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3200400"/>
            <a:ext cx="48768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FFFF00"/>
                </a:solidFill>
                <a:ea typeface="ＭＳ Ｐゴシック" panose="020B0600070205080204" pitchFamily="34" charset="-128"/>
              </a:rPr>
              <a:t>Unconditioned stimulus (UCS </a:t>
            </a:r>
            <a:r>
              <a:rPr lang="en-US" altLang="en-US" sz="1800">
                <a:ea typeface="ＭＳ Ｐゴシック" panose="020B0600070205080204" pitchFamily="34" charset="-128"/>
              </a:rPr>
              <a:t>[meat powder]</a:t>
            </a:r>
            <a:r>
              <a:rPr lang="en-US" altLang="en-US" sz="1800">
                <a:solidFill>
                  <a:srgbClr val="FFFF00"/>
                </a:solidFill>
                <a:ea typeface="ＭＳ Ｐゴシック" panose="020B0600070205080204" pitchFamily="34" charset="-128"/>
              </a:rPr>
              <a:t>)</a:t>
            </a:r>
            <a:r>
              <a:rPr lang="en-US" altLang="en-US" sz="1800">
                <a:ea typeface="ＭＳ Ｐゴシック" panose="020B0600070205080204" pitchFamily="34" charset="-128"/>
              </a:rPr>
              <a:t> elicits an </a:t>
            </a:r>
            <a:r>
              <a:rPr lang="en-US" altLang="en-US" sz="1800">
                <a:solidFill>
                  <a:srgbClr val="FFFF00"/>
                </a:solidFill>
                <a:ea typeface="ＭＳ Ｐゴシック" panose="020B0600070205080204" pitchFamily="34" charset="-128"/>
              </a:rPr>
              <a:t>unconditioned response (UCR </a:t>
            </a:r>
            <a:r>
              <a:rPr lang="en-US" altLang="en-US" sz="1800">
                <a:ea typeface="ＭＳ Ｐゴシック" panose="020B0600070205080204" pitchFamily="34" charset="-128"/>
              </a:rPr>
              <a:t>[salivation]</a:t>
            </a:r>
            <a:r>
              <a:rPr lang="en-US" altLang="en-US" sz="1800">
                <a:solidFill>
                  <a:srgbClr val="FFFF00"/>
                </a:solidFill>
                <a:ea typeface="ＭＳ Ｐゴシック" panose="020B0600070205080204" pitchFamily="34" charset="-128"/>
              </a:rPr>
              <a:t>). This is what Pavlov originally called a “psychic reflex”</a:t>
            </a:r>
            <a:endParaRPr lang="en-US" altLang="ja-JP" sz="18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rgbClr val="66CCFF"/>
                </a:solidFill>
                <a:ea typeface="ＭＳ Ｐゴシック" panose="020B0600070205080204" pitchFamily="34" charset="-128"/>
              </a:rPr>
              <a:t>Neutral stimulus</a:t>
            </a:r>
            <a:r>
              <a:rPr lang="en-US" altLang="en-US" sz="1800">
                <a:ea typeface="ＭＳ Ｐゴシック" panose="020B0600070205080204" pitchFamily="34" charset="-128"/>
              </a:rPr>
              <a:t> (e.g., tone) does not trigger salivation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grpSp>
        <p:nvGrpSpPr>
          <p:cNvPr id="13315" name="Group 49">
            <a:extLst>
              <a:ext uri="{FF2B5EF4-FFF2-40B4-BE49-F238E27FC236}">
                <a16:creationId xmlns:a16="http://schemas.microsoft.com/office/drawing/2014/main" id="{3F9DFCFE-91E6-1F4E-92FF-ACA4814BCFB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3581400" cy="1219200"/>
            <a:chOff x="144" y="2400"/>
            <a:chExt cx="2256" cy="768"/>
          </a:xfrm>
        </p:grpSpPr>
        <p:sp>
          <p:nvSpPr>
            <p:cNvPr id="13333" name="Rectangle 36">
              <a:extLst>
                <a:ext uri="{FF2B5EF4-FFF2-40B4-BE49-F238E27FC236}">
                  <a16:creationId xmlns:a16="http://schemas.microsoft.com/office/drawing/2014/main" id="{89964E21-B357-FB49-8E9C-69CD63816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400"/>
              <a:ext cx="2256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" pitchFamily="2" charset="0"/>
              </a:endParaRPr>
            </a:p>
          </p:txBody>
        </p:sp>
        <p:grpSp>
          <p:nvGrpSpPr>
            <p:cNvPr id="13334" name="Group 37">
              <a:extLst>
                <a:ext uri="{FF2B5EF4-FFF2-40B4-BE49-F238E27FC236}">
                  <a16:creationId xmlns:a16="http://schemas.microsoft.com/office/drawing/2014/main" id="{16EC60A9-557B-B545-9BC9-DA5EDCA438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640"/>
              <a:ext cx="1872" cy="432"/>
              <a:chOff x="384" y="2496"/>
              <a:chExt cx="1872" cy="432"/>
            </a:xfrm>
          </p:grpSpPr>
          <p:sp>
            <p:nvSpPr>
              <p:cNvPr id="13336" name="Rectangle 13">
                <a:extLst>
                  <a:ext uri="{FF2B5EF4-FFF2-40B4-BE49-F238E27FC236}">
                    <a16:creationId xmlns:a16="http://schemas.microsoft.com/office/drawing/2014/main" id="{28BBDED9-E104-6E42-A25B-8894B9EB5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432" cy="43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13337" name="Rectangle 17">
                <a:extLst>
                  <a:ext uri="{FF2B5EF4-FFF2-40B4-BE49-F238E27FC236}">
                    <a16:creationId xmlns:a16="http://schemas.microsoft.com/office/drawing/2014/main" id="{6F34084E-406C-0F43-BAA5-D62E882F0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432" cy="43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13338" name="Oval 24">
                <a:extLst>
                  <a:ext uri="{FF2B5EF4-FFF2-40B4-BE49-F238E27FC236}">
                    <a16:creationId xmlns:a16="http://schemas.microsoft.com/office/drawing/2014/main" id="{CAAF57E1-9168-1842-9BC5-00F8E05A7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480" cy="432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13339" name="AutoShape 27">
                <a:extLst>
                  <a:ext uri="{FF2B5EF4-FFF2-40B4-BE49-F238E27FC236}">
                    <a16:creationId xmlns:a16="http://schemas.microsoft.com/office/drawing/2014/main" id="{D26FE9E5-90F8-8641-9E9C-A292F5764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344" y="2592"/>
                <a:ext cx="384" cy="1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13340" name="Text Box 29">
                <a:extLst>
                  <a:ext uri="{FF2B5EF4-FFF2-40B4-BE49-F238E27FC236}">
                    <a16:creationId xmlns:a16="http://schemas.microsoft.com/office/drawing/2014/main" id="{4A8AF4EA-D73B-ED4C-85CA-6F6F51A56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" y="2556"/>
                <a:ext cx="24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8C"/>
                    </a:solidFill>
                    <a:latin typeface="Times" pitchFamily="2" charset="0"/>
                  </a:rPr>
                  <a:t>+</a:t>
                </a:r>
              </a:p>
            </p:txBody>
          </p:sp>
        </p:grpSp>
        <p:sp>
          <p:nvSpPr>
            <p:cNvPr id="13335" name="Text Box 38">
              <a:extLst>
                <a:ext uri="{FF2B5EF4-FFF2-40B4-BE49-F238E27FC236}">
                  <a16:creationId xmlns:a16="http://schemas.microsoft.com/office/drawing/2014/main" id="{E31F758D-AD9F-3F4A-9AD4-2B2B98FB8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00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" pitchFamily="2" charset="0"/>
              </a:endParaRPr>
            </a:p>
          </p:txBody>
        </p:sp>
      </p:grpSp>
      <p:grpSp>
        <p:nvGrpSpPr>
          <p:cNvPr id="13316" name="Group 50">
            <a:extLst>
              <a:ext uri="{FF2B5EF4-FFF2-40B4-BE49-F238E27FC236}">
                <a16:creationId xmlns:a16="http://schemas.microsoft.com/office/drawing/2014/main" id="{18A4E9E8-79CD-B24D-99CC-0A70A48329D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276600"/>
            <a:ext cx="3581400" cy="1905000"/>
            <a:chOff x="144" y="1056"/>
            <a:chExt cx="2256" cy="1200"/>
          </a:xfrm>
        </p:grpSpPr>
        <p:sp>
          <p:nvSpPr>
            <p:cNvPr id="13321" name="Rectangle 31">
              <a:extLst>
                <a:ext uri="{FF2B5EF4-FFF2-40B4-BE49-F238E27FC236}">
                  <a16:creationId xmlns:a16="http://schemas.microsoft.com/office/drawing/2014/main" id="{969C8D29-A993-404C-85FA-AA7393EA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056"/>
              <a:ext cx="2256" cy="1200"/>
            </a:xfrm>
            <a:prstGeom prst="rect">
              <a:avLst/>
            </a:prstGeom>
            <a:solidFill>
              <a:srgbClr val="F7F7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" pitchFamily="2" charset="0"/>
              </a:endParaRPr>
            </a:p>
          </p:txBody>
        </p:sp>
        <p:grpSp>
          <p:nvGrpSpPr>
            <p:cNvPr id="13322" name="Group 34">
              <a:extLst>
                <a:ext uri="{FF2B5EF4-FFF2-40B4-BE49-F238E27FC236}">
                  <a16:creationId xmlns:a16="http://schemas.microsoft.com/office/drawing/2014/main" id="{BD6C89F3-CDF5-EE47-A8E6-F72D48528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1248" cy="480"/>
              <a:chOff x="336" y="1200"/>
              <a:chExt cx="1248" cy="480"/>
            </a:xfrm>
          </p:grpSpPr>
          <p:sp>
            <p:nvSpPr>
              <p:cNvPr id="13330" name="Rectangle 6">
                <a:extLst>
                  <a:ext uri="{FF2B5EF4-FFF2-40B4-BE49-F238E27FC236}">
                    <a16:creationId xmlns:a16="http://schemas.microsoft.com/office/drawing/2014/main" id="{ABA5A3B8-11D6-FA44-AF16-46303C7E5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432" cy="43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13331" name="Oval 11">
                <a:extLst>
                  <a:ext uri="{FF2B5EF4-FFF2-40B4-BE49-F238E27FC236}">
                    <a16:creationId xmlns:a16="http://schemas.microsoft.com/office/drawing/2014/main" id="{C70E2B97-EB28-2447-A5ED-02A624ABD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248"/>
                <a:ext cx="480" cy="432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13332" name="AutoShape 18">
                <a:extLst>
                  <a:ext uri="{FF2B5EF4-FFF2-40B4-BE49-F238E27FC236}">
                    <a16:creationId xmlns:a16="http://schemas.microsoft.com/office/drawing/2014/main" id="{2D7810A1-120D-B54F-A277-765FADE67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72" y="1344"/>
                <a:ext cx="384" cy="1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13323" name="Group 33">
              <a:extLst>
                <a:ext uri="{FF2B5EF4-FFF2-40B4-BE49-F238E27FC236}">
                  <a16:creationId xmlns:a16="http://schemas.microsoft.com/office/drawing/2014/main" id="{60877617-B32C-D04D-960B-2676EEEF4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728"/>
              <a:ext cx="1632" cy="432"/>
              <a:chOff x="336" y="1728"/>
              <a:chExt cx="1632" cy="432"/>
            </a:xfrm>
          </p:grpSpPr>
          <p:sp>
            <p:nvSpPr>
              <p:cNvPr id="13327" name="Rectangle 16">
                <a:extLst>
                  <a:ext uri="{FF2B5EF4-FFF2-40B4-BE49-F238E27FC236}">
                    <a16:creationId xmlns:a16="http://schemas.microsoft.com/office/drawing/2014/main" id="{4278787E-4D5F-084A-8749-5A217DCD6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1728"/>
                <a:ext cx="432" cy="43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13328" name="AutoShape 21">
                <a:extLst>
                  <a:ext uri="{FF2B5EF4-FFF2-40B4-BE49-F238E27FC236}">
                    <a16:creationId xmlns:a16="http://schemas.microsoft.com/office/drawing/2014/main" id="{C9AB051A-3ACE-3C4E-B62F-6AF9439C2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72" y="1824"/>
                <a:ext cx="384" cy="1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  <p:sp>
            <p:nvSpPr>
              <p:cNvPr id="32790" name="Text Box 22">
                <a:extLst>
                  <a:ext uri="{FF2B5EF4-FFF2-40B4-BE49-F238E27FC236}">
                    <a16:creationId xmlns:a16="http://schemas.microsoft.com/office/drawing/2014/main" id="{91882EAD-0691-CA44-B4F8-026E5DC2D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b="1" dirty="0">
                    <a:solidFill>
                      <a:srgbClr val="00008C"/>
                    </a:solidFill>
                  </a:rPr>
                  <a:t>No response</a:t>
                </a:r>
                <a:endPara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3324" name="Text Box 35">
              <a:extLst>
                <a:ext uri="{FF2B5EF4-FFF2-40B4-BE49-F238E27FC236}">
                  <a16:creationId xmlns:a16="http://schemas.microsoft.com/office/drawing/2014/main" id="{D8C6F5C2-5761-6A4B-8230-C418C027E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056"/>
              <a:ext cx="8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latin typeface="Times" pitchFamily="2" charset="0"/>
                </a:rPr>
                <a:t>Before training</a:t>
              </a:r>
              <a:endParaRPr lang="en-US" altLang="en-US">
                <a:solidFill>
                  <a:schemeClr val="tx1"/>
                </a:solidFill>
                <a:latin typeface="Times" pitchFamily="2" charset="0"/>
              </a:endParaRPr>
            </a:p>
          </p:txBody>
        </p:sp>
        <p:sp>
          <p:nvSpPr>
            <p:cNvPr id="13325" name="Text Box 42">
              <a:extLst>
                <a:ext uri="{FF2B5EF4-FFF2-40B4-BE49-F238E27FC236}">
                  <a16:creationId xmlns:a16="http://schemas.microsoft.com/office/drawing/2014/main" id="{73DF1B09-FC4C-6F4C-9BC0-C55F3306A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329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Times" pitchFamily="2" charset="0"/>
                </a:rPr>
                <a:t>UCS</a:t>
              </a:r>
            </a:p>
          </p:txBody>
        </p:sp>
        <p:sp>
          <p:nvSpPr>
            <p:cNvPr id="13326" name="Text Box 43">
              <a:extLst>
                <a:ext uri="{FF2B5EF4-FFF2-40B4-BE49-F238E27FC236}">
                  <a16:creationId xmlns:a16="http://schemas.microsoft.com/office/drawing/2014/main" id="{85C3FF66-D952-4B45-B98C-A780A8CCF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1326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Times" pitchFamily="2" charset="0"/>
                </a:rPr>
                <a:t>UCR</a:t>
              </a:r>
            </a:p>
          </p:txBody>
        </p:sp>
      </p:grpSp>
      <p:sp>
        <p:nvSpPr>
          <p:cNvPr id="13317" name="Text Box 41">
            <a:extLst>
              <a:ext uri="{FF2B5EF4-FFF2-40B4-BE49-F238E27FC236}">
                <a16:creationId xmlns:a16="http://schemas.microsoft.com/office/drawing/2014/main" id="{F241DE73-8F74-254F-B983-26AA5007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" pitchFamily="2" charset="0"/>
              </a:rPr>
              <a:t>After training</a:t>
            </a:r>
            <a:endParaRPr lang="en-US" altLang="en-US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2819" name="Rectangle 51">
            <a:extLst>
              <a:ext uri="{FF2B5EF4-FFF2-40B4-BE49-F238E27FC236}">
                <a16:creationId xmlns:a16="http://schemas.microsoft.com/office/drawing/2014/main" id="{97D5BBDC-142F-A748-975D-81E898BF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3340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Pair a </a:t>
            </a:r>
            <a:r>
              <a:rPr lang="en-US" altLang="en-US" sz="1800">
                <a:solidFill>
                  <a:srgbClr val="66CCFF"/>
                </a:solidFill>
              </a:rPr>
              <a:t>neutral stimulus</a:t>
            </a:r>
            <a:r>
              <a:rPr lang="en-US" altLang="en-US" sz="1800"/>
              <a:t> such as a tone with the </a:t>
            </a:r>
            <a:r>
              <a:rPr lang="en-US" altLang="en-US" sz="1800">
                <a:solidFill>
                  <a:srgbClr val="FFFF00"/>
                </a:solidFill>
              </a:rPr>
              <a:t>UCS</a:t>
            </a:r>
            <a:r>
              <a:rPr lang="en-US" altLang="en-US" sz="1800"/>
              <a:t> a number of times. The neutral stimulus goes before the </a:t>
            </a:r>
            <a:r>
              <a:rPr lang="en-US" altLang="en-US" sz="1800">
                <a:solidFill>
                  <a:srgbClr val="FFFF00"/>
                </a:solidFill>
              </a:rPr>
              <a:t>UCS</a:t>
            </a:r>
            <a:r>
              <a:rPr lang="en-US" altLang="en-US" sz="1800"/>
              <a:t> in the training</a:t>
            </a:r>
            <a:endParaRPr lang="en-US" altLang="en-US" sz="1600"/>
          </a:p>
        </p:txBody>
      </p:sp>
      <p:sp>
        <p:nvSpPr>
          <p:cNvPr id="32820" name="Rectangle 52">
            <a:extLst>
              <a:ext uri="{FF2B5EF4-FFF2-40B4-BE49-F238E27FC236}">
                <a16:creationId xmlns:a16="http://schemas.microsoft.com/office/drawing/2014/main" id="{606D3208-952B-1741-BDA4-8A501AD4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724400"/>
            <a:ext cx="495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0" name="Rectangle 54">
            <a:extLst>
              <a:ext uri="{FF2B5EF4-FFF2-40B4-BE49-F238E27FC236}">
                <a16:creationId xmlns:a16="http://schemas.microsoft.com/office/drawing/2014/main" id="{9329487F-72B3-D548-A193-23C97103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7772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An unconditioned stimulus (US or UCS) is a stimulus that produces an unconditioned response (UR or UCR). An unconditioned response is an unlearned reaction to the unconditioned stimulus. Thus, “unconditioned” means pretty much the same as “natural”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  <p:bldP spid="32819" grpId="0" build="p" bldLvl="2" autoUpdateAnimBg="0"/>
      <p:bldP spid="32820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84C0C43C-2BE0-4341-837B-C3D336E00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 II</a:t>
            </a:r>
          </a:p>
        </p:txBody>
      </p:sp>
      <p:grpSp>
        <p:nvGrpSpPr>
          <p:cNvPr id="14338" name="Group 2">
            <a:extLst>
              <a:ext uri="{FF2B5EF4-FFF2-40B4-BE49-F238E27FC236}">
                <a16:creationId xmlns:a16="http://schemas.microsoft.com/office/drawing/2014/main" id="{6E042273-3512-324D-A198-7ECE7E52BB7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81200"/>
            <a:ext cx="3581400" cy="1600200"/>
            <a:chOff x="228600" y="4953000"/>
            <a:chExt cx="3581400" cy="1600200"/>
          </a:xfrm>
        </p:grpSpPr>
        <p:sp>
          <p:nvSpPr>
            <p:cNvPr id="14341" name="Rectangle 39">
              <a:extLst>
                <a:ext uri="{FF2B5EF4-FFF2-40B4-BE49-F238E27FC236}">
                  <a16:creationId xmlns:a16="http://schemas.microsoft.com/office/drawing/2014/main" id="{4B9ADED2-CD15-B740-9322-3EC0DFA11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953000"/>
              <a:ext cx="3581400" cy="1600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" pitchFamily="2" charset="0"/>
              </a:endParaRPr>
            </a:p>
          </p:txBody>
        </p:sp>
        <p:sp>
          <p:nvSpPr>
            <p:cNvPr id="14342" name="Text Box 41">
              <a:extLst>
                <a:ext uri="{FF2B5EF4-FFF2-40B4-BE49-F238E27FC236}">
                  <a16:creationId xmlns:a16="http://schemas.microsoft.com/office/drawing/2014/main" id="{99385AD0-79FF-DA4B-B00C-B83D3C46F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5029200"/>
              <a:ext cx="1295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  <a:latin typeface="Times" pitchFamily="2" charset="0"/>
                </a:rPr>
                <a:t>After training</a:t>
              </a:r>
              <a:endParaRPr lang="en-US" altLang="en-US">
                <a:solidFill>
                  <a:schemeClr val="tx1"/>
                </a:solidFill>
                <a:latin typeface="Times" pitchFamily="2" charset="0"/>
              </a:endParaRPr>
            </a:p>
          </p:txBody>
        </p:sp>
        <p:grpSp>
          <p:nvGrpSpPr>
            <p:cNvPr id="14343" name="Group 53">
              <a:extLst>
                <a:ext uri="{FF2B5EF4-FFF2-40B4-BE49-F238E27FC236}">
                  <a16:creationId xmlns:a16="http://schemas.microsoft.com/office/drawing/2014/main" id="{C8755E7A-B326-C04B-83EE-14CF388FA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5486400"/>
              <a:ext cx="2971800" cy="685800"/>
              <a:chOff x="336" y="3312"/>
              <a:chExt cx="1872" cy="432"/>
            </a:xfrm>
          </p:grpSpPr>
          <p:grpSp>
            <p:nvGrpSpPr>
              <p:cNvPr id="14344" name="Group 40">
                <a:extLst>
                  <a:ext uri="{FF2B5EF4-FFF2-40B4-BE49-F238E27FC236}">
                    <a16:creationId xmlns:a16="http://schemas.microsoft.com/office/drawing/2014/main" id="{1F3A45E5-E5C6-FE41-AB97-A87EAC7804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312"/>
                <a:ext cx="1872" cy="432"/>
                <a:chOff x="384" y="3456"/>
                <a:chExt cx="1872" cy="432"/>
              </a:xfrm>
            </p:grpSpPr>
            <p:sp>
              <p:nvSpPr>
                <p:cNvPr id="14347" name="Rectangle 23">
                  <a:extLst>
                    <a:ext uri="{FF2B5EF4-FFF2-40B4-BE49-F238E27FC236}">
                      <a16:creationId xmlns:a16="http://schemas.microsoft.com/office/drawing/2014/main" id="{D16A9071-9B68-694D-B115-DB43D7BFA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432" cy="43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solidFill>
                      <a:schemeClr val="tx1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4348" name="Oval 25">
                  <a:extLst>
                    <a:ext uri="{FF2B5EF4-FFF2-40B4-BE49-F238E27FC236}">
                      <a16:creationId xmlns:a16="http://schemas.microsoft.com/office/drawing/2014/main" id="{04590525-555F-1542-A94B-869AF5FF7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480" cy="432"/>
                </a:xfrm>
                <a:prstGeom prst="ellipse">
                  <a:avLst/>
                </a:prstGeom>
                <a:solidFill>
                  <a:srgbClr val="66CC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solidFill>
                      <a:schemeClr val="tx1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4349" name="AutoShape 28">
                  <a:extLst>
                    <a:ext uri="{FF2B5EF4-FFF2-40B4-BE49-F238E27FC236}">
                      <a16:creationId xmlns:a16="http://schemas.microsoft.com/office/drawing/2014/main" id="{AE407F36-FD89-E948-A51E-15659CFA4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720" y="3552"/>
                  <a:ext cx="1008" cy="192"/>
                </a:xfrm>
                <a:prstGeom prst="rightArrow">
                  <a:avLst>
                    <a:gd name="adj1" fmla="val 50000"/>
                    <a:gd name="adj2" fmla="val 13125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Monotype Sorts" pitchFamily="2" charset="2"/>
                    <a:buChar char="@"/>
                    <a:defRPr>
                      <a:solidFill>
                        <a:schemeClr val="bg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solidFill>
                      <a:schemeClr val="tx1"/>
                    </a:solidFill>
                    <a:latin typeface="Times" pitchFamily="2" charset="0"/>
                  </a:endParaRPr>
                </a:p>
              </p:txBody>
            </p:sp>
          </p:grpSp>
          <p:sp>
            <p:nvSpPr>
              <p:cNvPr id="14345" name="Text Box 46">
                <a:extLst>
                  <a:ext uri="{FF2B5EF4-FFF2-40B4-BE49-F238E27FC236}">
                    <a16:creationId xmlns:a16="http://schemas.microsoft.com/office/drawing/2014/main" id="{98862B86-6D0D-F346-8B72-A0BB231B6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" y="3405"/>
                <a:ext cx="2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Times" pitchFamily="2" charset="0"/>
                  </a:rPr>
                  <a:t>CS</a:t>
                </a:r>
              </a:p>
            </p:txBody>
          </p:sp>
          <p:sp>
            <p:nvSpPr>
              <p:cNvPr id="14346" name="Text Box 47">
                <a:extLst>
                  <a:ext uri="{FF2B5EF4-FFF2-40B4-BE49-F238E27FC236}">
                    <a16:creationId xmlns:a16="http://schemas.microsoft.com/office/drawing/2014/main" id="{0F6165AF-8A44-BC44-B148-EA2E9AB78F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" y="3399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@"/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Times" pitchFamily="2" charset="0"/>
                  </a:rPr>
                  <a:t>CR</a:t>
                </a:r>
              </a:p>
            </p:txBody>
          </p:sp>
        </p:grpSp>
      </p:grpSp>
      <p:sp>
        <p:nvSpPr>
          <p:cNvPr id="32820" name="Rectangle 52">
            <a:extLst>
              <a:ext uri="{FF2B5EF4-FFF2-40B4-BE49-F238E27FC236}">
                <a16:creationId xmlns:a16="http://schemas.microsoft.com/office/drawing/2014/main" id="{7911EF49-4F88-514A-892E-2FB741562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00200"/>
            <a:ext cx="5029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/>
              <a:t>The neutral stimulus now elicits salivation. It</a:t>
            </a:r>
            <a:r>
              <a:rPr lang="ja-JP" altLang="en-US" sz="2000"/>
              <a:t>’</a:t>
            </a:r>
            <a:r>
              <a:rPr lang="en-US" altLang="ja-JP" sz="2000" dirty="0"/>
              <a:t>s become a </a:t>
            </a:r>
            <a:r>
              <a:rPr lang="en-US" altLang="ja-JP" sz="2000" dirty="0">
                <a:solidFill>
                  <a:srgbClr val="00FFFF"/>
                </a:solidFill>
              </a:rPr>
              <a:t>conditioned stimulus</a:t>
            </a:r>
            <a:r>
              <a:rPr lang="en-US" altLang="ja-JP" sz="2000" dirty="0"/>
              <a:t> (CS) and the salivation is now a </a:t>
            </a:r>
            <a:r>
              <a:rPr lang="en-US" altLang="ja-JP" sz="2000" dirty="0">
                <a:solidFill>
                  <a:srgbClr val="00FFFF"/>
                </a:solidFill>
              </a:rPr>
              <a:t>conditioned response (CR)</a:t>
            </a:r>
            <a:endParaRPr lang="en-US" altLang="ja-JP" sz="2000" dirty="0"/>
          </a:p>
          <a:p>
            <a:r>
              <a:rPr lang="en-US" altLang="en-US" sz="2000" dirty="0"/>
              <a:t>Signaling: Tone signals expectation that food will appear</a:t>
            </a:r>
            <a:endParaRPr lang="en-US" altLang="en-US" sz="1800" dirty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03A5A4B-31A1-6A44-80C5-87F910CB4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38600"/>
            <a:ext cx="8458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A conditioned stimulus (CS) is a previously neutral stimulus that has, through conditioning, acquired the ability to evoke a conditioned response (CR). The CR is a learned reaction to a CS that occurs because of previous conditioning. Thus, “conditioned” pretty much means the same as “learned.” When you experience the CS, you can better predict what will happen.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0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C100DC6-23C0-154D-BF4E-0D04F7CE9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 of Conditioning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9D41735-F6E5-F640-AE57-EE8C9FFCAF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4572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In a horror movie, there is the sound of a squeaking door. What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up?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sz="2000" dirty="0">
                <a:solidFill>
                  <a:srgbClr val="FF6FCF"/>
                </a:solidFill>
                <a:ea typeface="ＭＳ Ｐゴシック" panose="020B0600070205080204" pitchFamily="34" charset="-128"/>
              </a:rPr>
              <a:t>Your mother says nothing but closes her lips and frowns. What do you do?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altLang="en-US" sz="2000" dirty="0">
                <a:solidFill>
                  <a:srgbClr val="DA7900"/>
                </a:solidFill>
                <a:ea typeface="ＭＳ Ｐゴシック" panose="020B0600070205080204" pitchFamily="34" charset="-128"/>
              </a:rPr>
              <a:t>Suppose you are walking along a street and look down the alleyway on the right. You see someone urging you to come closer to see something. What do you do?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5773E888-26BC-2B44-BC04-863500B449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562600"/>
            <a:ext cx="3962400" cy="9144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How about other phobias?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D2ABF-035C-C362-EFBC-D4961F1B2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12108"/>
            <a:ext cx="2781300" cy="41362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FC2B520-C973-E14A-B73B-048D96C5C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 I: Basic Processes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6694BD6-31CD-5E40-A89B-D78E57FB99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744663"/>
            <a:ext cx="4419600" cy="5037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Acquisition: to acquire a new conditioned response 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The pairings must be done closely in time = 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stimulus contiguity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The neutral stimulus needs to be novel or at least an intensive stimulus which is 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distinctive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485914E-82EE-5E41-9DD0-3C32A14E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24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2724DA0-1CF2-9547-90ED-4D3A42986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 II: Basic Processes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0E5781F-C652-FB43-9C44-F74F2575D2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002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FF6FCF"/>
                </a:solidFill>
                <a:ea typeface="ＭＳ Ｐゴシック" panose="020B0600070205080204" pitchFamily="34" charset="-128"/>
              </a:rPr>
              <a:t>Extinction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200" dirty="0">
                <a:ea typeface="ＭＳ Ｐゴシック" panose="020B0600070205080204" pitchFamily="34" charset="-128"/>
              </a:rPr>
              <a:t>After repeated presentations of </a:t>
            </a:r>
            <a:r>
              <a:rPr lang="en-US" altLang="en-US" sz="2200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CS</a:t>
            </a:r>
            <a:r>
              <a:rPr lang="en-US" altLang="en-US" sz="2200" dirty="0">
                <a:ea typeface="ＭＳ Ｐゴシック" panose="020B0600070205080204" pitchFamily="34" charset="-128"/>
              </a:rPr>
              <a:t>, the </a:t>
            </a:r>
            <a:r>
              <a:rPr lang="en-US" altLang="en-US" sz="2200" dirty="0">
                <a:solidFill>
                  <a:srgbClr val="00FFFF"/>
                </a:solidFill>
                <a:ea typeface="ＭＳ Ｐゴシック" panose="020B0600070205080204" pitchFamily="34" charset="-128"/>
              </a:rPr>
              <a:t>CR</a:t>
            </a:r>
            <a:r>
              <a:rPr lang="en-US" altLang="en-US" sz="2200" dirty="0">
                <a:ea typeface="ＭＳ Ｐゴシック" panose="020B0600070205080204" pitchFamily="34" charset="-128"/>
              </a:rPr>
              <a:t> gradually dies. This might be called the </a:t>
            </a:r>
            <a:r>
              <a:rPr lang="ja-JP" altLang="en-US" sz="2200">
                <a:ea typeface="ＭＳ Ｐゴシック" panose="020B0600070205080204" pitchFamily="34" charset="-128"/>
              </a:rPr>
              <a:t>“</a:t>
            </a:r>
            <a:r>
              <a:rPr lang="en-US" altLang="ja-JP" sz="2200" dirty="0">
                <a:solidFill>
                  <a:srgbClr val="FF6FCF"/>
                </a:solidFill>
                <a:ea typeface="ＭＳ Ｐゴシック" panose="020B0600070205080204" pitchFamily="34" charset="-128"/>
              </a:rPr>
              <a:t>Chicken Little</a:t>
            </a:r>
            <a:r>
              <a:rPr lang="ja-JP" altLang="en-US" sz="2200">
                <a:ea typeface="ＭＳ Ｐゴシック" panose="020B0600070205080204" pitchFamily="34" charset="-128"/>
              </a:rPr>
              <a:t>”</a:t>
            </a:r>
            <a:r>
              <a:rPr lang="en-US" altLang="ja-JP" sz="2200" dirty="0">
                <a:ea typeface="ＭＳ Ｐゴシック" panose="020B0600070205080204" pitchFamily="34" charset="-128"/>
              </a:rPr>
              <a:t> effect</a:t>
            </a:r>
          </a:p>
          <a:p>
            <a:pPr>
              <a:lnSpc>
                <a:spcPct val="90000"/>
              </a:lnSpc>
            </a:pPr>
            <a:endParaRPr lang="en-US" altLang="en-US" sz="22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81F6B449-434A-7048-8E47-6D5E88EB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572000" cy="29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EF62B-A448-63C0-0958-CFF5EEC1EAEB}"/>
              </a:ext>
            </a:extLst>
          </p:cNvPr>
          <p:cNvSpPr txBox="1"/>
          <p:nvPr/>
        </p:nvSpPr>
        <p:spPr>
          <a:xfrm>
            <a:off x="381000" y="5736984"/>
            <a:ext cx="80772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bg1"/>
                </a:solidFill>
                <a:latin typeface="+mn-lt"/>
              </a:rPr>
              <a:t> What happens? </a:t>
            </a:r>
            <a:r>
              <a:rPr lang="en-US" altLang="ja-JP" sz="2200" dirty="0">
                <a:solidFill>
                  <a:srgbClr val="FFFF00"/>
                </a:solidFill>
                <a:latin typeface="+mn-lt"/>
              </a:rPr>
              <a:t>The signal no longer predicts what</a:t>
            </a:r>
            <a:br>
              <a:rPr lang="en-US" altLang="ja-JP" sz="2200" dirty="0">
                <a:solidFill>
                  <a:srgbClr val="FFFF00"/>
                </a:solidFill>
                <a:latin typeface="+mn-lt"/>
              </a:rPr>
            </a:br>
            <a:r>
              <a:rPr lang="en-US" altLang="ja-JP" sz="2200" dirty="0">
                <a:solidFill>
                  <a:srgbClr val="FFFF00"/>
                </a:solidFill>
                <a:latin typeface="+mn-lt"/>
              </a:rPr>
              <a:t>    will happen</a:t>
            </a:r>
            <a:endParaRPr lang="en-US" altLang="ja-JP" sz="2200" dirty="0">
              <a:solidFill>
                <a:srgbClr val="FFFF00"/>
              </a:solidFill>
              <a:latin typeface="+mn-lt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2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45A08A2-F45B-9147-92D5-5F911207E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 III: Basic Processes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B178C9B-7722-E944-9C94-FC010CE8F0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76400"/>
            <a:ext cx="3352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200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Spontaneous Recovery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200" dirty="0">
                <a:ea typeface="ＭＳ Ｐゴシック" charset="0"/>
              </a:rPr>
              <a:t>If animal rests after extinction of </a:t>
            </a:r>
            <a:r>
              <a:rPr lang="en-US" sz="2200" dirty="0">
                <a:solidFill>
                  <a:srgbClr val="00FFFF"/>
                </a:solidFill>
                <a:ea typeface="ＭＳ Ｐゴシック" charset="0"/>
              </a:rPr>
              <a:t>CR</a:t>
            </a:r>
            <a:r>
              <a:rPr lang="en-US" sz="2200" dirty="0">
                <a:ea typeface="ＭＳ Ｐゴシック" charset="0"/>
              </a:rPr>
              <a:t>, it tends reappears again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C104F379-8C8D-E14C-945A-4D8D5B5E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9657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952FF1E-E3B5-904F-A516-20C1047A6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 IV: Basic Processes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E54F09A-D7B9-D946-8163-30EA57DEAE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00200"/>
            <a:ext cx="2590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Stimulus Generalization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dirty="0">
                <a:ea typeface="ＭＳ Ｐゴシック" charset="0"/>
              </a:rPr>
              <a:t>Animal will often respond to stimuli which are similar to </a:t>
            </a:r>
            <a:r>
              <a:rPr lang="en-US" sz="2000" dirty="0">
                <a:solidFill>
                  <a:srgbClr val="00FFFF"/>
                </a:solidFill>
                <a:ea typeface="ＭＳ Ｐゴシック" charset="0"/>
              </a:rPr>
              <a:t>CS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  <a:buFont typeface="Wingdings" charset="0"/>
              <a:buChar char="ü"/>
              <a:defRPr/>
            </a:pPr>
            <a:endParaRPr lang="en-US" sz="2000" dirty="0"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Discrimination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ü"/>
              <a:defRPr/>
            </a:pPr>
            <a:r>
              <a:rPr lang="en-US" sz="2000" dirty="0">
                <a:ea typeface="ＭＳ Ｐゴシック" charset="0"/>
              </a:rPr>
              <a:t>Animals can learn to respond only to certain stimuli </a:t>
            </a:r>
            <a:r>
              <a:rPr lang="en-US" sz="2000" i="1" dirty="0">
                <a:solidFill>
                  <a:srgbClr val="FF6FCF"/>
                </a:solidFill>
                <a:ea typeface="ＭＳ Ｐゴシック" charset="0"/>
              </a:rPr>
              <a:t>and not to others that are like it</a:t>
            </a:r>
            <a:endParaRPr lang="en-US" sz="2000" dirty="0">
              <a:solidFill>
                <a:srgbClr val="FFFF00"/>
              </a:solidFill>
              <a:ea typeface="ＭＳ Ｐゴシック" charset="0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B51820D3-7A92-E941-B3BB-E9AD17D65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66863"/>
            <a:ext cx="5834063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9D9A64C-7E06-DD44-B270-90382CABF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990600"/>
          </a:xfrm>
        </p:spPr>
        <p:txBody>
          <a:bodyPr/>
          <a:lstStyle/>
          <a:p>
            <a:r>
              <a:rPr lang="en-US" altLang="en-US" sz="2900" dirty="0">
                <a:ea typeface="ＭＳ Ｐゴシック" panose="020B0600070205080204" pitchFamily="34" charset="-128"/>
              </a:rPr>
              <a:t>Learning Exercise (2)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2B7904C8-6C49-9240-9DB7-459131F4E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With a show of hands, how many people were able to define </a:t>
            </a:r>
            <a:r>
              <a:rPr lang="en-US" altLang="en-US" sz="2200" b="1" i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lachrymose</a:t>
            </a:r>
            <a:r>
              <a:rPr lang="en-US" altLang="en-US" sz="2200" dirty="0">
                <a:ea typeface="ＭＳ Ｐゴシック" panose="020B0600070205080204" pitchFamily="34" charset="-128"/>
              </a:rPr>
              <a:t>? How many were able to use it in a sentence?</a:t>
            </a: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So, what does that word mean?</a:t>
            </a: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“</a:t>
            </a:r>
            <a:r>
              <a:rPr lang="en-US" altLang="en-US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lachrymose</a:t>
            </a:r>
            <a:r>
              <a:rPr lang="en-US" altLang="en-US" dirty="0">
                <a:ea typeface="ＭＳ Ｐゴシック" panose="020B0600070205080204" pitchFamily="34" charset="-128"/>
              </a:rPr>
              <a:t>” = </a:t>
            </a:r>
          </a:p>
          <a:p>
            <a:pPr marL="0" indent="0" algn="ctr">
              <a:buFontTx/>
              <a:buNone/>
            </a:pPr>
            <a:r>
              <a:rPr lang="en-US" altLang="en-US" i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weeping; tearful; showing sorrow</a:t>
            </a:r>
            <a:endParaRPr lang="en-US" altLang="en-US" sz="2200" i="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910E74B-9D26-8844-931E-291244204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 V: Basic Processes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F9F57A2-6098-184C-AF65-26C2B43257F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002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  <a:ea typeface="ＭＳ Ｐゴシック" panose="020B0600070205080204" pitchFamily="34" charset="-128"/>
              </a:rPr>
              <a:t>Higher-Order Conditioning</a:t>
            </a: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A second </a:t>
            </a:r>
            <a:r>
              <a:rPr lang="en-US" altLang="en-US">
                <a:solidFill>
                  <a:srgbClr val="66CCFF"/>
                </a:solidFill>
                <a:ea typeface="ＭＳ Ｐゴシック" panose="020B0600070205080204" pitchFamily="34" charset="-128"/>
              </a:rPr>
              <a:t>CS</a:t>
            </a:r>
            <a:r>
              <a:rPr lang="en-US" altLang="en-US">
                <a:ea typeface="ＭＳ Ｐゴシック" panose="020B0600070205080204" pitchFamily="34" charset="-128"/>
              </a:rPr>
              <a:t> can be paired with a first </a:t>
            </a:r>
            <a:r>
              <a:rPr lang="en-US" altLang="en-US">
                <a:solidFill>
                  <a:srgbClr val="66CCFF"/>
                </a:solidFill>
                <a:ea typeface="ＭＳ Ｐゴシック" panose="020B0600070205080204" pitchFamily="34" charset="-128"/>
              </a:rPr>
              <a:t>CS</a:t>
            </a:r>
            <a:r>
              <a:rPr lang="en-US" altLang="en-US">
                <a:ea typeface="ＭＳ Ｐゴシック" panose="020B0600070205080204" pitchFamily="34" charset="-128"/>
              </a:rPr>
              <a:t> and serve to cause a </a:t>
            </a:r>
            <a:r>
              <a:rPr lang="en-US" altLang="en-US">
                <a:solidFill>
                  <a:srgbClr val="66CCFF"/>
                </a:solidFill>
                <a:ea typeface="ＭＳ Ｐゴシック" panose="020B0600070205080204" pitchFamily="34" charset="-128"/>
              </a:rPr>
              <a:t>CR</a:t>
            </a:r>
            <a:r>
              <a:rPr lang="en-US" altLang="en-US">
                <a:ea typeface="ＭＳ Ｐゴシック" panose="020B0600070205080204" pitchFamily="34" charset="-128"/>
              </a:rPr>
              <a:t> (</a:t>
            </a:r>
            <a:r>
              <a:rPr lang="en-US" altLang="en-US">
                <a:solidFill>
                  <a:srgbClr val="66CCFF"/>
                </a:solidFill>
                <a:ea typeface="ＭＳ Ｐゴシック" panose="020B0600070205080204" pitchFamily="34" charset="-128"/>
              </a:rPr>
              <a:t>red light</a:t>
            </a:r>
            <a:r>
              <a:rPr lang="en-US" altLang="en-US">
                <a:ea typeface="ＭＳ Ｐゴシック" panose="020B0600070205080204" pitchFamily="34" charset="-128"/>
              </a:rPr>
              <a:t> -&gt; </a:t>
            </a:r>
            <a:r>
              <a:rPr lang="en-US" altLang="en-US">
                <a:solidFill>
                  <a:srgbClr val="66CCFF"/>
                </a:solidFill>
                <a:ea typeface="ＭＳ Ｐゴシック" panose="020B0600070205080204" pitchFamily="34" charset="-128"/>
              </a:rPr>
              <a:t>tone</a:t>
            </a:r>
            <a:r>
              <a:rPr lang="en-US" altLang="en-US">
                <a:ea typeface="ＭＳ Ｐゴシック" panose="020B0600070205080204" pitchFamily="34" charset="-128"/>
              </a:rPr>
              <a:t> -&gt; 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food</a:t>
            </a:r>
            <a:r>
              <a:rPr lang="en-US" altLang="en-US">
                <a:ea typeface="ＭＳ Ｐゴシック" panose="020B0600070205080204" pitchFamily="34" charset="-128"/>
              </a:rPr>
              <a:t> =&gt; 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salivation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</a:rPr>
              <a:t>A third 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CS</a:t>
            </a:r>
            <a:r>
              <a:rPr lang="en-US" altLang="en-US">
                <a:ea typeface="ＭＳ Ｐゴシック" panose="020B0600070205080204" pitchFamily="34" charset="-128"/>
              </a:rPr>
              <a:t> cannot be paired to a second 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CS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20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5F696E0-5DC1-4B4F-963B-F3D0D8BBE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57150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John Broadus Watson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D04AF62F-53D7-414C-A848-1C66F9795BC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1143000"/>
            <a:ext cx="1573213" cy="2209800"/>
          </a:xfrm>
          <a:effectLst>
            <a:outerShdw blurRad="63500" dist="38099" dir="2700000" algn="ctr" rotWithShape="0">
              <a:schemeClr val="folHlink">
                <a:alpha val="74997"/>
              </a:schemeClr>
            </a:outerShdw>
          </a:effectLst>
        </p:spPr>
      </p:pic>
      <p:sp>
        <p:nvSpPr>
          <p:cNvPr id="22531" name="Rectangle 6">
            <a:extLst>
              <a:ext uri="{FF2B5EF4-FFF2-40B4-BE49-F238E27FC236}">
                <a16:creationId xmlns:a16="http://schemas.microsoft.com/office/drawing/2014/main" id="{AD517D76-15FF-7940-996E-3B1F7D75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477000"/>
            <a:ext cx="30813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8C"/>
                </a:solidFill>
                <a:latin typeface="Times" pitchFamily="2" charset="0"/>
              </a:rPr>
              <a:t>http://www.jhu.edu/~gazette/2001/jan2201/images/22page4.gif</a:t>
            </a: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141023FD-620B-BD49-9AD0-A4F6BD4D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581400"/>
            <a:ext cx="1651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</p:spPr>
      </p:pic>
      <p:sp>
        <p:nvSpPr>
          <p:cNvPr id="28681" name="Rectangle 9">
            <a:extLst>
              <a:ext uri="{FF2B5EF4-FFF2-40B4-BE49-F238E27FC236}">
                <a16:creationId xmlns:a16="http://schemas.microsoft.com/office/drawing/2014/main" id="{CCA6532B-39CB-F345-839B-A079F065080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00200"/>
            <a:ext cx="6477000" cy="48006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1878-1958 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Taught 1909-1921 at Johns Hopkins University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Phipps Psychiatric Clinic (late 1910s)</a:t>
            </a:r>
          </a:p>
          <a:p>
            <a:pPr lvl="1"/>
            <a:r>
              <a:rPr lang="en-US" altLang="en-US" sz="2000">
                <a:solidFill>
                  <a:srgbClr val="FF6FCF"/>
                </a:solidFill>
                <a:ea typeface="ＭＳ Ｐゴシック" panose="020B0600070205080204" pitchFamily="34" charset="-128"/>
              </a:rPr>
              <a:t>Fear, rage, &amp; love</a:t>
            </a:r>
            <a:r>
              <a:rPr lang="en-US" altLang="en-US" sz="2000">
                <a:solidFill>
                  <a:srgbClr val="FFFF00"/>
                </a:solidFill>
                <a:ea typeface="ＭＳ Ｐゴシック" panose="020B0600070205080204" pitchFamily="34" charset="-128"/>
              </a:rPr>
              <a:t> are basic emotions from which all other emotions arise by conditioning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Conditioning of </a:t>
            </a:r>
            <a:r>
              <a:rPr lang="en-US" altLang="en-US" sz="2000">
                <a:solidFill>
                  <a:srgbClr val="FF6FCF"/>
                </a:solidFill>
                <a:ea typeface="ＭＳ Ｐゴシック" panose="020B0600070205080204" pitchFamily="34" charset="-128"/>
              </a:rPr>
              <a:t>Little Albert</a:t>
            </a:r>
            <a:r>
              <a:rPr lang="en-US" altLang="en-US" sz="2000">
                <a:ea typeface="ＭＳ Ｐゴシック" panose="020B0600070205080204" pitchFamily="34" charset="-128"/>
              </a:rPr>
              <a:t> (see next slide)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1921 Fired from Hopkins due to affair with student, Rosalie Rayner, whom he married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Worked at J. Walter Thompson advertising agency &amp; </a:t>
            </a:r>
            <a:r>
              <a:rPr lang="en-US" altLang="en-US" sz="2000">
                <a:solidFill>
                  <a:srgbClr val="FFFF00"/>
                </a:solidFill>
                <a:ea typeface="ＭＳ Ｐゴシック" panose="020B0600070205080204" pitchFamily="34" charset="-128"/>
              </a:rPr>
              <a:t>applied psychology to marketing issues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22534" name="Rectangle 10">
            <a:extLst>
              <a:ext uri="{FF2B5EF4-FFF2-40B4-BE49-F238E27FC236}">
                <a16:creationId xmlns:a16="http://schemas.microsoft.com/office/drawing/2014/main" id="{331993AB-E7BD-444F-9D79-3EA018AD9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3679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8C"/>
                </a:solidFill>
                <a:latin typeface="Times" pitchFamily="2" charset="0"/>
              </a:rPr>
              <a:t>http://www.uta.edu/psychology/faculty/ickes/social_lab/ancestry/watson.jpg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750A2BBC-41B9-5A46-98D5-485FAC847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What ever happened to Little Albert?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(Watson &amp; Rayner, 1920)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7CF91BF-178D-FA4A-B072-E173CE8281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81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Albert B. @ 9 months only afraid of loud noises; not of animals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>
                <a:ea typeface="ＭＳ Ｐゴシック" panose="020B0600070205080204" pitchFamily="34" charset="-128"/>
              </a:rPr>
              <a:t>@ 11 months: white rat + sound of loud bar being struck (2x)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>
                <a:ea typeface="ＭＳ Ｐゴシック" panose="020B0600070205080204" pitchFamily="34" charset="-128"/>
              </a:rPr>
              <a:t>1 wk. later: repeated 5x: Albert shows fear response to rat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>
                <a:ea typeface="ＭＳ Ｐゴシック" panose="020B0600070205080204" pitchFamily="34" charset="-128"/>
              </a:rPr>
              <a:t>5 days later: fear response to rabbit, dog, seal fur coat, Santa Claus mask </a:t>
            </a:r>
            <a:r>
              <a:rPr lang="en-US" altLang="en-US" sz="2000">
                <a:solidFill>
                  <a:srgbClr val="FFFF00"/>
                </a:solidFill>
                <a:ea typeface="ＭＳ Ｐゴシック" panose="020B0600070205080204" pitchFamily="34" charset="-128"/>
              </a:rPr>
              <a:t>(stimulus generalization)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About two weeks later, Albert left hospital. Never seen again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Watson believed this was proof that fears in later life were caused by processes of conditioning 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Unethical experiment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98A2274D-AB12-5446-B59F-789588388D0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733800"/>
            <a:ext cx="2895600" cy="1677988"/>
            <a:chOff x="3312" y="2736"/>
            <a:chExt cx="2256" cy="1307"/>
          </a:xfrm>
        </p:grpSpPr>
        <p:pic>
          <p:nvPicPr>
            <p:cNvPr id="23560" name="Picture 11">
              <a:extLst>
                <a:ext uri="{FF2B5EF4-FFF2-40B4-BE49-F238E27FC236}">
                  <a16:creationId xmlns:a16="http://schemas.microsoft.com/office/drawing/2014/main" id="{44604AEA-6C6E-AF40-8B29-493090321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36"/>
              <a:ext cx="2256" cy="130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2" name="Text Box 12">
              <a:extLst>
                <a:ext uri="{FF2B5EF4-FFF2-40B4-BE49-F238E27FC236}">
                  <a16:creationId xmlns:a16="http://schemas.microsoft.com/office/drawing/2014/main" id="{2FBBF038-DA07-384E-9200-9E79BE49B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04"/>
              <a:ext cx="66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Watson</a:t>
              </a:r>
              <a:endParaRPr lang="en-US" sz="1400">
                <a:latin typeface="Verdana" charset="0"/>
              </a:endParaRP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FBCCD5AB-326E-5C44-99E5-3C50DED33D8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676400"/>
            <a:ext cx="2928938" cy="1793875"/>
            <a:chOff x="3312" y="1152"/>
            <a:chExt cx="2282" cy="1397"/>
          </a:xfrm>
        </p:grpSpPr>
        <p:pic>
          <p:nvPicPr>
            <p:cNvPr id="23558" name="Picture 9">
              <a:extLst>
                <a:ext uri="{FF2B5EF4-FFF2-40B4-BE49-F238E27FC236}">
                  <a16:creationId xmlns:a16="http://schemas.microsoft.com/office/drawing/2014/main" id="{D92F7495-377A-F445-AB6F-55D8B14B3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152"/>
              <a:ext cx="2256" cy="1397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3" name="Text Box 13">
              <a:extLst>
                <a:ext uri="{FF2B5EF4-FFF2-40B4-BE49-F238E27FC236}">
                  <a16:creationId xmlns:a16="http://schemas.microsoft.com/office/drawing/2014/main" id="{24C55419-BCC2-984C-BDA5-5EC93C848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633"/>
              <a:ext cx="63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Raynor</a:t>
              </a:r>
              <a:endParaRPr lang="en-US" sz="1400">
                <a:latin typeface="Verdana" charset="0"/>
              </a:endParaRPr>
            </a:p>
          </p:txBody>
        </p:sp>
      </p:grpSp>
      <p:sp>
        <p:nvSpPr>
          <p:cNvPr id="23557" name="TextBox 9">
            <a:extLst>
              <a:ext uri="{FF2B5EF4-FFF2-40B4-BE49-F238E27FC236}">
                <a16:creationId xmlns:a16="http://schemas.microsoft.com/office/drawing/2014/main" id="{1AFA42F0-D7C6-DF4F-84B5-1CD434CB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867400"/>
            <a:ext cx="1350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Times" pitchFamily="2" charset="0"/>
                <a:hlinkClick r:id="rId4"/>
              </a:rPr>
              <a:t>YouTube Video</a:t>
            </a:r>
            <a:endParaRPr lang="en-US" altLang="en-US" sz="1400" b="1">
              <a:solidFill>
                <a:srgbClr val="FFFFFF"/>
              </a:solidFill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FF78973-FC77-A542-9F3B-4FA494FCB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More on Classical Conditioning in Everyday Life: </a:t>
            </a:r>
            <a:r>
              <a:rPr lang="en-US" dirty="0"/>
              <a:t>Affecting Attitudes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F075B1A-9879-A747-AEE5-010AEB9FB4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581400" cy="3352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• Business</a:t>
            </a:r>
          </a:p>
          <a:p>
            <a:pPr marL="0" indent="0"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Promoting Sales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Promoting Self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A765B35B-CDE2-F54A-A0BA-B4CA7A7F66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886200" cy="26670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Politics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Positive Associations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Negative Associations</a:t>
            </a:r>
          </a:p>
        </p:txBody>
      </p:sp>
      <p:sp>
        <p:nvSpPr>
          <p:cNvPr id="24580" name="TextBox 1">
            <a:extLst>
              <a:ext uri="{FF2B5EF4-FFF2-40B4-BE49-F238E27FC236}">
                <a16:creationId xmlns:a16="http://schemas.microsoft.com/office/drawing/2014/main" id="{0ED643A4-812B-E545-B7AF-6349AAE4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29000"/>
            <a:ext cx="716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" pitchFamily="2" charset="0"/>
                <a:hlinkClick r:id="rId2"/>
              </a:rPr>
              <a:t>Willie Horton Ad (1988) </a:t>
            </a:r>
            <a:r>
              <a:rPr lang="en-US" altLang="en-US" sz="2000">
                <a:solidFill>
                  <a:srgbClr val="FFFF00"/>
                </a:solidFill>
                <a:latin typeface="Times" pitchFamily="2" charset="0"/>
              </a:rPr>
              <a:t>• GW Bush (R) against M Dukakis (D)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" pitchFamily="2" charset="0"/>
                <a:hlinkClick r:id="rId3"/>
              </a:rPr>
              <a:t>“Daisy” Ad (1964) </a:t>
            </a:r>
            <a:r>
              <a:rPr lang="en-US" altLang="en-US" sz="2000">
                <a:solidFill>
                  <a:srgbClr val="FFFF00"/>
                </a:solidFill>
                <a:latin typeface="Times" pitchFamily="2" charset="0"/>
              </a:rPr>
              <a:t>• L B Johnson (D)  against Barry Goldwater (R)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9FBEB-3C75-6D47-BA58-8EF24B3E94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724400"/>
            <a:ext cx="2895600" cy="1516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4582" name="Picture 4">
            <a:extLst>
              <a:ext uri="{FF2B5EF4-FFF2-40B4-BE49-F238E27FC236}">
                <a16:creationId xmlns:a16="http://schemas.microsoft.com/office/drawing/2014/main" id="{16D5ECFC-82B7-464D-9176-C68F9F284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4114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89D42AD-B1E7-6F47-8AD0-5A5F2E228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Edward L. Thorndike</a:t>
            </a:r>
          </a:p>
        </p:txBody>
      </p:sp>
      <p:sp>
        <p:nvSpPr>
          <p:cNvPr id="25602" name="Rectangle 4">
            <a:extLst>
              <a:ext uri="{FF2B5EF4-FFF2-40B4-BE49-F238E27FC236}">
                <a16:creationId xmlns:a16="http://schemas.microsoft.com/office/drawing/2014/main" id="{F5D86021-E76C-944D-B006-A141D7F742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752600"/>
            <a:ext cx="5334000" cy="4343400"/>
          </a:xfrm>
        </p:spPr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1874-1949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Professor at Teachers</a:t>
            </a:r>
            <a:r>
              <a:rPr lang="ja-JP" altLang="en-US" sz="1800">
                <a:ea typeface="ＭＳ Ｐゴシック" panose="020B0600070205080204" pitchFamily="34" charset="-128"/>
              </a:rPr>
              <a:t>’</a:t>
            </a:r>
            <a:r>
              <a:rPr lang="en-US" altLang="ja-JP" sz="1800">
                <a:ea typeface="ＭＳ Ｐゴシック" panose="020B0600070205080204" pitchFamily="34" charset="-128"/>
              </a:rPr>
              <a:t> College NYC</a:t>
            </a:r>
          </a:p>
          <a:p>
            <a:r>
              <a:rPr lang="en-US" altLang="en-US" sz="1800">
                <a:ea typeface="ＭＳ Ｐゴシック" panose="020B0600070205080204" pitchFamily="34" charset="-128"/>
              </a:rPr>
              <a:t>Early work on </a:t>
            </a:r>
            <a:r>
              <a:rPr lang="en-US" altLang="en-US" sz="1800" b="1">
                <a:ea typeface="ＭＳ Ｐゴシック" panose="020B0600070205080204" pitchFamily="34" charset="-128"/>
              </a:rPr>
              <a:t>animal learning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Cats use trial &amp; error to escape puzzles boxes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Animals learn when they are rewarded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= </a:t>
            </a:r>
            <a:r>
              <a:rPr lang="en-US" altLang="en-US" sz="1800">
                <a:solidFill>
                  <a:srgbClr val="FFFF00"/>
                </a:solidFill>
                <a:ea typeface="ＭＳ Ｐゴシック" panose="020B0600070205080204" pitchFamily="34" charset="-128"/>
              </a:rPr>
              <a:t>Law of Effect</a:t>
            </a:r>
            <a:r>
              <a:rPr lang="en-US" altLang="en-US" sz="1800">
                <a:ea typeface="ＭＳ Ｐゴシック" panose="020B0600070205080204" pitchFamily="34" charset="-128"/>
              </a:rPr>
              <a:t>: success strengthens the bond between a stimulus &amp; a response (Instrumental Conditioning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Human learning processes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Rejected notion that general learning </a:t>
            </a:r>
            <a:r>
              <a:rPr lang="en-US" altLang="en-US" sz="1600" i="1">
                <a:ea typeface="ＭＳ Ｐゴシック" panose="020B0600070205080204" pitchFamily="34" charset="-128"/>
              </a:rPr>
              <a:t>exercises</a:t>
            </a:r>
            <a:r>
              <a:rPr lang="en-US" altLang="en-US" sz="1600">
                <a:ea typeface="ＭＳ Ｐゴシック" panose="020B0600070205080204" pitchFamily="34" charset="-128"/>
              </a:rPr>
              <a:t> the mind</a:t>
            </a:r>
          </a:p>
          <a:p>
            <a:pPr lvl="1"/>
            <a:r>
              <a:rPr lang="en-US" altLang="en-US" sz="1600">
                <a:solidFill>
                  <a:srgbClr val="FFFF00"/>
                </a:solidFill>
                <a:ea typeface="ＭＳ Ｐゴシック" panose="020B0600070205080204" pitchFamily="34" charset="-128"/>
              </a:rPr>
              <a:t>Transfer of training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en-US" altLang="en-US" sz="1600">
                <a:solidFill>
                  <a:srgbClr val="FFFF00"/>
                </a:solidFill>
                <a:ea typeface="ＭＳ Ｐゴシック" panose="020B0600070205080204" pitchFamily="34" charset="-128"/>
              </a:rPr>
              <a:t>is limited</a:t>
            </a:r>
            <a:r>
              <a:rPr lang="en-US" altLang="en-US" sz="1600">
                <a:ea typeface="ＭＳ Ｐゴシック" panose="020B0600070205080204" pitchFamily="34" charset="-128"/>
              </a:rPr>
              <a:t> = suggests need for more focused learning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FFA66DE6-6592-9445-8AA1-D53A062C9C9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1819275" cy="2209800"/>
          </a:xfr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7F7F5F53-60C3-F741-9560-CAB816E67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9D9A64C-7E06-DD44-B270-90382CABF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990600"/>
          </a:xfrm>
        </p:spPr>
        <p:txBody>
          <a:bodyPr/>
          <a:lstStyle/>
          <a:p>
            <a:r>
              <a:rPr lang="en-US" altLang="en-US" sz="2900" dirty="0">
                <a:ea typeface="ＭＳ Ｐゴシック" panose="020B0600070205080204" pitchFamily="34" charset="-128"/>
              </a:rPr>
              <a:t>Learning Exercise (3)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2B7904C8-6C49-9240-9DB7-459131F4E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Now on the same piece of paper you just used, I want you to read these two sentences. After you do so, list on that page which of these sentences makes sense:</a:t>
            </a: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(A) Maria went to her best friend’s birthday party and had a wonderful time. She left the party feeling very lachrymose.</a:t>
            </a: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2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(B) When Maria heard her best friend had died, she became quite lachrymose</a:t>
            </a: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41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>
            <a:extLst>
              <a:ext uri="{FF2B5EF4-FFF2-40B4-BE49-F238E27FC236}">
                <a16:creationId xmlns:a16="http://schemas.microsoft.com/office/drawing/2014/main" id="{D228F8A2-1046-594B-964A-F42F6888D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Learning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31D8E-126C-B345-A18C-BC580392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Learning = any relatively enduring change in behavior due to experience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FontTx/>
              <a:buNone/>
              <a:defRPr/>
            </a:pPr>
            <a:r>
              <a:rPr lang="en-US" sz="2200" dirty="0"/>
              <a:t>At first you may not have known what </a:t>
            </a:r>
            <a:r>
              <a:rPr lang="en-US" sz="2200" dirty="0">
                <a:solidFill>
                  <a:srgbClr val="FFFF00"/>
                </a:solidFill>
              </a:rPr>
              <a:t>lachrymose</a:t>
            </a:r>
            <a:r>
              <a:rPr lang="en-US" sz="2200" dirty="0"/>
              <a:t> meant and could neither define it nor use it in a sentence. I then defined the word for you and asked you to read that definition. If, after reading the meaning of lachrymose, you recognized that sentence B was correct, your behavior changed. You learned something.</a:t>
            </a:r>
          </a:p>
          <a:p>
            <a:pPr marL="0" indent="0">
              <a:buFontTx/>
              <a:buNone/>
              <a:defRPr/>
            </a:pPr>
            <a:r>
              <a:rPr lang="en-US" sz="2200" dirty="0"/>
              <a:t> 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200" dirty="0"/>
              <a:t>When we studied memory, we saw the </a:t>
            </a:r>
            <a:r>
              <a:rPr lang="en-US" sz="2200" dirty="0">
                <a:solidFill>
                  <a:srgbClr val="FFFF00"/>
                </a:solidFill>
              </a:rPr>
              <a:t>process of encoding</a:t>
            </a:r>
            <a:r>
              <a:rPr lang="en-US" sz="2200" dirty="0"/>
              <a:t> was one of the ways we learn many things. Are there other ways of learning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1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>
            <a:extLst>
              <a:ext uri="{FF2B5EF4-FFF2-40B4-BE49-F238E27FC236}">
                <a16:creationId xmlns:a16="http://schemas.microsoft.com/office/drawing/2014/main" id="{D228F8A2-1046-594B-964A-F42F6888D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Learning 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31D8E-126C-B345-A18C-BC580392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Learning = any relatively enduring change in behavior due to experience</a:t>
            </a:r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2000" dirty="0"/>
              <a:t>1. Learning through </a:t>
            </a:r>
            <a:r>
              <a:rPr lang="en-US" sz="2000" dirty="0">
                <a:solidFill>
                  <a:srgbClr val="FFFF00"/>
                </a:solidFill>
              </a:rPr>
              <a:t>signaling</a:t>
            </a:r>
            <a:r>
              <a:rPr lang="en-US" sz="2000" dirty="0"/>
              <a:t> (= </a:t>
            </a:r>
            <a:r>
              <a:rPr lang="en-US" sz="2000" dirty="0">
                <a:solidFill>
                  <a:srgbClr val="FFFF00"/>
                </a:solidFill>
              </a:rPr>
              <a:t>classical conditioning</a:t>
            </a:r>
            <a:r>
              <a:rPr lang="en-US" sz="2000" dirty="0"/>
              <a:t>)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2. Learning through </a:t>
            </a:r>
            <a:r>
              <a:rPr lang="en-US" sz="2000" dirty="0">
                <a:solidFill>
                  <a:srgbClr val="FF6600"/>
                </a:solidFill>
              </a:rPr>
              <a:t>consequences of behavior </a:t>
            </a:r>
            <a:r>
              <a:rPr lang="en-US" sz="2000" dirty="0"/>
              <a:t>(= </a:t>
            </a:r>
            <a:r>
              <a:rPr lang="en-US" sz="2000" dirty="0">
                <a:solidFill>
                  <a:srgbClr val="FF6600"/>
                </a:solidFill>
              </a:rPr>
              <a:t>operant         conditioning</a:t>
            </a:r>
            <a:r>
              <a:rPr lang="en-US" sz="2000" dirty="0"/>
              <a:t>)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3. Learning by </a:t>
            </a:r>
            <a:r>
              <a:rPr lang="en-US" sz="2000" dirty="0">
                <a:solidFill>
                  <a:srgbClr val="66CCFF"/>
                </a:solidFill>
              </a:rPr>
              <a:t>watching</a:t>
            </a:r>
            <a:r>
              <a:rPr lang="en-US" sz="2000" dirty="0"/>
              <a:t> (= </a:t>
            </a:r>
            <a:r>
              <a:rPr lang="en-US" sz="2000" dirty="0">
                <a:solidFill>
                  <a:srgbClr val="66CCFF"/>
                </a:solidFill>
              </a:rPr>
              <a:t>observational learning</a:t>
            </a:r>
            <a:r>
              <a:rPr lang="en-US" sz="2000" dirty="0"/>
              <a:t>)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4. </a:t>
            </a:r>
            <a:r>
              <a:rPr lang="en-US" sz="2000" dirty="0">
                <a:solidFill>
                  <a:srgbClr val="00FF00"/>
                </a:solidFill>
              </a:rPr>
              <a:t>Cognitive/social learning during development by apprentice (ZPD) experiences (Vygotsky)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D9B05E69-D6EE-CF43-A4A1-92F625016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Conditioning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D3DBD083-1A0C-1F40-8045-31F8EEFE9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8768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Conditioning</a:t>
            </a:r>
            <a:r>
              <a:rPr lang="en-US" altLang="en-US" dirty="0">
                <a:ea typeface="ＭＳ Ｐゴシック" panose="020B0600070205080204" pitchFamily="34" charset="-128"/>
              </a:rPr>
              <a:t> = learning </a:t>
            </a: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associations</a:t>
            </a:r>
            <a:r>
              <a:rPr lang="en-US" altLang="en-US" dirty="0">
                <a:ea typeface="ＭＳ Ｐゴシック" panose="020B0600070205080204" pitchFamily="34" charset="-128"/>
              </a:rPr>
              <a:t> between events that occur in any animal’s* environment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What associations have you learned?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Fears of elevators, heights, animals?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Your parents’ facial expressions?</a:t>
            </a:r>
          </a:p>
          <a:p>
            <a:pPr marL="0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* Many psychologists who study learning talk about ”organisms” learning while I will use the word ”animal” (= humans, dogs, pigeons, etc.)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6">
            <a:extLst>
              <a:ext uri="{FF2B5EF4-FFF2-40B4-BE49-F238E27FC236}">
                <a16:creationId xmlns:a16="http://schemas.microsoft.com/office/drawing/2014/main" id="{C1645807-6DEA-7845-9307-155FB763BC8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733800"/>
            <a:ext cx="2146300" cy="2209800"/>
            <a:chOff x="2976" y="2448"/>
            <a:chExt cx="1678" cy="1728"/>
          </a:xfrm>
        </p:grpSpPr>
        <p:pic>
          <p:nvPicPr>
            <p:cNvPr id="7177" name="Picture 4">
              <a:extLst>
                <a:ext uri="{FF2B5EF4-FFF2-40B4-BE49-F238E27FC236}">
                  <a16:creationId xmlns:a16="http://schemas.microsoft.com/office/drawing/2014/main" id="{7898B3C4-227C-6A4D-AEDB-EDD32656F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448"/>
              <a:ext cx="167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5">
              <a:extLst>
                <a:ext uri="{FF2B5EF4-FFF2-40B4-BE49-F238E27FC236}">
                  <a16:creationId xmlns:a16="http://schemas.microsoft.com/office/drawing/2014/main" id="{01C60EB0-5005-BB48-AF2E-58F2C5BC6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3974"/>
              <a:ext cx="91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@"/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tx1"/>
                  </a:solidFill>
                  <a:latin typeface="Courier" pitchFamily="2" charset="0"/>
                </a:rPr>
                <a:t>Little Albert</a:t>
              </a:r>
            </a:p>
          </p:txBody>
        </p:sp>
      </p:grpSp>
      <p:grpSp>
        <p:nvGrpSpPr>
          <p:cNvPr id="7170" name="Group 10">
            <a:extLst>
              <a:ext uri="{FF2B5EF4-FFF2-40B4-BE49-F238E27FC236}">
                <a16:creationId xmlns:a16="http://schemas.microsoft.com/office/drawing/2014/main" id="{B47DF19E-E8B5-0044-A144-8781D77106E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733800"/>
            <a:ext cx="2438400" cy="1968500"/>
            <a:chOff x="768" y="2448"/>
            <a:chExt cx="2271" cy="1742"/>
          </a:xfrm>
        </p:grpSpPr>
        <p:pic>
          <p:nvPicPr>
            <p:cNvPr id="7175" name="Picture 8">
              <a:extLst>
                <a:ext uri="{FF2B5EF4-FFF2-40B4-BE49-F238E27FC236}">
                  <a16:creationId xmlns:a16="http://schemas.microsoft.com/office/drawing/2014/main" id="{42D572AF-AB5C-9244-8E9D-8EE8F65C9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448"/>
              <a:ext cx="1968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9">
              <a:extLst>
                <a:ext uri="{FF2B5EF4-FFF2-40B4-BE49-F238E27FC236}">
                  <a16:creationId xmlns:a16="http://schemas.microsoft.com/office/drawing/2014/main" id="{8B58FAB1-F64D-B14B-8551-B8F967B1C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974"/>
              <a:ext cx="10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" pitchFamily="2" charset="0"/>
                </a:rPr>
                <a:t>Pavlov</a:t>
              </a:r>
              <a:r>
                <a:rPr lang="ja-JP" altLang="en-US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" pitchFamily="2" charset="0"/>
                </a:rPr>
                <a:t>’</a:t>
              </a:r>
              <a:r>
                <a:rPr lang="en-US" altLang="ja-JP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" pitchFamily="2" charset="0"/>
                </a:rPr>
                <a:t>s Dog</a:t>
              </a:r>
              <a:endParaRPr lang="en-US" alt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 pitchFamily="2" charset="0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5BA070D5-536B-544D-8F69-C957BCD35C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81534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Learning I: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Classical Conditioning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0AC721-C442-934F-94DB-88847FCC61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7467600" cy="533400"/>
          </a:xfrm>
        </p:spPr>
        <p:txBody>
          <a:bodyPr/>
          <a:lstStyle/>
          <a:p>
            <a:pPr algn="l"/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Pavlov</a:t>
            </a:r>
            <a:r>
              <a:rPr lang="en-US" altLang="en-US">
                <a:ea typeface="ＭＳ Ｐゴシック" panose="020B0600070205080204" pitchFamily="34" charset="-128"/>
              </a:rPr>
              <a:t>          </a:t>
            </a:r>
            <a:r>
              <a:rPr lang="en-US" altLang="en-US">
                <a:solidFill>
                  <a:srgbClr val="FFFF00"/>
                </a:solidFill>
                <a:ea typeface="ＭＳ Ｐゴシック" panose="020B0600070205080204" pitchFamily="34" charset="-128"/>
              </a:rPr>
              <a:t>Watson           Thorndike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3" name="Rectangle 13">
            <a:extLst>
              <a:ext uri="{FF2B5EF4-FFF2-40B4-BE49-F238E27FC236}">
                <a16:creationId xmlns:a16="http://schemas.microsoft.com/office/drawing/2014/main" id="{23879D47-B47D-294A-A26A-84F1040E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67400"/>
            <a:ext cx="2311400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@"/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chemeClr val="tx1"/>
                </a:solidFill>
                <a:latin typeface="Times" pitchFamily="2" charset="0"/>
              </a:rPr>
              <a:t>http://axon.bhs.mq.edu.au/PSY104/pavlov.jpg</a:t>
            </a:r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  <p:pic>
        <p:nvPicPr>
          <p:cNvPr id="7174" name="Picture 14">
            <a:extLst>
              <a:ext uri="{FF2B5EF4-FFF2-40B4-BE49-F238E27FC236}">
                <a16:creationId xmlns:a16="http://schemas.microsoft.com/office/drawing/2014/main" id="{ECEE31AD-6841-994F-900F-F52D45E6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FEDE6EFD-43DD-B04F-9EAB-4965356A9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Signals •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F7E0-994D-9441-86F4-09AB714A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Listen to these sounds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dirty="0"/>
              <a:t> Sound #1   </a:t>
            </a:r>
          </a:p>
          <a:p>
            <a:pPr lvl="1">
              <a:buFont typeface="Wingdings" charset="2"/>
              <a:buChar char="ü"/>
              <a:defRPr/>
            </a:pPr>
            <a:endParaRPr lang="en-US" dirty="0"/>
          </a:p>
          <a:p>
            <a:pPr lvl="1">
              <a:buFont typeface="Wingdings" charset="2"/>
              <a:buChar char="ü"/>
              <a:defRPr/>
            </a:pPr>
            <a:r>
              <a:rPr lang="en-US" dirty="0"/>
              <a:t> Sound #2</a:t>
            </a:r>
          </a:p>
          <a:p>
            <a:pPr lvl="1">
              <a:buFont typeface="Wingdings" charset="2"/>
              <a:buChar char="ü"/>
              <a:defRPr/>
            </a:pPr>
            <a:endParaRPr lang="en-US" dirty="0"/>
          </a:p>
          <a:p>
            <a:pPr lvl="1">
              <a:buFont typeface="Wingdings" charset="2"/>
              <a:buChar char="ü"/>
              <a:defRPr/>
            </a:pPr>
            <a:r>
              <a:rPr lang="en-US" dirty="0"/>
              <a:t> Sound #3</a:t>
            </a:r>
          </a:p>
          <a:p>
            <a:pPr lvl="1">
              <a:buFont typeface="Wingdings" charset="2"/>
              <a:buChar char="ü"/>
              <a:defRPr/>
            </a:pPr>
            <a:endParaRPr lang="en-US" dirty="0"/>
          </a:p>
          <a:p>
            <a:pPr marL="57150" indent="0">
              <a:buFontTx/>
              <a:buNone/>
              <a:defRPr/>
            </a:pPr>
            <a:r>
              <a:rPr lang="en-US" dirty="0"/>
              <a:t>What do people do when they hear these sounds? Why?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6" name="AmbulanceSiren.mp3" descr="AmbulanceSiren.mp3">
            <a:hlinkClick r:id="" action="ppaction://media"/>
            <a:extLst>
              <a:ext uri="{FF2B5EF4-FFF2-40B4-BE49-F238E27FC236}">
                <a16:creationId xmlns:a16="http://schemas.microsoft.com/office/drawing/2014/main" id="{AA8CA361-AD51-324A-9008-5ABD3532C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4200" y="2362200"/>
            <a:ext cx="812800" cy="812800"/>
          </a:xfrm>
          <a:prstGeom prst="rect">
            <a:avLst/>
          </a:prstGeom>
        </p:spPr>
      </p:pic>
      <p:pic>
        <p:nvPicPr>
          <p:cNvPr id="7" name="appleringtone.mp3" descr="appleringtone.mp3">
            <a:hlinkClick r:id="" action="ppaction://media"/>
            <a:extLst>
              <a:ext uri="{FF2B5EF4-FFF2-40B4-BE49-F238E27FC236}">
                <a16:creationId xmlns:a16="http://schemas.microsoft.com/office/drawing/2014/main" id="{3B99E29F-6779-D343-A7C7-4F9F9DFF99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4200" y="3225085"/>
            <a:ext cx="812800" cy="812800"/>
          </a:xfrm>
          <a:prstGeom prst="rect">
            <a:avLst/>
          </a:prstGeom>
        </p:spPr>
      </p:pic>
      <p:pic>
        <p:nvPicPr>
          <p:cNvPr id="8" name="TornadoWarningSiren.mp3" descr="TornadoWarningSiren.mp3">
            <a:hlinkClick r:id="" action="ppaction://media"/>
            <a:extLst>
              <a:ext uri="{FF2B5EF4-FFF2-40B4-BE49-F238E27FC236}">
                <a16:creationId xmlns:a16="http://schemas.microsoft.com/office/drawing/2014/main" id="{526A3529-7571-B845-B3B9-95F1A62052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4200" y="408797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B0CA8BD9-56EB-EE4A-8C8C-E770F6D7A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Signals • Sights</a:t>
            </a:r>
          </a:p>
        </p:txBody>
      </p:sp>
      <p:pic>
        <p:nvPicPr>
          <p:cNvPr id="9218" name="Picture 7">
            <a:extLst>
              <a:ext uri="{FF2B5EF4-FFF2-40B4-BE49-F238E27FC236}">
                <a16:creationId xmlns:a16="http://schemas.microsoft.com/office/drawing/2014/main" id="{35017A0E-F63F-1C47-86CD-C6864B238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3152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93CD2C-BFF3-F340-8445-0DE2DE36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76400"/>
            <a:ext cx="8001000" cy="76200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When you see each of the images below, what comes to mind or how do they make you feel?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-Red-maze">
  <a:themeElements>
    <a:clrScheme name="Blue-Red-maz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-Red-maz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ue-Red-ma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Red-maz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-Red-maz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Red-maz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Red-maz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Red-maz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Red-maz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Bruner:Blue-Red-maze.pot</Template>
  <TotalTime>1031</TotalTime>
  <Words>1490</Words>
  <Application>Microsoft Macintosh PowerPoint</Application>
  <PresentationFormat>On-screen Show (4:3)</PresentationFormat>
  <Paragraphs>166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Courier</vt:lpstr>
      <vt:lpstr>Monotype Sorts</vt:lpstr>
      <vt:lpstr>Times</vt:lpstr>
      <vt:lpstr>Verdana</vt:lpstr>
      <vt:lpstr>Wingdings</vt:lpstr>
      <vt:lpstr>Blue-Red-maze</vt:lpstr>
      <vt:lpstr>Learning Exercise (1)</vt:lpstr>
      <vt:lpstr>Learning Exercise (2)</vt:lpstr>
      <vt:lpstr>Learning Exercise (3)</vt:lpstr>
      <vt:lpstr>Learning (1)</vt:lpstr>
      <vt:lpstr>Learning (2)</vt:lpstr>
      <vt:lpstr>Conditioning</vt:lpstr>
      <vt:lpstr>Learning I: Classical Conditioning</vt:lpstr>
      <vt:lpstr>Signals • Sound</vt:lpstr>
      <vt:lpstr>Signals • Sights</vt:lpstr>
      <vt:lpstr>PowerPoint Presentation</vt:lpstr>
      <vt:lpstr>Ivan Petrovich Pavlov</vt:lpstr>
      <vt:lpstr>Pavlov’s Research on Conditioning</vt:lpstr>
      <vt:lpstr>Conditioning I</vt:lpstr>
      <vt:lpstr>Conditioning II</vt:lpstr>
      <vt:lpstr>Examples of Conditioning</vt:lpstr>
      <vt:lpstr>Conditioning I: Basic Processes</vt:lpstr>
      <vt:lpstr>Conditioning II: Basic Processes</vt:lpstr>
      <vt:lpstr>Conditioning III: Basic Processes</vt:lpstr>
      <vt:lpstr>Conditioning IV: Basic Processes</vt:lpstr>
      <vt:lpstr>Conditioning V: Basic Processes</vt:lpstr>
      <vt:lpstr>John Broadus Watson</vt:lpstr>
      <vt:lpstr>What ever happened to Little Albert? (Watson &amp; Rayner, 1920)</vt:lpstr>
      <vt:lpstr>More on Classical Conditioning in Everyday Life: Affecting Attitudes</vt:lpstr>
      <vt:lpstr>Edward L. Thorndike</vt:lpstr>
    </vt:vector>
  </TitlesOfParts>
  <Company>Le Moyne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Behaviorism</dc:title>
  <dc:creator>Vincent W. Hevern</dc:creator>
  <cp:lastModifiedBy>Vincent W Hevern</cp:lastModifiedBy>
  <cp:revision>142</cp:revision>
  <cp:lastPrinted>2022-09-25T18:02:15Z</cp:lastPrinted>
  <dcterms:created xsi:type="dcterms:W3CDTF">2002-03-08T22:13:19Z</dcterms:created>
  <dcterms:modified xsi:type="dcterms:W3CDTF">2025-09-23T19:02:35Z</dcterms:modified>
</cp:coreProperties>
</file>