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59" r:id="rId5"/>
    <p:sldId id="261" r:id="rId6"/>
    <p:sldId id="268" r:id="rId7"/>
    <p:sldId id="267" r:id="rId8"/>
    <p:sldId id="269" r:id="rId9"/>
    <p:sldId id="263" r:id="rId10"/>
    <p:sldId id="256" r:id="rId11"/>
    <p:sldId id="260" r:id="rId12"/>
    <p:sldId id="257" r:id="rId13"/>
    <p:sldId id="258" r:id="rId14"/>
    <p:sldId id="262" r:id="rId15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CC"/>
    <a:srgbClr val="9900CC"/>
    <a:srgbClr val="FF00FF"/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17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0" y="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10067-2F90-4958-A9D5-87CB31A9D1E1}" type="datetimeFigureOut">
              <a:rPr lang="en-US" smtClean="0"/>
              <a:t>4/12/2023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CC1A56-4262-4347-98BA-EDB30B4026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/>
          <p:nvPr/>
        </p:nvSpPr>
        <p:spPr>
          <a:xfrm>
            <a:off x="4508794" y="672241"/>
            <a:ext cx="508422" cy="1644920"/>
          </a:xfrm>
          <a:custGeom>
            <a:avLst/>
            <a:gdLst>
              <a:gd name="connsiteX0" fmla="*/ 225131 w 508422"/>
              <a:gd name="connsiteY0" fmla="*/ 0 h 1644920"/>
              <a:gd name="connsiteX1" fmla="*/ 101306 w 508422"/>
              <a:gd name="connsiteY1" fmla="*/ 238125 h 1644920"/>
              <a:gd name="connsiteX2" fmla="*/ 15581 w 508422"/>
              <a:gd name="connsiteY2" fmla="*/ 600075 h 1644920"/>
              <a:gd name="connsiteX3" fmla="*/ 6056 w 508422"/>
              <a:gd name="connsiteY3" fmla="*/ 1076325 h 1644920"/>
              <a:gd name="connsiteX4" fmla="*/ 82256 w 508422"/>
              <a:gd name="connsiteY4" fmla="*/ 1343025 h 1644920"/>
              <a:gd name="connsiteX5" fmla="*/ 139406 w 508422"/>
              <a:gd name="connsiteY5" fmla="*/ 1504950 h 1644920"/>
              <a:gd name="connsiteX6" fmla="*/ 196556 w 508422"/>
              <a:gd name="connsiteY6" fmla="*/ 1628775 h 1644920"/>
              <a:gd name="connsiteX7" fmla="*/ 282281 w 508422"/>
              <a:gd name="connsiteY7" fmla="*/ 1638300 h 1644920"/>
              <a:gd name="connsiteX8" fmla="*/ 310856 w 508422"/>
              <a:gd name="connsiteY8" fmla="*/ 1581150 h 1644920"/>
              <a:gd name="connsiteX9" fmla="*/ 396581 w 508422"/>
              <a:gd name="connsiteY9" fmla="*/ 1400175 h 1644920"/>
              <a:gd name="connsiteX10" fmla="*/ 501356 w 508422"/>
              <a:gd name="connsiteY10" fmla="*/ 1000125 h 1644920"/>
              <a:gd name="connsiteX11" fmla="*/ 491831 w 508422"/>
              <a:gd name="connsiteY11" fmla="*/ 581025 h 1644920"/>
              <a:gd name="connsiteX12" fmla="*/ 434681 w 508422"/>
              <a:gd name="connsiteY12" fmla="*/ 314325 h 1644920"/>
              <a:gd name="connsiteX13" fmla="*/ 348956 w 508422"/>
              <a:gd name="connsiteY13" fmla="*/ 95250 h 1644920"/>
              <a:gd name="connsiteX14" fmla="*/ 310856 w 508422"/>
              <a:gd name="connsiteY14" fmla="*/ 38100 h 1644920"/>
              <a:gd name="connsiteX15" fmla="*/ 272756 w 508422"/>
              <a:gd name="connsiteY15" fmla="*/ 38100 h 1644920"/>
              <a:gd name="connsiteX16" fmla="*/ 225131 w 508422"/>
              <a:gd name="connsiteY16" fmla="*/ 0 h 164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8422" h="1644920">
                <a:moveTo>
                  <a:pt x="225131" y="0"/>
                </a:moveTo>
                <a:cubicBezTo>
                  <a:pt x="180681" y="69056"/>
                  <a:pt x="136231" y="138113"/>
                  <a:pt x="101306" y="238125"/>
                </a:cubicBezTo>
                <a:cubicBezTo>
                  <a:pt x="66381" y="338137"/>
                  <a:pt x="31456" y="460375"/>
                  <a:pt x="15581" y="600075"/>
                </a:cubicBezTo>
                <a:cubicBezTo>
                  <a:pt x="-294" y="739775"/>
                  <a:pt x="-5057" y="952500"/>
                  <a:pt x="6056" y="1076325"/>
                </a:cubicBezTo>
                <a:cubicBezTo>
                  <a:pt x="17169" y="1200150"/>
                  <a:pt x="60031" y="1271588"/>
                  <a:pt x="82256" y="1343025"/>
                </a:cubicBezTo>
                <a:cubicBezTo>
                  <a:pt x="104481" y="1414463"/>
                  <a:pt x="120356" y="1457325"/>
                  <a:pt x="139406" y="1504950"/>
                </a:cubicBezTo>
                <a:cubicBezTo>
                  <a:pt x="158456" y="1552575"/>
                  <a:pt x="172744" y="1606550"/>
                  <a:pt x="196556" y="1628775"/>
                </a:cubicBezTo>
                <a:cubicBezTo>
                  <a:pt x="220368" y="1651000"/>
                  <a:pt x="263231" y="1646237"/>
                  <a:pt x="282281" y="1638300"/>
                </a:cubicBezTo>
                <a:cubicBezTo>
                  <a:pt x="301331" y="1630363"/>
                  <a:pt x="291806" y="1620838"/>
                  <a:pt x="310856" y="1581150"/>
                </a:cubicBezTo>
                <a:cubicBezTo>
                  <a:pt x="329906" y="1541462"/>
                  <a:pt x="364831" y="1497012"/>
                  <a:pt x="396581" y="1400175"/>
                </a:cubicBezTo>
                <a:cubicBezTo>
                  <a:pt x="428331" y="1303338"/>
                  <a:pt x="485481" y="1136650"/>
                  <a:pt x="501356" y="1000125"/>
                </a:cubicBezTo>
                <a:cubicBezTo>
                  <a:pt x="517231" y="863600"/>
                  <a:pt x="502943" y="695325"/>
                  <a:pt x="491831" y="581025"/>
                </a:cubicBezTo>
                <a:cubicBezTo>
                  <a:pt x="480719" y="466725"/>
                  <a:pt x="458493" y="395287"/>
                  <a:pt x="434681" y="314325"/>
                </a:cubicBezTo>
                <a:cubicBezTo>
                  <a:pt x="410869" y="233363"/>
                  <a:pt x="369594" y="141288"/>
                  <a:pt x="348956" y="95250"/>
                </a:cubicBezTo>
                <a:cubicBezTo>
                  <a:pt x="328319" y="49213"/>
                  <a:pt x="323556" y="47625"/>
                  <a:pt x="310856" y="38100"/>
                </a:cubicBezTo>
                <a:cubicBezTo>
                  <a:pt x="298156" y="28575"/>
                  <a:pt x="272756" y="38100"/>
                  <a:pt x="272756" y="38100"/>
                </a:cubicBezTo>
                <a:lnTo>
                  <a:pt x="22513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073400" cy="295275"/>
          </a:xfrm>
        </p:spPr>
        <p:txBody>
          <a:bodyPr>
            <a:noAutofit/>
          </a:bodyPr>
          <a:lstStyle/>
          <a:p>
            <a:r>
              <a:rPr lang="en-US" sz="1800" b="1" dirty="0">
                <a:solidFill>
                  <a:srgbClr val="0000CC"/>
                </a:solidFill>
              </a:rPr>
              <a:t>Converging (convex) lens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48560" y="1526345"/>
            <a:ext cx="690880" cy="738664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focal point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65675" y="2171476"/>
            <a:ext cx="404368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87230" y="2017587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3027680" y="1572036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67610" y="1409476"/>
            <a:ext cx="2277341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117600" y="952276"/>
            <a:ext cx="2672080" cy="8940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12520" y="952276"/>
            <a:ext cx="2311400" cy="0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139440" y="952276"/>
            <a:ext cx="1635760" cy="0"/>
          </a:xfrm>
          <a:prstGeom prst="straightConnector1">
            <a:avLst/>
          </a:prstGeom>
          <a:ln w="38100">
            <a:solidFill>
              <a:srgbClr val="00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365875" y="952275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Secondary focal point</a:t>
            </a: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6563360" y="1572036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725901" y="952276"/>
            <a:ext cx="4092979" cy="1459002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77530" y="575929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80245" y="1090487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117600" y="952276"/>
            <a:ext cx="7940675" cy="1373088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Up Arrow 29"/>
          <p:cNvSpPr/>
          <p:nvPr/>
        </p:nvSpPr>
        <p:spPr>
          <a:xfrm>
            <a:off x="988822" y="980325"/>
            <a:ext cx="247396" cy="6197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 Arrow 30"/>
          <p:cNvSpPr/>
          <p:nvPr/>
        </p:nvSpPr>
        <p:spPr>
          <a:xfrm flipV="1">
            <a:off x="8057642" y="1619879"/>
            <a:ext cx="247396" cy="551597"/>
          </a:xfrm>
          <a:prstGeom prst="up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343534" y="1600085"/>
            <a:ext cx="8600441" cy="17671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-49531" y="1624542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Principal axis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8241" y="798387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214995" y="1649708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IMAGE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4763005" y="575929"/>
            <a:ext cx="12195" cy="1880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1769" y="3078450"/>
            <a:ext cx="7688263" cy="2957513"/>
          </a:xfrm>
          <a:prstGeom prst="rect">
            <a:avLst/>
          </a:prstGeom>
          <a:noFill/>
          <a:ln>
            <a:noFill/>
          </a:ln>
          <a:effectLst/>
          <a:extLst/>
        </p:spPr>
      </p:pic>
      <p:grpSp>
        <p:nvGrpSpPr>
          <p:cNvPr id="26" name="Group 25"/>
          <p:cNvGrpSpPr/>
          <p:nvPr/>
        </p:nvGrpSpPr>
        <p:grpSpPr>
          <a:xfrm>
            <a:off x="1112520" y="2325364"/>
            <a:ext cx="3587068" cy="369332"/>
            <a:chOff x="1138833" y="2634377"/>
            <a:chExt cx="3587068" cy="369332"/>
          </a:xfrm>
        </p:grpSpPr>
        <p:sp>
          <p:nvSpPr>
            <p:cNvPr id="8" name="TextBox 7"/>
            <p:cNvSpPr txBox="1"/>
            <p:nvPr/>
          </p:nvSpPr>
          <p:spPr>
            <a:xfrm>
              <a:off x="1970758" y="2634377"/>
              <a:ext cx="19922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9900CC"/>
                  </a:solidFill>
                </a:rPr>
                <a:t>Object distance, d</a:t>
              </a:r>
              <a:r>
                <a:rPr lang="en-US" baseline="-25000" dirty="0">
                  <a:solidFill>
                    <a:srgbClr val="9900CC"/>
                  </a:solidFill>
                </a:rPr>
                <a:t>o</a:t>
              </a:r>
            </a:p>
          </p:txBody>
        </p:sp>
        <p:cxnSp>
          <p:nvCxnSpPr>
            <p:cNvPr id="11" name="Straight Arrow Connector 10"/>
            <p:cNvCxnSpPr>
              <a:stCxn id="8" idx="1"/>
            </p:cNvCxnSpPr>
            <p:nvPr/>
          </p:nvCxnSpPr>
          <p:spPr>
            <a:xfrm flipH="1">
              <a:off x="1138833" y="2819043"/>
              <a:ext cx="831925" cy="0"/>
            </a:xfrm>
            <a:prstGeom prst="straightConnector1">
              <a:avLst/>
            </a:prstGeom>
            <a:ln w="19050">
              <a:solidFill>
                <a:srgbClr val="99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Arrow Connector 46"/>
            <p:cNvCxnSpPr>
              <a:stCxn id="8" idx="3"/>
            </p:cNvCxnSpPr>
            <p:nvPr/>
          </p:nvCxnSpPr>
          <p:spPr>
            <a:xfrm flipV="1">
              <a:off x="3963035" y="2816106"/>
              <a:ext cx="762866" cy="2937"/>
            </a:xfrm>
            <a:prstGeom prst="straightConnector1">
              <a:avLst/>
            </a:prstGeom>
            <a:ln w="19050">
              <a:solidFill>
                <a:srgbClr val="99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/>
          <p:nvPr/>
        </p:nvGrpSpPr>
        <p:grpSpPr>
          <a:xfrm>
            <a:off x="4815546" y="2317161"/>
            <a:ext cx="3365794" cy="369332"/>
            <a:chOff x="1138833" y="2634377"/>
            <a:chExt cx="3587068" cy="369332"/>
          </a:xfrm>
        </p:grpSpPr>
        <p:sp>
          <p:nvSpPr>
            <p:cNvPr id="53" name="TextBox 52"/>
            <p:cNvSpPr txBox="1"/>
            <p:nvPr/>
          </p:nvSpPr>
          <p:spPr>
            <a:xfrm>
              <a:off x="1970758" y="2634377"/>
              <a:ext cx="19845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>
                      <a:lumMod val="50000"/>
                    </a:schemeClr>
                  </a:solidFill>
                </a:rPr>
                <a:t>Image distance, d</a:t>
              </a:r>
              <a:r>
                <a:rPr lang="en-US" baseline="-25000" dirty="0">
                  <a:solidFill>
                    <a:schemeClr val="accent6">
                      <a:lumMod val="50000"/>
                    </a:schemeClr>
                  </a:solidFill>
                </a:rPr>
                <a:t>i</a:t>
              </a:r>
            </a:p>
          </p:txBody>
        </p:sp>
        <p:cxnSp>
          <p:nvCxnSpPr>
            <p:cNvPr id="54" name="Straight Arrow Connector 53"/>
            <p:cNvCxnSpPr>
              <a:stCxn id="53" idx="1"/>
            </p:cNvCxnSpPr>
            <p:nvPr/>
          </p:nvCxnSpPr>
          <p:spPr>
            <a:xfrm flipH="1">
              <a:off x="1138833" y="2819043"/>
              <a:ext cx="831925" cy="0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>
              <a:stCxn id="53" idx="3"/>
            </p:cNvCxnSpPr>
            <p:nvPr/>
          </p:nvCxnSpPr>
          <p:spPr>
            <a:xfrm flipV="1">
              <a:off x="3955290" y="2816107"/>
              <a:ext cx="770611" cy="2936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6" name="Group 55"/>
          <p:cNvGrpSpPr/>
          <p:nvPr/>
        </p:nvGrpSpPr>
        <p:grpSpPr>
          <a:xfrm>
            <a:off x="3070548" y="314319"/>
            <a:ext cx="1698220" cy="523220"/>
            <a:chOff x="453204" y="2634377"/>
            <a:chExt cx="5525173" cy="523220"/>
          </a:xfrm>
        </p:grpSpPr>
        <p:sp>
          <p:nvSpPr>
            <p:cNvPr id="57" name="TextBox 56"/>
            <p:cNvSpPr txBox="1"/>
            <p:nvPr/>
          </p:nvSpPr>
          <p:spPr>
            <a:xfrm>
              <a:off x="1970757" y="2634377"/>
              <a:ext cx="2627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Focal </a:t>
              </a:r>
            </a:p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length, f</a:t>
              </a:r>
              <a:endParaRPr lang="en-US" sz="1400" baseline="-25000" dirty="0">
                <a:solidFill>
                  <a:srgbClr val="FF00FF"/>
                </a:solidFill>
              </a:endParaRPr>
            </a:p>
          </p:txBody>
        </p:sp>
        <p:cxnSp>
          <p:nvCxnSpPr>
            <p:cNvPr id="58" name="Straight Arrow Connector 57"/>
            <p:cNvCxnSpPr>
              <a:stCxn id="57" idx="1"/>
            </p:cNvCxnSpPr>
            <p:nvPr/>
          </p:nvCxnSpPr>
          <p:spPr>
            <a:xfrm flipH="1">
              <a:off x="453204" y="2895987"/>
              <a:ext cx="1517553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7" idx="3"/>
            </p:cNvCxnSpPr>
            <p:nvPr/>
          </p:nvCxnSpPr>
          <p:spPr>
            <a:xfrm>
              <a:off x="4597913" y="2895987"/>
              <a:ext cx="1380464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Box 61"/>
          <p:cNvSpPr txBox="1"/>
          <p:nvPr/>
        </p:nvSpPr>
        <p:spPr>
          <a:xfrm>
            <a:off x="3277797" y="48542"/>
            <a:ext cx="2970415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  distance outside focal point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AFFAF7A2-A08A-44CD-BEFD-1A813D171A94}"/>
              </a:ext>
            </a:extLst>
          </p:cNvPr>
          <p:cNvSpPr txBox="1"/>
          <p:nvPr/>
        </p:nvSpPr>
        <p:spPr>
          <a:xfrm>
            <a:off x="72983" y="6211669"/>
            <a:ext cx="91415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Assume each box is 10mm left-to-right and 10mm top-to-bottom</a:t>
            </a:r>
          </a:p>
          <a:p>
            <a:r>
              <a:rPr lang="en-US" dirty="0"/>
              <a:t>Fill in the table for Activity 4 by actually collecting data, then answer the questions for Activity 4.</a:t>
            </a:r>
          </a:p>
        </p:txBody>
      </p:sp>
    </p:spTree>
    <p:extLst>
      <p:ext uri="{BB962C8B-B14F-4D97-AF65-F5344CB8AC3E}">
        <p14:creationId xmlns:p14="http://schemas.microsoft.com/office/powerpoint/2010/main" val="3621333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3" grpId="0"/>
      <p:bldP spid="31" grpId="0" animBg="1"/>
      <p:bldP spid="3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ray diagrams for image formed by thin l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207718" cy="3886200"/>
          </a:xfrm>
          <a:prstGeom prst="rect">
            <a:avLst/>
          </a:prstGeom>
          <a:noFill/>
        </p:spPr>
      </p:pic>
      <p:pic>
        <p:nvPicPr>
          <p:cNvPr id="1028" name="Picture 4" descr="http://facstaff.gpc.edu/%7Epgore/PhysicalScience/lht_o4_thinlense_img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114800"/>
            <a:ext cx="5432076" cy="2743200"/>
          </a:xfrm>
          <a:prstGeom prst="rect">
            <a:avLst/>
          </a:prstGeom>
          <a:noFill/>
        </p:spPr>
      </p:pic>
      <p:pic>
        <p:nvPicPr>
          <p:cNvPr id="1030" name="Picture 6" descr="http://facstaff.gpc.edu/%7Epgore/PhysicalScience/lht_o4_thinlense_img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6400" y="4524374"/>
            <a:ext cx="3990975" cy="233362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http://hyperphysics.phy-astr.gsu.edu/hbase/geoopt/imggo/cc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1244" y="3352800"/>
            <a:ext cx="8075730" cy="3352800"/>
          </a:xfrm>
          <a:prstGeom prst="rect">
            <a:avLst/>
          </a:prstGeom>
          <a:noFill/>
        </p:spPr>
      </p:pic>
      <p:grpSp>
        <p:nvGrpSpPr>
          <p:cNvPr id="2" name="Group 4"/>
          <p:cNvGrpSpPr/>
          <p:nvPr/>
        </p:nvGrpSpPr>
        <p:grpSpPr>
          <a:xfrm>
            <a:off x="3472721" y="0"/>
            <a:ext cx="5671279" cy="3126698"/>
            <a:chOff x="152400" y="149902"/>
            <a:chExt cx="5671279" cy="3126698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55666" t="37500" r="8638" b="19792"/>
            <a:stretch>
              <a:fillRect/>
            </a:stretch>
          </p:blipFill>
          <p:spPr bwMode="auto">
            <a:xfrm>
              <a:off x="1785079" y="149902"/>
              <a:ext cx="4038600" cy="312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4" name="Picture 2"/>
            <p:cNvPicPr>
              <a:picLocks noChangeAspect="1" noChangeArrowheads="1"/>
            </p:cNvPicPr>
            <p:nvPr/>
          </p:nvPicPr>
          <p:blipFill>
            <a:blip r:embed="rId3" cstate="print"/>
            <a:srcRect l="10542" t="37500" r="74641" b="19792"/>
            <a:stretch>
              <a:fillRect/>
            </a:stretch>
          </p:blipFill>
          <p:spPr bwMode="auto">
            <a:xfrm>
              <a:off x="152400" y="152400"/>
              <a:ext cx="1676400" cy="3124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10542" t="37500" r="8638" b="19792"/>
          <a:stretch>
            <a:fillRect/>
          </a:stretch>
        </p:blipFill>
        <p:spPr bwMode="auto">
          <a:xfrm>
            <a:off x="0" y="0"/>
            <a:ext cx="914400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http://hyperphysics.phy-astr.gsu.edu/hbase/geoopt/imggo/ccv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1244" y="3352800"/>
            <a:ext cx="8075730" cy="3352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2" descr="http://hyperphysics.phy-astr.gsu.edu/hbase/geoopt/imggo/cvex2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5364" name="Picture 4" descr="http://hyperphysics.phy-astr.gsu.edu/hbase/geoopt/imggo/cvex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" y="1066800"/>
            <a:ext cx="5198619" cy="2667000"/>
          </a:xfrm>
          <a:prstGeom prst="rect">
            <a:avLst/>
          </a:prstGeom>
          <a:noFill/>
        </p:spPr>
      </p:pic>
      <p:pic>
        <p:nvPicPr>
          <p:cNvPr id="15366" name="Picture 6" descr="http://hyperphysics.phy-astr.gsu.edu/hbase/geoopt/imggo/cvex1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81400"/>
            <a:ext cx="4680150" cy="2438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Freeform 36"/>
          <p:cNvSpPr/>
          <p:nvPr/>
        </p:nvSpPr>
        <p:spPr>
          <a:xfrm>
            <a:off x="4508794" y="847725"/>
            <a:ext cx="508422" cy="1644920"/>
          </a:xfrm>
          <a:custGeom>
            <a:avLst/>
            <a:gdLst>
              <a:gd name="connsiteX0" fmla="*/ 225131 w 508422"/>
              <a:gd name="connsiteY0" fmla="*/ 0 h 1644920"/>
              <a:gd name="connsiteX1" fmla="*/ 101306 w 508422"/>
              <a:gd name="connsiteY1" fmla="*/ 238125 h 1644920"/>
              <a:gd name="connsiteX2" fmla="*/ 15581 w 508422"/>
              <a:gd name="connsiteY2" fmla="*/ 600075 h 1644920"/>
              <a:gd name="connsiteX3" fmla="*/ 6056 w 508422"/>
              <a:gd name="connsiteY3" fmla="*/ 1076325 h 1644920"/>
              <a:gd name="connsiteX4" fmla="*/ 82256 w 508422"/>
              <a:gd name="connsiteY4" fmla="*/ 1343025 h 1644920"/>
              <a:gd name="connsiteX5" fmla="*/ 139406 w 508422"/>
              <a:gd name="connsiteY5" fmla="*/ 1504950 h 1644920"/>
              <a:gd name="connsiteX6" fmla="*/ 196556 w 508422"/>
              <a:gd name="connsiteY6" fmla="*/ 1628775 h 1644920"/>
              <a:gd name="connsiteX7" fmla="*/ 282281 w 508422"/>
              <a:gd name="connsiteY7" fmla="*/ 1638300 h 1644920"/>
              <a:gd name="connsiteX8" fmla="*/ 310856 w 508422"/>
              <a:gd name="connsiteY8" fmla="*/ 1581150 h 1644920"/>
              <a:gd name="connsiteX9" fmla="*/ 396581 w 508422"/>
              <a:gd name="connsiteY9" fmla="*/ 1400175 h 1644920"/>
              <a:gd name="connsiteX10" fmla="*/ 501356 w 508422"/>
              <a:gd name="connsiteY10" fmla="*/ 1000125 h 1644920"/>
              <a:gd name="connsiteX11" fmla="*/ 491831 w 508422"/>
              <a:gd name="connsiteY11" fmla="*/ 581025 h 1644920"/>
              <a:gd name="connsiteX12" fmla="*/ 434681 w 508422"/>
              <a:gd name="connsiteY12" fmla="*/ 314325 h 1644920"/>
              <a:gd name="connsiteX13" fmla="*/ 348956 w 508422"/>
              <a:gd name="connsiteY13" fmla="*/ 95250 h 1644920"/>
              <a:gd name="connsiteX14" fmla="*/ 310856 w 508422"/>
              <a:gd name="connsiteY14" fmla="*/ 38100 h 1644920"/>
              <a:gd name="connsiteX15" fmla="*/ 272756 w 508422"/>
              <a:gd name="connsiteY15" fmla="*/ 38100 h 1644920"/>
              <a:gd name="connsiteX16" fmla="*/ 225131 w 508422"/>
              <a:gd name="connsiteY16" fmla="*/ 0 h 164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8422" h="1644920">
                <a:moveTo>
                  <a:pt x="225131" y="0"/>
                </a:moveTo>
                <a:cubicBezTo>
                  <a:pt x="180681" y="69056"/>
                  <a:pt x="136231" y="138113"/>
                  <a:pt x="101306" y="238125"/>
                </a:cubicBezTo>
                <a:cubicBezTo>
                  <a:pt x="66381" y="338137"/>
                  <a:pt x="31456" y="460375"/>
                  <a:pt x="15581" y="600075"/>
                </a:cubicBezTo>
                <a:cubicBezTo>
                  <a:pt x="-294" y="739775"/>
                  <a:pt x="-5057" y="952500"/>
                  <a:pt x="6056" y="1076325"/>
                </a:cubicBezTo>
                <a:cubicBezTo>
                  <a:pt x="17169" y="1200150"/>
                  <a:pt x="60031" y="1271588"/>
                  <a:pt x="82256" y="1343025"/>
                </a:cubicBezTo>
                <a:cubicBezTo>
                  <a:pt x="104481" y="1414463"/>
                  <a:pt x="120356" y="1457325"/>
                  <a:pt x="139406" y="1504950"/>
                </a:cubicBezTo>
                <a:cubicBezTo>
                  <a:pt x="158456" y="1552575"/>
                  <a:pt x="172744" y="1606550"/>
                  <a:pt x="196556" y="1628775"/>
                </a:cubicBezTo>
                <a:cubicBezTo>
                  <a:pt x="220368" y="1651000"/>
                  <a:pt x="263231" y="1646237"/>
                  <a:pt x="282281" y="1638300"/>
                </a:cubicBezTo>
                <a:cubicBezTo>
                  <a:pt x="301331" y="1630363"/>
                  <a:pt x="291806" y="1620838"/>
                  <a:pt x="310856" y="1581150"/>
                </a:cubicBezTo>
                <a:cubicBezTo>
                  <a:pt x="329906" y="1541462"/>
                  <a:pt x="364831" y="1497012"/>
                  <a:pt x="396581" y="1400175"/>
                </a:cubicBezTo>
                <a:cubicBezTo>
                  <a:pt x="428331" y="1303338"/>
                  <a:pt x="485481" y="1136650"/>
                  <a:pt x="501356" y="1000125"/>
                </a:cubicBezTo>
                <a:cubicBezTo>
                  <a:pt x="517231" y="863600"/>
                  <a:pt x="502943" y="695325"/>
                  <a:pt x="491831" y="581025"/>
                </a:cubicBezTo>
                <a:cubicBezTo>
                  <a:pt x="480719" y="466725"/>
                  <a:pt x="458493" y="395287"/>
                  <a:pt x="434681" y="314325"/>
                </a:cubicBezTo>
                <a:cubicBezTo>
                  <a:pt x="410869" y="233363"/>
                  <a:pt x="369594" y="141288"/>
                  <a:pt x="348956" y="95250"/>
                </a:cubicBezTo>
                <a:cubicBezTo>
                  <a:pt x="328319" y="49213"/>
                  <a:pt x="323556" y="47625"/>
                  <a:pt x="310856" y="38100"/>
                </a:cubicBezTo>
                <a:cubicBezTo>
                  <a:pt x="298156" y="28575"/>
                  <a:pt x="272756" y="38100"/>
                  <a:pt x="272756" y="38100"/>
                </a:cubicBezTo>
                <a:lnTo>
                  <a:pt x="22513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ray diagrams for image formed by thin lens"/>
          <p:cNvPicPr>
            <a:picLocks noChangeAspect="1" noChangeArrowheads="1"/>
          </p:cNvPicPr>
          <p:nvPr/>
        </p:nvPicPr>
        <p:blipFill rotWithShape="1">
          <a:blip r:embed="rId2" cstate="print"/>
          <a:srcRect l="58878" r="3791" b="64188"/>
          <a:stretch/>
        </p:blipFill>
        <p:spPr bwMode="auto">
          <a:xfrm>
            <a:off x="793748" y="3543300"/>
            <a:ext cx="7685533" cy="272669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95275"/>
          </a:xfrm>
        </p:spPr>
        <p:txBody>
          <a:bodyPr>
            <a:noAutofit/>
          </a:bodyPr>
          <a:lstStyle/>
          <a:p>
            <a:r>
              <a:rPr lang="en-US" sz="2400" dirty="0"/>
              <a:t>Converging (convex) lens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48560" y="1848098"/>
            <a:ext cx="690880" cy="738664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focal point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4765675" y="2346960"/>
            <a:ext cx="4043680" cy="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87230" y="2193071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13" name="Oval 12"/>
          <p:cNvSpPr>
            <a:spLocks noChangeAspect="1"/>
          </p:cNvSpPr>
          <p:nvPr/>
        </p:nvSpPr>
        <p:spPr>
          <a:xfrm>
            <a:off x="3027680" y="1747520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2467610" y="1584960"/>
            <a:ext cx="2277341" cy="762000"/>
          </a:xfrm>
          <a:prstGeom prst="straightConnector1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1117600" y="1127760"/>
            <a:ext cx="2672080" cy="8940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1112520" y="1127760"/>
            <a:ext cx="2311400" cy="0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139440" y="1127760"/>
            <a:ext cx="1635760" cy="0"/>
          </a:xfrm>
          <a:prstGeom prst="straightConnector1">
            <a:avLst/>
          </a:prstGeom>
          <a:ln w="38100">
            <a:solidFill>
              <a:srgbClr val="00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563360" y="1059190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Secondary focal point</a:t>
            </a:r>
          </a:p>
        </p:txBody>
      </p:sp>
      <p:sp>
        <p:nvSpPr>
          <p:cNvPr id="21" name="Oval 20"/>
          <p:cNvSpPr>
            <a:spLocks noChangeAspect="1"/>
          </p:cNvSpPr>
          <p:nvPr/>
        </p:nvSpPr>
        <p:spPr>
          <a:xfrm>
            <a:off x="6563360" y="1747520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Arrow Connector 15"/>
          <p:cNvCxnSpPr/>
          <p:nvPr/>
        </p:nvCxnSpPr>
        <p:spPr>
          <a:xfrm>
            <a:off x="4725901" y="1127760"/>
            <a:ext cx="4092979" cy="1459002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177530" y="751413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80245" y="1265971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cxnSp>
        <p:nvCxnSpPr>
          <p:cNvPr id="24" name="Straight Arrow Connector 23"/>
          <p:cNvCxnSpPr/>
          <p:nvPr/>
        </p:nvCxnSpPr>
        <p:spPr>
          <a:xfrm>
            <a:off x="1117600" y="1127760"/>
            <a:ext cx="7940675" cy="1373088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Up Arrow 29"/>
          <p:cNvSpPr/>
          <p:nvPr/>
        </p:nvSpPr>
        <p:spPr>
          <a:xfrm>
            <a:off x="988822" y="1155809"/>
            <a:ext cx="247396" cy="61976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Up Arrow 30"/>
          <p:cNvSpPr/>
          <p:nvPr/>
        </p:nvSpPr>
        <p:spPr>
          <a:xfrm flipV="1">
            <a:off x="8057642" y="1795363"/>
            <a:ext cx="247396" cy="551597"/>
          </a:xfrm>
          <a:prstGeom prst="up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 flipV="1">
            <a:off x="343534" y="1775569"/>
            <a:ext cx="8600441" cy="17671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-49531" y="1800026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Principal axis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158241" y="973871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759700" y="2432873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IMAGE</a:t>
            </a:r>
          </a:p>
        </p:txBody>
      </p:sp>
      <p:cxnSp>
        <p:nvCxnSpPr>
          <p:cNvPr id="39" name="Straight Connector 38"/>
          <p:cNvCxnSpPr/>
          <p:nvPr/>
        </p:nvCxnSpPr>
        <p:spPr>
          <a:xfrm>
            <a:off x="4763005" y="751413"/>
            <a:ext cx="12195" cy="1880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000885" y="5238998"/>
            <a:ext cx="690880" cy="738664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focal point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6871335" y="5249823"/>
            <a:ext cx="88836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secondary focal point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471160" y="3871644"/>
            <a:ext cx="888365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5674995" y="4500294"/>
            <a:ext cx="888365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5230812" y="5590578"/>
            <a:ext cx="684530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2554605" y="5903088"/>
            <a:ext cx="123507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       </a:t>
            </a:r>
          </a:p>
          <a:p>
            <a:pPr algn="ctr"/>
            <a:r>
              <a:rPr lang="en-US" sz="1400" dirty="0"/>
              <a:t>             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828397" y="5977662"/>
            <a:ext cx="123507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       </a:t>
            </a:r>
          </a:p>
          <a:p>
            <a:pPr algn="ctr"/>
            <a:r>
              <a:rPr lang="en-US" sz="1400" dirty="0"/>
              <a:t>             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4578" y="4596318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IMAGE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970847" y="5201599"/>
            <a:ext cx="843280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</a:t>
            </a:r>
          </a:p>
          <a:p>
            <a:pPr algn="ctr"/>
            <a:endParaRPr lang="en-US" sz="1400" b="1" dirty="0">
              <a:solidFill>
                <a:srgbClr val="0070C0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7161212" y="4555271"/>
            <a:ext cx="1235075" cy="523220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       </a:t>
            </a:r>
          </a:p>
          <a:p>
            <a:pPr algn="ctr"/>
            <a:r>
              <a:rPr lang="en-US" sz="1400" dirty="0"/>
              <a:t>             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158546" y="3563867"/>
            <a:ext cx="2970415" cy="3077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  distance inside focal point </a:t>
            </a:r>
          </a:p>
        </p:txBody>
      </p:sp>
    </p:spTree>
    <p:extLst>
      <p:ext uri="{BB962C8B-B14F-4D97-AF65-F5344CB8AC3E}">
        <p14:creationId xmlns:p14="http://schemas.microsoft.com/office/powerpoint/2010/main" val="36819499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29050" y="0"/>
            <a:ext cx="9144000" cy="617220"/>
          </a:xfrm>
        </p:spPr>
        <p:txBody>
          <a:bodyPr>
            <a:noAutofit/>
          </a:bodyPr>
          <a:lstStyle/>
          <a:p>
            <a:r>
              <a:rPr lang="en-US" sz="2000" dirty="0"/>
              <a:t>Diverging (</a:t>
            </a:r>
            <a:r>
              <a:rPr lang="en-US" sz="2000" dirty="0">
                <a:solidFill>
                  <a:srgbClr val="FF0000"/>
                </a:solidFill>
              </a:rPr>
              <a:t>Concave</a:t>
            </a:r>
            <a:r>
              <a:rPr lang="en-US" sz="2000" dirty="0"/>
              <a:t>) lens </a:t>
            </a:r>
            <a:r>
              <a:rPr lang="en-US" sz="2000" i="1" dirty="0">
                <a:solidFill>
                  <a:srgbClr val="C00000"/>
                </a:solidFill>
              </a:rPr>
              <a:t>– image forms on the same side of the lens as the object </a:t>
            </a:r>
            <a:br>
              <a:rPr lang="en-US" sz="2000" i="1" dirty="0">
                <a:solidFill>
                  <a:srgbClr val="C00000"/>
                </a:solidFill>
              </a:rPr>
            </a:br>
            <a:r>
              <a:rPr lang="en-US" sz="2000" i="1" dirty="0">
                <a:solidFill>
                  <a:srgbClr val="C00000"/>
                </a:solidFill>
              </a:rPr>
              <a:t>also PRE-LAB #9</a:t>
            </a:r>
          </a:p>
        </p:txBody>
      </p:sp>
      <p:sp>
        <p:nvSpPr>
          <p:cNvPr id="4" name="Up Arrow 3"/>
          <p:cNvSpPr/>
          <p:nvPr/>
        </p:nvSpPr>
        <p:spPr>
          <a:xfrm>
            <a:off x="1001521" y="1992086"/>
            <a:ext cx="247396" cy="13607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3721270" y="2900427"/>
            <a:ext cx="247396" cy="452374"/>
          </a:xfrm>
          <a:prstGeom prst="up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8241" y="2278984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55986" y="3292841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IMAGE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73671" y="1013023"/>
            <a:ext cx="2228243" cy="666849"/>
            <a:chOff x="453206" y="2634377"/>
            <a:chExt cx="5531628" cy="666849"/>
          </a:xfrm>
        </p:grpSpPr>
        <p:sp>
          <p:nvSpPr>
            <p:cNvPr id="17" name="TextBox 16"/>
            <p:cNvSpPr txBox="1"/>
            <p:nvPr/>
          </p:nvSpPr>
          <p:spPr>
            <a:xfrm>
              <a:off x="1970758" y="2634377"/>
              <a:ext cx="2627157" cy="666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Focal </a:t>
              </a:r>
            </a:p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length, f</a:t>
              </a:r>
            </a:p>
            <a:p>
              <a:pPr algn="ctr"/>
              <a:r>
                <a:rPr lang="en-US" sz="1400" baseline="-25000" dirty="0">
                  <a:solidFill>
                    <a:srgbClr val="FF00FF"/>
                  </a:solidFill>
                </a:rPr>
                <a:t>(negative)</a:t>
              </a:r>
            </a:p>
          </p:txBody>
        </p:sp>
        <p:cxnSp>
          <p:nvCxnSpPr>
            <p:cNvPr id="18" name="Straight Arrow Connector 17"/>
            <p:cNvCxnSpPr>
              <a:stCxn id="17" idx="1"/>
            </p:cNvCxnSpPr>
            <p:nvPr/>
          </p:nvCxnSpPr>
          <p:spPr>
            <a:xfrm flipH="1">
              <a:off x="453206" y="2967802"/>
              <a:ext cx="1517551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7" idx="3"/>
            </p:cNvCxnSpPr>
            <p:nvPr/>
          </p:nvCxnSpPr>
          <p:spPr>
            <a:xfrm>
              <a:off x="4597915" y="2967802"/>
              <a:ext cx="1386919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Freeform 30"/>
          <p:cNvSpPr/>
          <p:nvPr/>
        </p:nvSpPr>
        <p:spPr>
          <a:xfrm>
            <a:off x="5028959" y="1589314"/>
            <a:ext cx="729584" cy="3571348"/>
          </a:xfrm>
          <a:custGeom>
            <a:avLst/>
            <a:gdLst>
              <a:gd name="connsiteX0" fmla="*/ 348584 w 729584"/>
              <a:gd name="connsiteY0" fmla="*/ 0 h 3571348"/>
              <a:gd name="connsiteX1" fmla="*/ 119984 w 729584"/>
              <a:gd name="connsiteY1" fmla="*/ 21772 h 3571348"/>
              <a:gd name="connsiteX2" fmla="*/ 54670 w 729584"/>
              <a:gd name="connsiteY2" fmla="*/ 21772 h 3571348"/>
              <a:gd name="connsiteX3" fmla="*/ 241 w 729584"/>
              <a:gd name="connsiteY3" fmla="*/ 43543 h 3571348"/>
              <a:gd name="connsiteX4" fmla="*/ 76441 w 729584"/>
              <a:gd name="connsiteY4" fmla="*/ 239486 h 3571348"/>
              <a:gd name="connsiteX5" fmla="*/ 119984 w 729584"/>
              <a:gd name="connsiteY5" fmla="*/ 359229 h 3571348"/>
              <a:gd name="connsiteX6" fmla="*/ 207070 w 729584"/>
              <a:gd name="connsiteY6" fmla="*/ 762000 h 3571348"/>
              <a:gd name="connsiteX7" fmla="*/ 250612 w 729584"/>
              <a:gd name="connsiteY7" fmla="*/ 1306286 h 3571348"/>
              <a:gd name="connsiteX8" fmla="*/ 261498 w 729584"/>
              <a:gd name="connsiteY8" fmla="*/ 2090057 h 3571348"/>
              <a:gd name="connsiteX9" fmla="*/ 185298 w 729584"/>
              <a:gd name="connsiteY9" fmla="*/ 2764972 h 3571348"/>
              <a:gd name="connsiteX10" fmla="*/ 87327 w 729584"/>
              <a:gd name="connsiteY10" fmla="*/ 3233057 h 3571348"/>
              <a:gd name="connsiteX11" fmla="*/ 43784 w 729584"/>
              <a:gd name="connsiteY11" fmla="*/ 3385457 h 3571348"/>
              <a:gd name="connsiteX12" fmla="*/ 32898 w 729584"/>
              <a:gd name="connsiteY12" fmla="*/ 3494315 h 3571348"/>
              <a:gd name="connsiteX13" fmla="*/ 241 w 729584"/>
              <a:gd name="connsiteY13" fmla="*/ 3537857 h 3571348"/>
              <a:gd name="connsiteX14" fmla="*/ 43784 w 729584"/>
              <a:gd name="connsiteY14" fmla="*/ 3570515 h 3571348"/>
              <a:gd name="connsiteX15" fmla="*/ 141755 w 729584"/>
              <a:gd name="connsiteY15" fmla="*/ 3559629 h 3571348"/>
              <a:gd name="connsiteX16" fmla="*/ 511870 w 729584"/>
              <a:gd name="connsiteY16" fmla="*/ 3537857 h 3571348"/>
              <a:gd name="connsiteX17" fmla="*/ 664270 w 729584"/>
              <a:gd name="connsiteY17" fmla="*/ 3548743 h 3571348"/>
              <a:gd name="connsiteX18" fmla="*/ 707812 w 729584"/>
              <a:gd name="connsiteY18" fmla="*/ 3537857 h 3571348"/>
              <a:gd name="connsiteX19" fmla="*/ 729584 w 729584"/>
              <a:gd name="connsiteY19" fmla="*/ 3494315 h 3571348"/>
              <a:gd name="connsiteX20" fmla="*/ 707812 w 729584"/>
              <a:gd name="connsiteY20" fmla="*/ 3461657 h 3571348"/>
              <a:gd name="connsiteX21" fmla="*/ 686041 w 729584"/>
              <a:gd name="connsiteY21" fmla="*/ 3385457 h 3571348"/>
              <a:gd name="connsiteX22" fmla="*/ 598955 w 729584"/>
              <a:gd name="connsiteY22" fmla="*/ 2906486 h 3571348"/>
              <a:gd name="connsiteX23" fmla="*/ 479212 w 729584"/>
              <a:gd name="connsiteY23" fmla="*/ 2111829 h 3571348"/>
              <a:gd name="connsiteX24" fmla="*/ 511870 w 729584"/>
              <a:gd name="connsiteY24" fmla="*/ 1143000 h 3571348"/>
              <a:gd name="connsiteX25" fmla="*/ 598955 w 729584"/>
              <a:gd name="connsiteY25" fmla="*/ 457200 h 3571348"/>
              <a:gd name="connsiteX26" fmla="*/ 696927 w 729584"/>
              <a:gd name="connsiteY26" fmla="*/ 217715 h 3571348"/>
              <a:gd name="connsiteX27" fmla="*/ 686041 w 729584"/>
              <a:gd name="connsiteY27" fmla="*/ 130629 h 3571348"/>
              <a:gd name="connsiteX28" fmla="*/ 696927 w 729584"/>
              <a:gd name="connsiteY28" fmla="*/ 65315 h 3571348"/>
              <a:gd name="connsiteX29" fmla="*/ 696927 w 729584"/>
              <a:gd name="connsiteY29" fmla="*/ 10886 h 3571348"/>
              <a:gd name="connsiteX30" fmla="*/ 631612 w 729584"/>
              <a:gd name="connsiteY30" fmla="*/ 10886 h 3571348"/>
              <a:gd name="connsiteX31" fmla="*/ 522755 w 729584"/>
              <a:gd name="connsiteY31" fmla="*/ 0 h 3571348"/>
              <a:gd name="connsiteX32" fmla="*/ 348584 w 729584"/>
              <a:gd name="connsiteY32" fmla="*/ 0 h 357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29584" h="3571348">
                <a:moveTo>
                  <a:pt x="348584" y="0"/>
                </a:moveTo>
                <a:lnTo>
                  <a:pt x="119984" y="21772"/>
                </a:lnTo>
                <a:cubicBezTo>
                  <a:pt x="70998" y="25401"/>
                  <a:pt x="74627" y="18144"/>
                  <a:pt x="54670" y="21772"/>
                </a:cubicBezTo>
                <a:cubicBezTo>
                  <a:pt x="34713" y="25400"/>
                  <a:pt x="-3387" y="7257"/>
                  <a:pt x="241" y="43543"/>
                </a:cubicBezTo>
                <a:cubicBezTo>
                  <a:pt x="3869" y="79829"/>
                  <a:pt x="56484" y="186872"/>
                  <a:pt x="76441" y="239486"/>
                </a:cubicBezTo>
                <a:cubicBezTo>
                  <a:pt x="96398" y="292100"/>
                  <a:pt x="98212" y="272143"/>
                  <a:pt x="119984" y="359229"/>
                </a:cubicBezTo>
                <a:cubicBezTo>
                  <a:pt x="141755" y="446315"/>
                  <a:pt x="185299" y="604157"/>
                  <a:pt x="207070" y="762000"/>
                </a:cubicBezTo>
                <a:cubicBezTo>
                  <a:pt x="228841" y="919843"/>
                  <a:pt x="241541" y="1084943"/>
                  <a:pt x="250612" y="1306286"/>
                </a:cubicBezTo>
                <a:cubicBezTo>
                  <a:pt x="259683" y="1527629"/>
                  <a:pt x="272384" y="1846943"/>
                  <a:pt x="261498" y="2090057"/>
                </a:cubicBezTo>
                <a:cubicBezTo>
                  <a:pt x="250612" y="2333171"/>
                  <a:pt x="214327" y="2574472"/>
                  <a:pt x="185298" y="2764972"/>
                </a:cubicBezTo>
                <a:cubicBezTo>
                  <a:pt x="156269" y="2955472"/>
                  <a:pt x="110913" y="3129643"/>
                  <a:pt x="87327" y="3233057"/>
                </a:cubicBezTo>
                <a:cubicBezTo>
                  <a:pt x="63741" y="3336471"/>
                  <a:pt x="52855" y="3341914"/>
                  <a:pt x="43784" y="3385457"/>
                </a:cubicBezTo>
                <a:cubicBezTo>
                  <a:pt x="34713" y="3429000"/>
                  <a:pt x="40155" y="3468915"/>
                  <a:pt x="32898" y="3494315"/>
                </a:cubicBezTo>
                <a:cubicBezTo>
                  <a:pt x="25641" y="3519715"/>
                  <a:pt x="-1573" y="3525157"/>
                  <a:pt x="241" y="3537857"/>
                </a:cubicBezTo>
                <a:cubicBezTo>
                  <a:pt x="2055" y="3550557"/>
                  <a:pt x="20198" y="3566886"/>
                  <a:pt x="43784" y="3570515"/>
                </a:cubicBezTo>
                <a:cubicBezTo>
                  <a:pt x="67370" y="3574144"/>
                  <a:pt x="63741" y="3565072"/>
                  <a:pt x="141755" y="3559629"/>
                </a:cubicBezTo>
                <a:cubicBezTo>
                  <a:pt x="219769" y="3554186"/>
                  <a:pt x="424784" y="3539671"/>
                  <a:pt x="511870" y="3537857"/>
                </a:cubicBezTo>
                <a:cubicBezTo>
                  <a:pt x="598956" y="3536043"/>
                  <a:pt x="631613" y="3548743"/>
                  <a:pt x="664270" y="3548743"/>
                </a:cubicBezTo>
                <a:cubicBezTo>
                  <a:pt x="696927" y="3548743"/>
                  <a:pt x="696926" y="3546928"/>
                  <a:pt x="707812" y="3537857"/>
                </a:cubicBezTo>
                <a:cubicBezTo>
                  <a:pt x="718698" y="3528786"/>
                  <a:pt x="729584" y="3507015"/>
                  <a:pt x="729584" y="3494315"/>
                </a:cubicBezTo>
                <a:cubicBezTo>
                  <a:pt x="729584" y="3481615"/>
                  <a:pt x="715069" y="3479800"/>
                  <a:pt x="707812" y="3461657"/>
                </a:cubicBezTo>
                <a:cubicBezTo>
                  <a:pt x="700555" y="3443514"/>
                  <a:pt x="704184" y="3477985"/>
                  <a:pt x="686041" y="3385457"/>
                </a:cubicBezTo>
                <a:cubicBezTo>
                  <a:pt x="667898" y="3292929"/>
                  <a:pt x="633427" y="3118757"/>
                  <a:pt x="598955" y="2906486"/>
                </a:cubicBezTo>
                <a:cubicBezTo>
                  <a:pt x="564484" y="2694215"/>
                  <a:pt x="493726" y="2405743"/>
                  <a:pt x="479212" y="2111829"/>
                </a:cubicBezTo>
                <a:cubicBezTo>
                  <a:pt x="464698" y="1817915"/>
                  <a:pt x="491913" y="1418771"/>
                  <a:pt x="511870" y="1143000"/>
                </a:cubicBezTo>
                <a:cubicBezTo>
                  <a:pt x="531827" y="867229"/>
                  <a:pt x="568112" y="611414"/>
                  <a:pt x="598955" y="457200"/>
                </a:cubicBezTo>
                <a:cubicBezTo>
                  <a:pt x="629798" y="302986"/>
                  <a:pt x="682413" y="272144"/>
                  <a:pt x="696927" y="217715"/>
                </a:cubicBezTo>
                <a:cubicBezTo>
                  <a:pt x="711441" y="163286"/>
                  <a:pt x="686041" y="156029"/>
                  <a:pt x="686041" y="130629"/>
                </a:cubicBezTo>
                <a:cubicBezTo>
                  <a:pt x="686041" y="105229"/>
                  <a:pt x="695113" y="85272"/>
                  <a:pt x="696927" y="65315"/>
                </a:cubicBezTo>
                <a:cubicBezTo>
                  <a:pt x="698741" y="45358"/>
                  <a:pt x="707813" y="19958"/>
                  <a:pt x="696927" y="10886"/>
                </a:cubicBezTo>
                <a:cubicBezTo>
                  <a:pt x="686041" y="1814"/>
                  <a:pt x="660641" y="12700"/>
                  <a:pt x="631612" y="10886"/>
                </a:cubicBezTo>
                <a:cubicBezTo>
                  <a:pt x="602583" y="9072"/>
                  <a:pt x="522755" y="0"/>
                  <a:pt x="522755" y="0"/>
                </a:cubicBezTo>
                <a:lnTo>
                  <a:pt x="348584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94826" y="3399844"/>
            <a:ext cx="1360715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</a:t>
            </a:r>
          </a:p>
          <a:p>
            <a:pPr algn="ctr"/>
            <a:r>
              <a:rPr lang="en-US" sz="1400" dirty="0"/>
              <a:t>focal point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26382" y="3457616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Secondary focal point</a:t>
            </a: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2948022" y="3246433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7707090" y="3270695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4" idx="0"/>
          </p:cNvCxnSpPr>
          <p:nvPr/>
        </p:nvCxnSpPr>
        <p:spPr>
          <a:xfrm>
            <a:off x="1125219" y="1992086"/>
            <a:ext cx="7594238" cy="157675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399314" y="1132114"/>
            <a:ext cx="0" cy="4180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579882" y="3337873"/>
            <a:ext cx="7995405" cy="149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0" y="3307235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Principal axis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360400" y="3616546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749386" y="1217879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195597" y="4343399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1116858" y="1992086"/>
            <a:ext cx="2311400" cy="0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5377542" y="881743"/>
            <a:ext cx="1937658" cy="1066968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2109272" y="2872550"/>
            <a:ext cx="3268270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440164" y="2696703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3369662" y="1948711"/>
            <a:ext cx="2029652" cy="43376"/>
          </a:xfrm>
          <a:prstGeom prst="straightConnector1">
            <a:avLst/>
          </a:prstGeom>
          <a:ln w="38100">
            <a:solidFill>
              <a:srgbClr val="00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2131044" y="1970399"/>
            <a:ext cx="3246498" cy="1860056"/>
          </a:xfrm>
          <a:prstGeom prst="straightConnector1">
            <a:avLst/>
          </a:prstGeom>
          <a:ln w="38100">
            <a:solidFill>
              <a:srgbClr val="006600"/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581678" y="3762189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cxnSp>
        <p:nvCxnSpPr>
          <p:cNvPr id="72" name="Straight Arrow Connector 71"/>
          <p:cNvCxnSpPr>
            <a:stCxn id="4" idx="0"/>
          </p:cNvCxnSpPr>
          <p:nvPr/>
        </p:nvCxnSpPr>
        <p:spPr>
          <a:xfrm>
            <a:off x="1125219" y="1992086"/>
            <a:ext cx="7330322" cy="2351313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75963" y="4275577"/>
            <a:ext cx="4225951" cy="369332"/>
            <a:chOff x="1138834" y="2634377"/>
            <a:chExt cx="3587067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2175661" y="2634377"/>
              <a:ext cx="16548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9900CC"/>
                  </a:solidFill>
                </a:rPr>
                <a:t>Object distance, d</a:t>
              </a:r>
              <a:r>
                <a:rPr lang="en-US" baseline="-25000" dirty="0">
                  <a:solidFill>
                    <a:srgbClr val="9900CC"/>
                  </a:solidFill>
                </a:rPr>
                <a:t>o</a:t>
              </a:r>
            </a:p>
          </p:txBody>
        </p:sp>
        <p:cxnSp>
          <p:nvCxnSpPr>
            <p:cNvPr id="10" name="Straight Arrow Connector 9"/>
            <p:cNvCxnSpPr>
              <a:stCxn id="9" idx="1"/>
            </p:cNvCxnSpPr>
            <p:nvPr/>
          </p:nvCxnSpPr>
          <p:spPr>
            <a:xfrm flipH="1">
              <a:off x="1138834" y="2819043"/>
              <a:ext cx="1036827" cy="0"/>
            </a:xfrm>
            <a:prstGeom prst="straightConnector1">
              <a:avLst/>
            </a:prstGeom>
            <a:ln w="19050">
              <a:solidFill>
                <a:srgbClr val="99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>
              <a:stCxn id="9" idx="3"/>
            </p:cNvCxnSpPr>
            <p:nvPr/>
          </p:nvCxnSpPr>
          <p:spPr>
            <a:xfrm flipV="1">
              <a:off x="3830528" y="2816107"/>
              <a:ext cx="895373" cy="2936"/>
            </a:xfrm>
            <a:prstGeom prst="straightConnector1">
              <a:avLst/>
            </a:prstGeom>
            <a:ln w="19050">
              <a:solidFill>
                <a:srgbClr val="99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/>
          <p:nvPr/>
        </p:nvCxnSpPr>
        <p:spPr>
          <a:xfrm>
            <a:off x="3847568" y="3661454"/>
            <a:ext cx="1554346" cy="0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020380" y="3612808"/>
            <a:ext cx="11144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Image </a:t>
            </a:r>
          </a:p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distance, d</a:t>
            </a:r>
            <a:r>
              <a:rPr lang="en-US" sz="1600" baseline="-25000" dirty="0">
                <a:solidFill>
                  <a:schemeClr val="accent6">
                    <a:lumMod val="50000"/>
                  </a:schemeClr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40469422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53" grpId="0"/>
      <p:bldP spid="54" grpId="0"/>
      <p:bldP spid="55" grpId="0"/>
      <p:bldP spid="61" grpId="0"/>
      <p:bldP spid="70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5782" y="1"/>
            <a:ext cx="6845802" cy="257602"/>
          </a:xfrm>
        </p:spPr>
        <p:txBody>
          <a:bodyPr>
            <a:normAutofit fontScale="90000"/>
          </a:bodyPr>
          <a:lstStyle/>
          <a:p>
            <a:r>
              <a:rPr lang="en-US" sz="2000" u="sng" dirty="0"/>
              <a:t>Activity 5 and 6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30909"/>
            <a:ext cx="5543444" cy="1954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" name="Freeform 39"/>
          <p:cNvSpPr/>
          <p:nvPr/>
        </p:nvSpPr>
        <p:spPr>
          <a:xfrm>
            <a:off x="2713192" y="3743791"/>
            <a:ext cx="320251" cy="1272051"/>
          </a:xfrm>
          <a:custGeom>
            <a:avLst/>
            <a:gdLst>
              <a:gd name="connsiteX0" fmla="*/ 225131 w 508422"/>
              <a:gd name="connsiteY0" fmla="*/ 0 h 1644920"/>
              <a:gd name="connsiteX1" fmla="*/ 101306 w 508422"/>
              <a:gd name="connsiteY1" fmla="*/ 238125 h 1644920"/>
              <a:gd name="connsiteX2" fmla="*/ 15581 w 508422"/>
              <a:gd name="connsiteY2" fmla="*/ 600075 h 1644920"/>
              <a:gd name="connsiteX3" fmla="*/ 6056 w 508422"/>
              <a:gd name="connsiteY3" fmla="*/ 1076325 h 1644920"/>
              <a:gd name="connsiteX4" fmla="*/ 82256 w 508422"/>
              <a:gd name="connsiteY4" fmla="*/ 1343025 h 1644920"/>
              <a:gd name="connsiteX5" fmla="*/ 139406 w 508422"/>
              <a:gd name="connsiteY5" fmla="*/ 1504950 h 1644920"/>
              <a:gd name="connsiteX6" fmla="*/ 196556 w 508422"/>
              <a:gd name="connsiteY6" fmla="*/ 1628775 h 1644920"/>
              <a:gd name="connsiteX7" fmla="*/ 282281 w 508422"/>
              <a:gd name="connsiteY7" fmla="*/ 1638300 h 1644920"/>
              <a:gd name="connsiteX8" fmla="*/ 310856 w 508422"/>
              <a:gd name="connsiteY8" fmla="*/ 1581150 h 1644920"/>
              <a:gd name="connsiteX9" fmla="*/ 396581 w 508422"/>
              <a:gd name="connsiteY9" fmla="*/ 1400175 h 1644920"/>
              <a:gd name="connsiteX10" fmla="*/ 501356 w 508422"/>
              <a:gd name="connsiteY10" fmla="*/ 1000125 h 1644920"/>
              <a:gd name="connsiteX11" fmla="*/ 491831 w 508422"/>
              <a:gd name="connsiteY11" fmla="*/ 581025 h 1644920"/>
              <a:gd name="connsiteX12" fmla="*/ 434681 w 508422"/>
              <a:gd name="connsiteY12" fmla="*/ 314325 h 1644920"/>
              <a:gd name="connsiteX13" fmla="*/ 348956 w 508422"/>
              <a:gd name="connsiteY13" fmla="*/ 95250 h 1644920"/>
              <a:gd name="connsiteX14" fmla="*/ 310856 w 508422"/>
              <a:gd name="connsiteY14" fmla="*/ 38100 h 1644920"/>
              <a:gd name="connsiteX15" fmla="*/ 272756 w 508422"/>
              <a:gd name="connsiteY15" fmla="*/ 38100 h 1644920"/>
              <a:gd name="connsiteX16" fmla="*/ 225131 w 508422"/>
              <a:gd name="connsiteY16" fmla="*/ 0 h 164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8422" h="1644920">
                <a:moveTo>
                  <a:pt x="225131" y="0"/>
                </a:moveTo>
                <a:cubicBezTo>
                  <a:pt x="180681" y="69056"/>
                  <a:pt x="136231" y="138113"/>
                  <a:pt x="101306" y="238125"/>
                </a:cubicBezTo>
                <a:cubicBezTo>
                  <a:pt x="66381" y="338137"/>
                  <a:pt x="31456" y="460375"/>
                  <a:pt x="15581" y="600075"/>
                </a:cubicBezTo>
                <a:cubicBezTo>
                  <a:pt x="-294" y="739775"/>
                  <a:pt x="-5057" y="952500"/>
                  <a:pt x="6056" y="1076325"/>
                </a:cubicBezTo>
                <a:cubicBezTo>
                  <a:pt x="17169" y="1200150"/>
                  <a:pt x="60031" y="1271588"/>
                  <a:pt x="82256" y="1343025"/>
                </a:cubicBezTo>
                <a:cubicBezTo>
                  <a:pt x="104481" y="1414463"/>
                  <a:pt x="120356" y="1457325"/>
                  <a:pt x="139406" y="1504950"/>
                </a:cubicBezTo>
                <a:cubicBezTo>
                  <a:pt x="158456" y="1552575"/>
                  <a:pt x="172744" y="1606550"/>
                  <a:pt x="196556" y="1628775"/>
                </a:cubicBezTo>
                <a:cubicBezTo>
                  <a:pt x="220368" y="1651000"/>
                  <a:pt x="263231" y="1646237"/>
                  <a:pt x="282281" y="1638300"/>
                </a:cubicBezTo>
                <a:cubicBezTo>
                  <a:pt x="301331" y="1630363"/>
                  <a:pt x="291806" y="1620838"/>
                  <a:pt x="310856" y="1581150"/>
                </a:cubicBezTo>
                <a:cubicBezTo>
                  <a:pt x="329906" y="1541462"/>
                  <a:pt x="364831" y="1497012"/>
                  <a:pt x="396581" y="1400175"/>
                </a:cubicBezTo>
                <a:cubicBezTo>
                  <a:pt x="428331" y="1303338"/>
                  <a:pt x="485481" y="1136650"/>
                  <a:pt x="501356" y="1000125"/>
                </a:cubicBezTo>
                <a:cubicBezTo>
                  <a:pt x="517231" y="863600"/>
                  <a:pt x="502943" y="695325"/>
                  <a:pt x="491831" y="581025"/>
                </a:cubicBezTo>
                <a:cubicBezTo>
                  <a:pt x="480719" y="466725"/>
                  <a:pt x="458493" y="395287"/>
                  <a:pt x="434681" y="314325"/>
                </a:cubicBezTo>
                <a:cubicBezTo>
                  <a:pt x="410869" y="233363"/>
                  <a:pt x="369594" y="141288"/>
                  <a:pt x="348956" y="95250"/>
                </a:cubicBezTo>
                <a:cubicBezTo>
                  <a:pt x="328319" y="49213"/>
                  <a:pt x="323556" y="47625"/>
                  <a:pt x="310856" y="38100"/>
                </a:cubicBezTo>
                <a:cubicBezTo>
                  <a:pt x="298156" y="28575"/>
                  <a:pt x="272756" y="38100"/>
                  <a:pt x="272756" y="38100"/>
                </a:cubicBezTo>
                <a:lnTo>
                  <a:pt x="225131" y="0"/>
                </a:lnTo>
                <a:close/>
              </a:path>
            </a:pathLst>
          </a:custGeom>
          <a:solidFill>
            <a:schemeClr val="bg2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/>
          <p:cNvSpPr txBox="1"/>
          <p:nvPr/>
        </p:nvSpPr>
        <p:spPr>
          <a:xfrm>
            <a:off x="5380428" y="4351440"/>
            <a:ext cx="1366346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focal point</a:t>
            </a:r>
          </a:p>
        </p:txBody>
      </p:sp>
      <p:cxnSp>
        <p:nvCxnSpPr>
          <p:cNvPr id="48" name="Straight Arrow Connector 47"/>
          <p:cNvCxnSpPr>
            <a:stCxn id="56" idx="0"/>
          </p:cNvCxnSpPr>
          <p:nvPr/>
        </p:nvCxnSpPr>
        <p:spPr>
          <a:xfrm>
            <a:off x="4893769" y="4772862"/>
            <a:ext cx="2786439" cy="1109913"/>
          </a:xfrm>
          <a:prstGeom prst="straightConnector1">
            <a:avLst/>
          </a:prstGeom>
          <a:ln w="38100">
            <a:solidFill>
              <a:srgbClr val="0066FF"/>
            </a:solidFill>
            <a:prstDash val="soli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7334768" y="5854950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66FF"/>
                </a:solidFill>
              </a:rPr>
              <a:t>RAY 3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050427" y="3783408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sp>
        <p:nvSpPr>
          <p:cNvPr id="56" name="Up Arrow 55"/>
          <p:cNvSpPr/>
          <p:nvPr/>
        </p:nvSpPr>
        <p:spPr>
          <a:xfrm flipV="1">
            <a:off x="4831920" y="4351440"/>
            <a:ext cx="123698" cy="421422"/>
          </a:xfrm>
          <a:prstGeom prst="upArrow">
            <a:avLst/>
          </a:prstGeom>
          <a:solidFill>
            <a:srgbClr val="FF00FF"/>
          </a:solidFill>
          <a:ln w="1905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6859525" y="4642515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FINAL IMAGE</a:t>
            </a:r>
          </a:p>
        </p:txBody>
      </p:sp>
      <p:grpSp>
        <p:nvGrpSpPr>
          <p:cNvPr id="66" name="Group 65"/>
          <p:cNvGrpSpPr/>
          <p:nvPr/>
        </p:nvGrpSpPr>
        <p:grpSpPr>
          <a:xfrm>
            <a:off x="3876972" y="5780335"/>
            <a:ext cx="3081951" cy="646331"/>
            <a:chOff x="1121352" y="2634377"/>
            <a:chExt cx="4626274" cy="646331"/>
          </a:xfrm>
        </p:grpSpPr>
        <p:sp>
          <p:nvSpPr>
            <p:cNvPr id="67" name="TextBox 66"/>
            <p:cNvSpPr txBox="1"/>
            <p:nvPr/>
          </p:nvSpPr>
          <p:spPr>
            <a:xfrm>
              <a:off x="1970759" y="2634377"/>
              <a:ext cx="2966910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>
                      <a:lumMod val="50000"/>
                    </a:schemeClr>
                  </a:solidFill>
                </a:rPr>
                <a:t>Image distance for</a:t>
              </a:r>
            </a:p>
            <a:p>
              <a:r>
                <a:rPr lang="en-US" dirty="0">
                  <a:solidFill>
                    <a:schemeClr val="accent6">
                      <a:lumMod val="50000"/>
                    </a:schemeClr>
                  </a:solidFill>
                </a:rPr>
                <a:t> concave lens, d</a:t>
              </a:r>
              <a:r>
                <a:rPr lang="en-US" baseline="-25000" dirty="0">
                  <a:solidFill>
                    <a:schemeClr val="accent6">
                      <a:lumMod val="50000"/>
                    </a:schemeClr>
                  </a:solidFill>
                </a:rPr>
                <a:t>i</a:t>
              </a:r>
            </a:p>
          </p:txBody>
        </p:sp>
        <p:cxnSp>
          <p:nvCxnSpPr>
            <p:cNvPr id="68" name="Straight Arrow Connector 67"/>
            <p:cNvCxnSpPr>
              <a:stCxn id="67" idx="1"/>
            </p:cNvCxnSpPr>
            <p:nvPr/>
          </p:nvCxnSpPr>
          <p:spPr>
            <a:xfrm flipH="1" flipV="1">
              <a:off x="1121352" y="2957542"/>
              <a:ext cx="849407" cy="1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7" idx="3"/>
            </p:cNvCxnSpPr>
            <p:nvPr/>
          </p:nvCxnSpPr>
          <p:spPr>
            <a:xfrm>
              <a:off x="4937669" y="2957543"/>
              <a:ext cx="809957" cy="0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5" name="TextBox 84"/>
          <p:cNvSpPr txBox="1"/>
          <p:nvPr/>
        </p:nvSpPr>
        <p:spPr>
          <a:xfrm>
            <a:off x="5829992" y="3433141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55" name="Up Arrow 54"/>
          <p:cNvSpPr/>
          <p:nvPr/>
        </p:nvSpPr>
        <p:spPr>
          <a:xfrm flipV="1">
            <a:off x="6752101" y="4380904"/>
            <a:ext cx="247396" cy="1133331"/>
          </a:xfrm>
          <a:prstGeom prst="up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93303" y="2858622"/>
            <a:ext cx="8755381" cy="3150217"/>
            <a:chOff x="93303" y="2433766"/>
            <a:chExt cx="8755381" cy="3150217"/>
          </a:xfrm>
        </p:grpSpPr>
        <p:sp>
          <p:nvSpPr>
            <p:cNvPr id="58" name="TextBox 57"/>
            <p:cNvSpPr txBox="1"/>
            <p:nvPr/>
          </p:nvSpPr>
          <p:spPr>
            <a:xfrm>
              <a:off x="329650" y="3956049"/>
              <a:ext cx="843280" cy="523220"/>
            </a:xfrm>
            <a:prstGeom prst="rect">
              <a:avLst/>
            </a:prstGeom>
            <a:noFill/>
          </p:spPr>
          <p:txBody>
            <a:bodyPr wrap="square" lIns="0" tIns="91440" rIns="0" bIns="0" rtlCol="0" anchor="ctr" anchorCtr="0">
              <a:spAutoFit/>
            </a:bodyPr>
            <a:lstStyle/>
            <a:p>
              <a:pPr algn="ctr"/>
              <a:r>
                <a:rPr lang="en-US" sz="1400" dirty="0"/>
                <a:t>Principal axis</a:t>
              </a:r>
            </a:p>
          </p:txBody>
        </p:sp>
        <p:grpSp>
          <p:nvGrpSpPr>
            <p:cNvPr id="24" name="Group 23"/>
            <p:cNvGrpSpPr/>
            <p:nvPr/>
          </p:nvGrpSpPr>
          <p:grpSpPr>
            <a:xfrm>
              <a:off x="93303" y="2433766"/>
              <a:ext cx="8755381" cy="3150217"/>
              <a:chOff x="93303" y="2433766"/>
              <a:chExt cx="8755381" cy="3150217"/>
            </a:xfrm>
          </p:grpSpPr>
          <p:cxnSp>
            <p:nvCxnSpPr>
              <p:cNvPr id="57" name="Straight Connector 56"/>
              <p:cNvCxnSpPr/>
              <p:nvPr/>
            </p:nvCxnSpPr>
            <p:spPr>
              <a:xfrm flipV="1">
                <a:off x="93303" y="3930504"/>
                <a:ext cx="8755381" cy="17672"/>
              </a:xfrm>
              <a:prstGeom prst="line">
                <a:avLst/>
              </a:prstGeom>
              <a:ln w="539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7" name="Freeform 76"/>
              <p:cNvSpPr/>
              <p:nvPr/>
            </p:nvSpPr>
            <p:spPr>
              <a:xfrm>
                <a:off x="3592023" y="2603043"/>
                <a:ext cx="514485" cy="2781701"/>
              </a:xfrm>
              <a:custGeom>
                <a:avLst/>
                <a:gdLst>
                  <a:gd name="connsiteX0" fmla="*/ 348584 w 729584"/>
                  <a:gd name="connsiteY0" fmla="*/ 0 h 3571348"/>
                  <a:gd name="connsiteX1" fmla="*/ 119984 w 729584"/>
                  <a:gd name="connsiteY1" fmla="*/ 21772 h 3571348"/>
                  <a:gd name="connsiteX2" fmla="*/ 54670 w 729584"/>
                  <a:gd name="connsiteY2" fmla="*/ 21772 h 3571348"/>
                  <a:gd name="connsiteX3" fmla="*/ 241 w 729584"/>
                  <a:gd name="connsiteY3" fmla="*/ 43543 h 3571348"/>
                  <a:gd name="connsiteX4" fmla="*/ 76441 w 729584"/>
                  <a:gd name="connsiteY4" fmla="*/ 239486 h 3571348"/>
                  <a:gd name="connsiteX5" fmla="*/ 119984 w 729584"/>
                  <a:gd name="connsiteY5" fmla="*/ 359229 h 3571348"/>
                  <a:gd name="connsiteX6" fmla="*/ 207070 w 729584"/>
                  <a:gd name="connsiteY6" fmla="*/ 762000 h 3571348"/>
                  <a:gd name="connsiteX7" fmla="*/ 250612 w 729584"/>
                  <a:gd name="connsiteY7" fmla="*/ 1306286 h 3571348"/>
                  <a:gd name="connsiteX8" fmla="*/ 261498 w 729584"/>
                  <a:gd name="connsiteY8" fmla="*/ 2090057 h 3571348"/>
                  <a:gd name="connsiteX9" fmla="*/ 185298 w 729584"/>
                  <a:gd name="connsiteY9" fmla="*/ 2764972 h 3571348"/>
                  <a:gd name="connsiteX10" fmla="*/ 87327 w 729584"/>
                  <a:gd name="connsiteY10" fmla="*/ 3233057 h 3571348"/>
                  <a:gd name="connsiteX11" fmla="*/ 43784 w 729584"/>
                  <a:gd name="connsiteY11" fmla="*/ 3385457 h 3571348"/>
                  <a:gd name="connsiteX12" fmla="*/ 32898 w 729584"/>
                  <a:gd name="connsiteY12" fmla="*/ 3494315 h 3571348"/>
                  <a:gd name="connsiteX13" fmla="*/ 241 w 729584"/>
                  <a:gd name="connsiteY13" fmla="*/ 3537857 h 3571348"/>
                  <a:gd name="connsiteX14" fmla="*/ 43784 w 729584"/>
                  <a:gd name="connsiteY14" fmla="*/ 3570515 h 3571348"/>
                  <a:gd name="connsiteX15" fmla="*/ 141755 w 729584"/>
                  <a:gd name="connsiteY15" fmla="*/ 3559629 h 3571348"/>
                  <a:gd name="connsiteX16" fmla="*/ 511870 w 729584"/>
                  <a:gd name="connsiteY16" fmla="*/ 3537857 h 3571348"/>
                  <a:gd name="connsiteX17" fmla="*/ 664270 w 729584"/>
                  <a:gd name="connsiteY17" fmla="*/ 3548743 h 3571348"/>
                  <a:gd name="connsiteX18" fmla="*/ 707812 w 729584"/>
                  <a:gd name="connsiteY18" fmla="*/ 3537857 h 3571348"/>
                  <a:gd name="connsiteX19" fmla="*/ 729584 w 729584"/>
                  <a:gd name="connsiteY19" fmla="*/ 3494315 h 3571348"/>
                  <a:gd name="connsiteX20" fmla="*/ 707812 w 729584"/>
                  <a:gd name="connsiteY20" fmla="*/ 3461657 h 3571348"/>
                  <a:gd name="connsiteX21" fmla="*/ 686041 w 729584"/>
                  <a:gd name="connsiteY21" fmla="*/ 3385457 h 3571348"/>
                  <a:gd name="connsiteX22" fmla="*/ 598955 w 729584"/>
                  <a:gd name="connsiteY22" fmla="*/ 2906486 h 3571348"/>
                  <a:gd name="connsiteX23" fmla="*/ 479212 w 729584"/>
                  <a:gd name="connsiteY23" fmla="*/ 2111829 h 3571348"/>
                  <a:gd name="connsiteX24" fmla="*/ 511870 w 729584"/>
                  <a:gd name="connsiteY24" fmla="*/ 1143000 h 3571348"/>
                  <a:gd name="connsiteX25" fmla="*/ 598955 w 729584"/>
                  <a:gd name="connsiteY25" fmla="*/ 457200 h 3571348"/>
                  <a:gd name="connsiteX26" fmla="*/ 696927 w 729584"/>
                  <a:gd name="connsiteY26" fmla="*/ 217715 h 3571348"/>
                  <a:gd name="connsiteX27" fmla="*/ 686041 w 729584"/>
                  <a:gd name="connsiteY27" fmla="*/ 130629 h 3571348"/>
                  <a:gd name="connsiteX28" fmla="*/ 696927 w 729584"/>
                  <a:gd name="connsiteY28" fmla="*/ 65315 h 3571348"/>
                  <a:gd name="connsiteX29" fmla="*/ 696927 w 729584"/>
                  <a:gd name="connsiteY29" fmla="*/ 10886 h 3571348"/>
                  <a:gd name="connsiteX30" fmla="*/ 631612 w 729584"/>
                  <a:gd name="connsiteY30" fmla="*/ 10886 h 3571348"/>
                  <a:gd name="connsiteX31" fmla="*/ 522755 w 729584"/>
                  <a:gd name="connsiteY31" fmla="*/ 0 h 3571348"/>
                  <a:gd name="connsiteX32" fmla="*/ 348584 w 729584"/>
                  <a:gd name="connsiteY32" fmla="*/ 0 h 357134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</a:cxnLst>
                <a:rect l="l" t="t" r="r" b="b"/>
                <a:pathLst>
                  <a:path w="729584" h="3571348">
                    <a:moveTo>
                      <a:pt x="348584" y="0"/>
                    </a:moveTo>
                    <a:lnTo>
                      <a:pt x="119984" y="21772"/>
                    </a:lnTo>
                    <a:cubicBezTo>
                      <a:pt x="70998" y="25401"/>
                      <a:pt x="74627" y="18144"/>
                      <a:pt x="54670" y="21772"/>
                    </a:cubicBezTo>
                    <a:cubicBezTo>
                      <a:pt x="34713" y="25400"/>
                      <a:pt x="-3387" y="7257"/>
                      <a:pt x="241" y="43543"/>
                    </a:cubicBezTo>
                    <a:cubicBezTo>
                      <a:pt x="3869" y="79829"/>
                      <a:pt x="56484" y="186872"/>
                      <a:pt x="76441" y="239486"/>
                    </a:cubicBezTo>
                    <a:cubicBezTo>
                      <a:pt x="96398" y="292100"/>
                      <a:pt x="98212" y="272143"/>
                      <a:pt x="119984" y="359229"/>
                    </a:cubicBezTo>
                    <a:cubicBezTo>
                      <a:pt x="141755" y="446315"/>
                      <a:pt x="185299" y="604157"/>
                      <a:pt x="207070" y="762000"/>
                    </a:cubicBezTo>
                    <a:cubicBezTo>
                      <a:pt x="228841" y="919843"/>
                      <a:pt x="241541" y="1084943"/>
                      <a:pt x="250612" y="1306286"/>
                    </a:cubicBezTo>
                    <a:cubicBezTo>
                      <a:pt x="259683" y="1527629"/>
                      <a:pt x="272384" y="1846943"/>
                      <a:pt x="261498" y="2090057"/>
                    </a:cubicBezTo>
                    <a:cubicBezTo>
                      <a:pt x="250612" y="2333171"/>
                      <a:pt x="214327" y="2574472"/>
                      <a:pt x="185298" y="2764972"/>
                    </a:cubicBezTo>
                    <a:cubicBezTo>
                      <a:pt x="156269" y="2955472"/>
                      <a:pt x="110913" y="3129643"/>
                      <a:pt x="87327" y="3233057"/>
                    </a:cubicBezTo>
                    <a:cubicBezTo>
                      <a:pt x="63741" y="3336471"/>
                      <a:pt x="52855" y="3341914"/>
                      <a:pt x="43784" y="3385457"/>
                    </a:cubicBezTo>
                    <a:cubicBezTo>
                      <a:pt x="34713" y="3429000"/>
                      <a:pt x="40155" y="3468915"/>
                      <a:pt x="32898" y="3494315"/>
                    </a:cubicBezTo>
                    <a:cubicBezTo>
                      <a:pt x="25641" y="3519715"/>
                      <a:pt x="-1573" y="3525157"/>
                      <a:pt x="241" y="3537857"/>
                    </a:cubicBezTo>
                    <a:cubicBezTo>
                      <a:pt x="2055" y="3550557"/>
                      <a:pt x="20198" y="3566886"/>
                      <a:pt x="43784" y="3570515"/>
                    </a:cubicBezTo>
                    <a:cubicBezTo>
                      <a:pt x="67370" y="3574144"/>
                      <a:pt x="63741" y="3565072"/>
                      <a:pt x="141755" y="3559629"/>
                    </a:cubicBezTo>
                    <a:cubicBezTo>
                      <a:pt x="219769" y="3554186"/>
                      <a:pt x="424784" y="3539671"/>
                      <a:pt x="511870" y="3537857"/>
                    </a:cubicBezTo>
                    <a:cubicBezTo>
                      <a:pt x="598956" y="3536043"/>
                      <a:pt x="631613" y="3548743"/>
                      <a:pt x="664270" y="3548743"/>
                    </a:cubicBezTo>
                    <a:cubicBezTo>
                      <a:pt x="696927" y="3548743"/>
                      <a:pt x="696926" y="3546928"/>
                      <a:pt x="707812" y="3537857"/>
                    </a:cubicBezTo>
                    <a:cubicBezTo>
                      <a:pt x="718698" y="3528786"/>
                      <a:pt x="729584" y="3507015"/>
                      <a:pt x="729584" y="3494315"/>
                    </a:cubicBezTo>
                    <a:cubicBezTo>
                      <a:pt x="729584" y="3481615"/>
                      <a:pt x="715069" y="3479800"/>
                      <a:pt x="707812" y="3461657"/>
                    </a:cubicBezTo>
                    <a:cubicBezTo>
                      <a:pt x="700555" y="3443514"/>
                      <a:pt x="704184" y="3477985"/>
                      <a:pt x="686041" y="3385457"/>
                    </a:cubicBezTo>
                    <a:cubicBezTo>
                      <a:pt x="667898" y="3292929"/>
                      <a:pt x="633427" y="3118757"/>
                      <a:pt x="598955" y="2906486"/>
                    </a:cubicBezTo>
                    <a:cubicBezTo>
                      <a:pt x="564484" y="2694215"/>
                      <a:pt x="493726" y="2405743"/>
                      <a:pt x="479212" y="2111829"/>
                    </a:cubicBezTo>
                    <a:cubicBezTo>
                      <a:pt x="464698" y="1817915"/>
                      <a:pt x="491913" y="1418771"/>
                      <a:pt x="511870" y="1143000"/>
                    </a:cubicBezTo>
                    <a:cubicBezTo>
                      <a:pt x="531827" y="867229"/>
                      <a:pt x="568112" y="611414"/>
                      <a:pt x="598955" y="457200"/>
                    </a:cubicBezTo>
                    <a:cubicBezTo>
                      <a:pt x="629798" y="302986"/>
                      <a:pt x="682413" y="272144"/>
                      <a:pt x="696927" y="217715"/>
                    </a:cubicBezTo>
                    <a:cubicBezTo>
                      <a:pt x="711441" y="163286"/>
                      <a:pt x="686041" y="156029"/>
                      <a:pt x="686041" y="130629"/>
                    </a:cubicBezTo>
                    <a:cubicBezTo>
                      <a:pt x="686041" y="105229"/>
                      <a:pt x="695113" y="85272"/>
                      <a:pt x="696927" y="65315"/>
                    </a:cubicBezTo>
                    <a:cubicBezTo>
                      <a:pt x="698741" y="45358"/>
                      <a:pt x="707813" y="19958"/>
                      <a:pt x="696927" y="10886"/>
                    </a:cubicBezTo>
                    <a:cubicBezTo>
                      <a:pt x="686041" y="1814"/>
                      <a:pt x="660641" y="12700"/>
                      <a:pt x="631612" y="10886"/>
                    </a:cubicBezTo>
                    <a:cubicBezTo>
                      <a:pt x="602583" y="9072"/>
                      <a:pt x="522755" y="0"/>
                      <a:pt x="522755" y="0"/>
                    </a:cubicBezTo>
                    <a:lnTo>
                      <a:pt x="348584" y="0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4351304" y="3125197"/>
                <a:ext cx="1025954" cy="738664"/>
              </a:xfrm>
              <a:prstGeom prst="rect">
                <a:avLst/>
              </a:prstGeom>
              <a:noFill/>
            </p:spPr>
            <p:txBody>
              <a:bodyPr wrap="square" lIns="0" tIns="91440" rIns="0" bIns="0" rtlCol="0" anchor="ctr" anchorCtr="0">
                <a:spAutoFit/>
              </a:bodyPr>
              <a:lstStyle/>
              <a:p>
                <a:pPr algn="ctr"/>
                <a:r>
                  <a:rPr lang="en-US" sz="1400" b="1" dirty="0">
                    <a:solidFill>
                      <a:schemeClr val="accent6">
                        <a:lumMod val="75000"/>
                      </a:schemeClr>
                    </a:solidFill>
                  </a:rPr>
                  <a:t>Virtual OBJECT for Concave lens</a:t>
                </a:r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3920190" y="2607906"/>
                <a:ext cx="201543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>
                    <a:solidFill>
                      <a:srgbClr val="9900CC"/>
                    </a:solidFill>
                  </a:rPr>
                  <a:t>Object distance for Concave Lens, d</a:t>
                </a:r>
                <a:r>
                  <a:rPr lang="en-US" sz="1400" baseline="-25000" dirty="0">
                    <a:solidFill>
                      <a:srgbClr val="9900CC"/>
                    </a:solidFill>
                  </a:rPr>
                  <a:t>o</a:t>
                </a:r>
              </a:p>
            </p:txBody>
          </p:sp>
          <p:sp>
            <p:nvSpPr>
              <p:cNvPr id="76" name="Oval 75"/>
              <p:cNvSpPr>
                <a:spLocks noChangeAspect="1"/>
              </p:cNvSpPr>
              <p:nvPr/>
            </p:nvSpPr>
            <p:spPr>
              <a:xfrm>
                <a:off x="5357485" y="3864609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78" name="Straight Connector 77"/>
              <p:cNvCxnSpPr/>
              <p:nvPr/>
            </p:nvCxnSpPr>
            <p:spPr>
              <a:xfrm>
                <a:off x="3849265" y="2433766"/>
                <a:ext cx="0" cy="31502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0" name="Oval 79"/>
              <p:cNvSpPr>
                <a:spLocks noChangeAspect="1"/>
              </p:cNvSpPr>
              <p:nvPr/>
            </p:nvSpPr>
            <p:spPr>
              <a:xfrm>
                <a:off x="2072804" y="3847900"/>
                <a:ext cx="182880" cy="182880"/>
              </a:xfrm>
              <a:prstGeom prst="ellipse">
                <a:avLst/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62" name="Straight Arrow Connector 61"/>
              <p:cNvCxnSpPr/>
              <p:nvPr/>
            </p:nvCxnSpPr>
            <p:spPr>
              <a:xfrm flipH="1">
                <a:off x="3833527" y="3125197"/>
                <a:ext cx="1061106" cy="0"/>
              </a:xfrm>
              <a:prstGeom prst="straightConnector1">
                <a:avLst/>
              </a:prstGeom>
              <a:ln w="25400">
                <a:solidFill>
                  <a:srgbClr val="9900CC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3" name="TextBox 22"/>
          <p:cNvSpPr txBox="1"/>
          <p:nvPr/>
        </p:nvSpPr>
        <p:spPr>
          <a:xfrm>
            <a:off x="5465951" y="1413012"/>
            <a:ext cx="3640740" cy="1569660"/>
          </a:xfrm>
          <a:prstGeom prst="rect">
            <a:avLst/>
          </a:prstGeom>
          <a:solidFill>
            <a:srgbClr val="FFFFCC"/>
          </a:solidFill>
          <a:ln>
            <a:solidFill>
              <a:srgbClr val="0000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u="sng" dirty="0">
                <a:latin typeface="Arial Narrow" panose="020B0606020202030204" pitchFamily="34" charset="0"/>
              </a:rPr>
              <a:t>Activity 6 –  Two lenses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d</a:t>
            </a:r>
            <a:r>
              <a:rPr lang="en-US" sz="1600" baseline="-25000" dirty="0">
                <a:latin typeface="Arial Narrow" panose="020B0606020202030204" pitchFamily="34" charset="0"/>
              </a:rPr>
              <a:t>o</a:t>
            </a:r>
            <a:r>
              <a:rPr lang="en-US" sz="1600" dirty="0">
                <a:latin typeface="Arial Narrow" panose="020B0606020202030204" pitchFamily="34" charset="0"/>
              </a:rPr>
              <a:t> = </a:t>
            </a:r>
            <a:r>
              <a:rPr lang="en-US" sz="1600" b="1" dirty="0">
                <a:latin typeface="Arial Narrow" panose="020B0606020202030204" pitchFamily="34" charset="0"/>
              </a:rPr>
              <a:t>-</a:t>
            </a:r>
            <a:r>
              <a:rPr lang="en-US" sz="1600" dirty="0">
                <a:latin typeface="Arial Narrow" panose="020B0606020202030204" pitchFamily="34" charset="0"/>
              </a:rPr>
              <a:t>100mm for all trials (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concave</a:t>
            </a:r>
            <a:r>
              <a:rPr lang="en-US" sz="1600" dirty="0">
                <a:latin typeface="Arial Narrow" panose="020B0606020202030204" pitchFamily="34" charset="0"/>
              </a:rPr>
              <a:t> lens)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h</a:t>
            </a:r>
            <a:r>
              <a:rPr lang="en-US" sz="1600" baseline="-25000" dirty="0">
                <a:latin typeface="Arial Narrow" panose="020B0606020202030204" pitchFamily="34" charset="0"/>
              </a:rPr>
              <a:t>o</a:t>
            </a:r>
            <a:r>
              <a:rPr lang="en-US" sz="1600" dirty="0">
                <a:latin typeface="Arial Narrow" panose="020B0606020202030204" pitchFamily="34" charset="0"/>
              </a:rPr>
              <a:t> = height of </a:t>
            </a:r>
            <a:r>
              <a:rPr lang="en-US" sz="1600" b="1" u="sng" dirty="0">
                <a:solidFill>
                  <a:srgbClr val="0000CC"/>
                </a:solidFill>
                <a:latin typeface="Arial Narrow" panose="020B0606020202030204" pitchFamily="34" charset="0"/>
              </a:rPr>
              <a:t>convex</a:t>
            </a:r>
            <a:r>
              <a:rPr lang="en-US" sz="1600" dirty="0">
                <a:latin typeface="Arial Narrow" panose="020B0606020202030204" pitchFamily="34" charset="0"/>
              </a:rPr>
              <a:t> image (negative)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d</a:t>
            </a:r>
            <a:r>
              <a:rPr lang="en-US" sz="1600" baseline="-25000" dirty="0">
                <a:latin typeface="Arial Narrow" panose="020B0606020202030204" pitchFamily="34" charset="0"/>
              </a:rPr>
              <a:t>i</a:t>
            </a:r>
            <a:r>
              <a:rPr lang="en-US" sz="1600" dirty="0">
                <a:latin typeface="Arial Narrow" panose="020B0606020202030204" pitchFamily="34" charset="0"/>
              </a:rPr>
              <a:t>  is positive for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concave</a:t>
            </a:r>
            <a:r>
              <a:rPr lang="en-US" sz="1600" dirty="0">
                <a:latin typeface="Arial Narrow" panose="020B0606020202030204" pitchFamily="34" charset="0"/>
              </a:rPr>
              <a:t> lens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h</a:t>
            </a:r>
            <a:r>
              <a:rPr lang="en-US" sz="1600" baseline="-25000" dirty="0">
                <a:latin typeface="Arial Narrow" panose="020B0606020202030204" pitchFamily="34" charset="0"/>
              </a:rPr>
              <a:t>i</a:t>
            </a:r>
            <a:r>
              <a:rPr lang="en-US" sz="1600" dirty="0">
                <a:latin typeface="Arial Narrow" panose="020B0606020202030204" pitchFamily="34" charset="0"/>
              </a:rPr>
              <a:t> = height of final image (negative)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Focal length of </a:t>
            </a:r>
            <a:r>
              <a:rPr lang="en-US" sz="1600" dirty="0">
                <a:solidFill>
                  <a:srgbClr val="FF0000"/>
                </a:solidFill>
                <a:latin typeface="Arial Narrow" panose="020B0606020202030204" pitchFamily="34" charset="0"/>
              </a:rPr>
              <a:t>concave</a:t>
            </a:r>
            <a:r>
              <a:rPr lang="en-US" sz="1600" dirty="0">
                <a:latin typeface="Arial Narrow" panose="020B0606020202030204" pitchFamily="34" charset="0"/>
              </a:rPr>
              <a:t> lens, f will be negative</a:t>
            </a:r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3849265" y="5559610"/>
            <a:ext cx="4043680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flipV="1">
            <a:off x="2873317" y="3519038"/>
            <a:ext cx="3780547" cy="2752436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6" idx="0"/>
          </p:cNvCxnSpPr>
          <p:nvPr/>
        </p:nvCxnSpPr>
        <p:spPr>
          <a:xfrm flipH="1" flipV="1">
            <a:off x="3238849" y="4104438"/>
            <a:ext cx="1654920" cy="668424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7892945" y="5360346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483245" y="3583146"/>
            <a:ext cx="2164482" cy="738664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In Activity 6 the </a:t>
            </a:r>
          </a:p>
          <a:p>
            <a:pPr algn="ctr"/>
            <a:r>
              <a:rPr lang="en-US" sz="1400" dirty="0"/>
              <a:t>screen is moved to here after the concave lens is inserted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6999497" y="4418749"/>
            <a:ext cx="502087" cy="1205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/>
          <p:cNvSpPr txBox="1"/>
          <p:nvPr/>
        </p:nvSpPr>
        <p:spPr>
          <a:xfrm>
            <a:off x="5087642" y="27705"/>
            <a:ext cx="4019049" cy="1323439"/>
          </a:xfrm>
          <a:prstGeom prst="rect">
            <a:avLst/>
          </a:prstGeom>
          <a:solidFill>
            <a:srgbClr val="FFFFCC"/>
          </a:solidFill>
          <a:ln>
            <a:solidFill>
              <a:srgbClr val="0000CC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u="sng" dirty="0">
                <a:latin typeface="Arial Narrow" panose="020B0606020202030204" pitchFamily="34" charset="0"/>
              </a:rPr>
              <a:t>Activity 5 </a:t>
            </a:r>
            <a:r>
              <a:rPr lang="en-US" sz="1600" u="sng">
                <a:latin typeface="Arial Narrow" panose="020B0606020202030204" pitchFamily="34" charset="0"/>
              </a:rPr>
              <a:t>and 6</a:t>
            </a:r>
            <a:endParaRPr lang="en-US" sz="1600" u="sng" dirty="0"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d</a:t>
            </a:r>
            <a:r>
              <a:rPr lang="en-US" sz="1600" baseline="-25000" dirty="0">
                <a:latin typeface="Arial Narrow" panose="020B0606020202030204" pitchFamily="34" charset="0"/>
              </a:rPr>
              <a:t>o</a:t>
            </a:r>
            <a:r>
              <a:rPr lang="en-US" sz="1600" dirty="0">
                <a:latin typeface="Arial Narrow" panose="020B0606020202030204" pitchFamily="34" charset="0"/>
              </a:rPr>
              <a:t>, d</a:t>
            </a:r>
            <a:r>
              <a:rPr lang="en-US" sz="1600" baseline="-25000" dirty="0">
                <a:latin typeface="Arial Narrow" panose="020B0606020202030204" pitchFamily="34" charset="0"/>
              </a:rPr>
              <a:t>i</a:t>
            </a:r>
            <a:r>
              <a:rPr lang="en-US" sz="1600" dirty="0">
                <a:latin typeface="Arial Narrow" panose="020B0606020202030204" pitchFamily="34" charset="0"/>
              </a:rPr>
              <a:t>, f for the </a:t>
            </a:r>
            <a:r>
              <a:rPr lang="en-US" sz="1600" b="1" u="sng" dirty="0">
                <a:solidFill>
                  <a:srgbClr val="0000CC"/>
                </a:solidFill>
                <a:latin typeface="Arial Narrow" panose="020B0606020202030204" pitchFamily="34" charset="0"/>
              </a:rPr>
              <a:t>convex</a:t>
            </a:r>
            <a:r>
              <a:rPr lang="en-US" sz="1600" dirty="0">
                <a:latin typeface="Arial Narrow" panose="020B0606020202030204" pitchFamily="34" charset="0"/>
              </a:rPr>
              <a:t> lens are positive</a:t>
            </a:r>
          </a:p>
          <a:p>
            <a:r>
              <a:rPr lang="en-US" sz="1600" dirty="0">
                <a:latin typeface="Arial Narrow" panose="020B0606020202030204" pitchFamily="34" charset="0"/>
              </a:rPr>
              <a:t>d</a:t>
            </a:r>
            <a:r>
              <a:rPr lang="en-US" sz="1600" baseline="-25000" dirty="0">
                <a:latin typeface="Arial Narrow" panose="020B0606020202030204" pitchFamily="34" charset="0"/>
              </a:rPr>
              <a:t>o</a:t>
            </a:r>
            <a:r>
              <a:rPr lang="en-US" sz="1600" dirty="0">
                <a:latin typeface="Arial Narrow" panose="020B0606020202030204" pitchFamily="34" charset="0"/>
              </a:rPr>
              <a:t> &lt; 0 </a:t>
            </a:r>
            <a:r>
              <a:rPr lang="en-US" sz="1600" u="sng" dirty="0">
                <a:latin typeface="Arial Narrow" panose="020B0606020202030204" pitchFamily="34" charset="0"/>
              </a:rPr>
              <a:t>for the </a:t>
            </a:r>
            <a:r>
              <a:rPr lang="en-US" sz="1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concave</a:t>
            </a:r>
            <a:r>
              <a:rPr lang="en-US" sz="1600" u="sng" dirty="0">
                <a:latin typeface="Arial Narrow" panose="020B0606020202030204" pitchFamily="34" charset="0"/>
              </a:rPr>
              <a:t> lens</a:t>
            </a:r>
            <a:endParaRPr lang="en-US" sz="1600" dirty="0"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d</a:t>
            </a:r>
            <a:r>
              <a:rPr lang="en-US" sz="1600" baseline="-25000" dirty="0">
                <a:latin typeface="Arial Narrow" panose="020B0606020202030204" pitchFamily="34" charset="0"/>
              </a:rPr>
              <a:t>i</a:t>
            </a:r>
            <a:r>
              <a:rPr lang="en-US" sz="1600" dirty="0">
                <a:latin typeface="Arial Narrow" panose="020B0606020202030204" pitchFamily="34" charset="0"/>
              </a:rPr>
              <a:t>  is positive </a:t>
            </a:r>
            <a:r>
              <a:rPr lang="en-US" sz="1600" u="sng" dirty="0">
                <a:latin typeface="Arial Narrow" panose="020B0606020202030204" pitchFamily="34" charset="0"/>
              </a:rPr>
              <a:t>for the </a:t>
            </a:r>
            <a:r>
              <a:rPr lang="en-US" sz="1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concave</a:t>
            </a:r>
            <a:r>
              <a:rPr lang="en-US" sz="1600" u="sng" dirty="0">
                <a:latin typeface="Arial Narrow" panose="020B0606020202030204" pitchFamily="34" charset="0"/>
              </a:rPr>
              <a:t> lens</a:t>
            </a:r>
            <a:endParaRPr lang="en-US" sz="1600" dirty="0">
              <a:latin typeface="Arial Narrow" panose="020B0606020202030204" pitchFamily="34" charset="0"/>
            </a:endParaRPr>
          </a:p>
          <a:p>
            <a:r>
              <a:rPr lang="en-US" sz="1600" dirty="0">
                <a:latin typeface="Arial Narrow" panose="020B0606020202030204" pitchFamily="34" charset="0"/>
              </a:rPr>
              <a:t>Focal length, f will be negative</a:t>
            </a:r>
            <a:r>
              <a:rPr lang="en-US" sz="1600" u="sng" dirty="0">
                <a:latin typeface="Arial Narrow" panose="020B0606020202030204" pitchFamily="34" charset="0"/>
              </a:rPr>
              <a:t> for the </a:t>
            </a:r>
            <a:r>
              <a:rPr lang="en-US" sz="1600" b="1" u="sng" dirty="0">
                <a:solidFill>
                  <a:srgbClr val="FF0000"/>
                </a:solidFill>
                <a:latin typeface="Arial Narrow" panose="020B0606020202030204" pitchFamily="34" charset="0"/>
              </a:rPr>
              <a:t>concave</a:t>
            </a:r>
            <a:r>
              <a:rPr lang="en-US" sz="1600" u="sng" dirty="0">
                <a:latin typeface="Arial Narrow" panose="020B0606020202030204" pitchFamily="34" charset="0"/>
              </a:rPr>
              <a:t> lens</a:t>
            </a:r>
            <a:endParaRPr lang="en-US" sz="1600" dirty="0">
              <a:latin typeface="Arial Narrow" panose="020B060602020203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3303" y="88325"/>
            <a:ext cx="169354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>
                <a:solidFill>
                  <a:srgbClr val="0000CC"/>
                </a:solidFill>
              </a:rPr>
              <a:t>Convex</a:t>
            </a:r>
            <a:r>
              <a:rPr lang="en-US" sz="1600" i="1" dirty="0"/>
              <a:t> Lens ONLY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866421" y="2689345"/>
            <a:ext cx="3062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i="1" dirty="0">
                <a:solidFill>
                  <a:srgbClr val="0000CC"/>
                </a:solidFill>
              </a:rPr>
              <a:t>Convex</a:t>
            </a:r>
            <a:r>
              <a:rPr lang="en-US" sz="1600" i="1" dirty="0"/>
              <a:t> and </a:t>
            </a:r>
            <a:r>
              <a:rPr lang="en-US" sz="1600" i="1" dirty="0">
                <a:solidFill>
                  <a:srgbClr val="FF0000"/>
                </a:solidFill>
              </a:rPr>
              <a:t>Concave</a:t>
            </a:r>
            <a:r>
              <a:rPr lang="en-US" sz="1600" i="1" dirty="0"/>
              <a:t> Lens together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E802C-75FC-4787-8D0E-D8CC68F44CC4}"/>
              </a:ext>
            </a:extLst>
          </p:cNvPr>
          <p:cNvSpPr txBox="1"/>
          <p:nvPr/>
        </p:nvSpPr>
        <p:spPr>
          <a:xfrm>
            <a:off x="14181" y="6492198"/>
            <a:ext cx="6272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Assume each box is 10mm left-to-right and 10mm top-to-bottom</a:t>
            </a:r>
          </a:p>
        </p:txBody>
      </p:sp>
    </p:spTree>
    <p:extLst>
      <p:ext uri="{BB962C8B-B14F-4D97-AF65-F5344CB8AC3E}">
        <p14:creationId xmlns:p14="http://schemas.microsoft.com/office/powerpoint/2010/main" val="24981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/>
      <p:bldP spid="52" grpId="0"/>
      <p:bldP spid="53" grpId="0"/>
      <p:bldP spid="56" grpId="0" animBg="1"/>
      <p:bldP spid="60" grpId="0"/>
      <p:bldP spid="85" grpId="0"/>
      <p:bldP spid="55" grpId="0" animBg="1"/>
      <p:bldP spid="23" grpId="0" animBg="1"/>
      <p:bldP spid="64" grpId="0"/>
      <p:bldP spid="65" grpId="0"/>
      <p:bldP spid="74" grpId="0" animBg="1"/>
      <p:bldP spid="3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487691"/>
              </p:ext>
            </p:extLst>
          </p:nvPr>
        </p:nvGraphicFramePr>
        <p:xfrm>
          <a:off x="0" y="674557"/>
          <a:ext cx="9144000" cy="304800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828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23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23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38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5791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object distance, d</a:t>
                      </a:r>
                      <a:r>
                        <a:rPr lang="en-US" sz="1400" baseline="-25000" dirty="0">
                          <a:solidFill>
                            <a:srgbClr val="0000CC"/>
                          </a:solidFill>
                        </a:rPr>
                        <a:t>o</a:t>
                      </a:r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 (</a:t>
                      </a:r>
                      <a:r>
                        <a:rPr lang="en-US" sz="1400" baseline="0" dirty="0">
                          <a:solidFill>
                            <a:srgbClr val="0000CC"/>
                          </a:solidFill>
                        </a:rPr>
                        <a:t>positive means left side of lens, negative means right side )</a:t>
                      </a:r>
                      <a:endParaRPr lang="en-US" sz="14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Image</a:t>
                      </a:r>
                      <a:r>
                        <a:rPr lang="en-US" sz="1400" baseline="0" dirty="0">
                          <a:solidFill>
                            <a:srgbClr val="0000CC"/>
                          </a:solidFill>
                        </a:rPr>
                        <a:t> distance, </a:t>
                      </a:r>
                      <a:r>
                        <a:rPr lang="en-US" sz="1400" dirty="0" err="1">
                          <a:solidFill>
                            <a:srgbClr val="0000CC"/>
                          </a:solidFill>
                        </a:rPr>
                        <a:t>d</a:t>
                      </a:r>
                      <a:r>
                        <a:rPr lang="en-US" sz="1400" baseline="-25000" dirty="0" err="1">
                          <a:solidFill>
                            <a:srgbClr val="0000CC"/>
                          </a:solidFill>
                        </a:rPr>
                        <a:t>i</a:t>
                      </a:r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 </a:t>
                      </a:r>
                      <a:r>
                        <a:rPr lang="en-US" sz="1400" baseline="0" dirty="0">
                          <a:solidFill>
                            <a:srgbClr val="0000CC"/>
                          </a:solidFill>
                        </a:rPr>
                        <a:t> (positive means opposite side than object, negative means same side  as object)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Type of image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orientation</a:t>
                      </a:r>
                    </a:p>
                    <a:p>
                      <a:pPr algn="ctr"/>
                      <a:endParaRPr lang="en-US" sz="14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Magnification , M  = - </a:t>
                      </a:r>
                      <a:r>
                        <a:rPr lang="en-US" sz="1400" dirty="0" err="1">
                          <a:solidFill>
                            <a:srgbClr val="0000CC"/>
                          </a:solidFill>
                        </a:rPr>
                        <a:t>d</a:t>
                      </a:r>
                      <a:r>
                        <a:rPr lang="en-US" sz="1400" baseline="-25000" dirty="0" err="1">
                          <a:solidFill>
                            <a:srgbClr val="0000CC"/>
                          </a:solidFill>
                        </a:rPr>
                        <a:t>i</a:t>
                      </a:r>
                      <a:r>
                        <a:rPr lang="en-US" sz="1400" baseline="-25000" dirty="0">
                          <a:solidFill>
                            <a:srgbClr val="0000CC"/>
                          </a:solidFill>
                        </a:rPr>
                        <a:t>  </a:t>
                      </a:r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/ d</a:t>
                      </a:r>
                      <a:r>
                        <a:rPr lang="en-US" sz="1400" baseline="-25000" dirty="0">
                          <a:solidFill>
                            <a:srgbClr val="0000CC"/>
                          </a:solidFill>
                        </a:rPr>
                        <a:t>o</a:t>
                      </a:r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= h</a:t>
                      </a:r>
                      <a:r>
                        <a:rPr lang="en-US" sz="1400" baseline="-25000" dirty="0">
                          <a:solidFill>
                            <a:srgbClr val="0000CC"/>
                          </a:solidFill>
                        </a:rPr>
                        <a:t>i  </a:t>
                      </a:r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/ h</a:t>
                      </a:r>
                      <a:r>
                        <a:rPr lang="en-US" sz="1400" baseline="-25000" dirty="0">
                          <a:solidFill>
                            <a:srgbClr val="0000CC"/>
                          </a:solidFill>
                        </a:rPr>
                        <a:t>o</a:t>
                      </a:r>
                    </a:p>
                    <a:p>
                      <a:pPr algn="ctr"/>
                      <a:r>
                        <a:rPr lang="en-US" sz="1400" dirty="0">
                          <a:solidFill>
                            <a:srgbClr val="0000CC"/>
                          </a:solidFill>
                        </a:rPr>
                        <a:t>(M is positive</a:t>
                      </a:r>
                      <a:r>
                        <a:rPr lang="en-US" sz="1400" baseline="0" dirty="0">
                          <a:solidFill>
                            <a:srgbClr val="0000CC"/>
                          </a:solidFill>
                        </a:rPr>
                        <a:t> for upright image, negative for inverted image, height is positive if upright, negative if inverted)</a:t>
                      </a:r>
                      <a:endParaRPr lang="en-US" sz="1400" dirty="0">
                        <a:solidFill>
                          <a:srgbClr val="0000CC"/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&gt; 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&lt; 2f,</a:t>
                      </a:r>
                      <a:r>
                        <a:rPr lang="en-US" sz="1600" baseline="0" dirty="0"/>
                        <a:t> positive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inverted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negative,  |</a:t>
                      </a:r>
                      <a:r>
                        <a:rPr lang="en-US" sz="1600" baseline="0" dirty="0"/>
                        <a:t>M | &lt; 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   2f,</a:t>
                      </a:r>
                      <a:r>
                        <a:rPr lang="en-US" sz="1600" baseline="0" dirty="0"/>
                        <a:t> positive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real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inverted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aseline="0" dirty="0"/>
                        <a:t>M = -1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2f</a:t>
                      </a:r>
                      <a:r>
                        <a:rPr lang="en-US" sz="1600" baseline="0" dirty="0"/>
                        <a:t> &gt;  </a:t>
                      </a:r>
                      <a:r>
                        <a:rPr lang="en-US" sz="1600"/>
                        <a:t>d</a:t>
                      </a:r>
                      <a:r>
                        <a:rPr lang="en-US" sz="1600" baseline="-25000"/>
                        <a:t>o</a:t>
                      </a:r>
                      <a:r>
                        <a:rPr lang="en-US" sz="1600"/>
                        <a:t> </a:t>
                      </a:r>
                      <a:r>
                        <a:rPr lang="en-US" sz="1600" baseline="0"/>
                        <a:t>&gt; </a:t>
                      </a:r>
                      <a:r>
                        <a:rPr lang="en-US" sz="1600" baseline="0" dirty="0"/>
                        <a:t>f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&gt; 2f, </a:t>
                      </a:r>
                      <a:r>
                        <a:rPr lang="en-US" sz="1600" baseline="0" dirty="0"/>
                        <a:t>positive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real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inverted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negative,  |</a:t>
                      </a:r>
                      <a:r>
                        <a:rPr lang="en-US" sz="1600" baseline="0" dirty="0"/>
                        <a:t>M | &gt; 1</a:t>
                      </a:r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&lt; 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err="1"/>
                        <a:t>d</a:t>
                      </a:r>
                      <a:r>
                        <a:rPr lang="en-US" sz="1600" baseline="-25000" dirty="0" err="1"/>
                        <a:t>i</a:t>
                      </a:r>
                      <a:r>
                        <a:rPr lang="en-US" sz="1600" dirty="0"/>
                        <a:t>  &lt; 0, negative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virtual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upright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positive,  M &gt; 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2" descr="ray diagrams for image formed by thin lens"/>
          <p:cNvPicPr>
            <a:picLocks noChangeAspect="1" noChangeArrowheads="1"/>
          </p:cNvPicPr>
          <p:nvPr/>
        </p:nvPicPr>
        <p:blipFill>
          <a:blip r:embed="rId2" cstate="print"/>
          <a:srcRect t="3186" b="62990"/>
          <a:stretch>
            <a:fillRect/>
          </a:stretch>
        </p:blipFill>
        <p:spPr bwMode="auto">
          <a:xfrm>
            <a:off x="0" y="3852002"/>
            <a:ext cx="9144000" cy="2189034"/>
          </a:xfrm>
          <a:prstGeom prst="rect">
            <a:avLst/>
          </a:prstGeom>
          <a:noFill/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54636"/>
          </a:xfrm>
        </p:spPr>
        <p:txBody>
          <a:bodyPr>
            <a:normAutofit fontScale="90000"/>
          </a:bodyPr>
          <a:lstStyle/>
          <a:p>
            <a:r>
              <a:rPr lang="en-US" b="1" u="sng" dirty="0">
                <a:solidFill>
                  <a:srgbClr val="0000CC"/>
                </a:solidFill>
              </a:rPr>
              <a:t>Converging</a:t>
            </a:r>
            <a:r>
              <a:rPr lang="en-US" dirty="0"/>
              <a:t> Lens – focal length, f &gt; 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32748" y="5876144"/>
            <a:ext cx="14382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/>
            <a:r>
              <a:rPr lang="en-US" dirty="0"/>
              <a:t> 1         1      1</a:t>
            </a:r>
          </a:p>
          <a:p>
            <a:pPr marL="342900" indent="-342900"/>
            <a:r>
              <a:rPr lang="en-US" dirty="0"/>
              <a:t>---   = ---- + ---</a:t>
            </a:r>
          </a:p>
          <a:p>
            <a:pPr marL="342900" indent="-342900"/>
            <a:r>
              <a:rPr lang="en-US" dirty="0"/>
              <a:t> f       d</a:t>
            </a:r>
            <a:r>
              <a:rPr lang="en-US" baseline="-25000" dirty="0"/>
              <a:t>o</a:t>
            </a:r>
            <a:r>
              <a:rPr lang="en-US" dirty="0"/>
              <a:t>      </a:t>
            </a:r>
            <a:r>
              <a:rPr lang="en-US" dirty="0" err="1"/>
              <a:t>d</a:t>
            </a:r>
            <a:r>
              <a:rPr lang="en-US" baseline="-25000" dirty="0" err="1"/>
              <a:t>i</a:t>
            </a:r>
            <a:endParaRPr lang="en-US" baseline="-25000" dirty="0"/>
          </a:p>
        </p:txBody>
      </p:sp>
      <p:sp>
        <p:nvSpPr>
          <p:cNvPr id="10" name="TextBox 9"/>
          <p:cNvSpPr txBox="1"/>
          <p:nvPr/>
        </p:nvSpPr>
        <p:spPr>
          <a:xfrm>
            <a:off x="899409" y="4751881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6445" y="4379625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575028" y="3932418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116766" y="3964897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87521" y="4529527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410137" y="5401455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00865" y="5101652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object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224071" y="4579495"/>
            <a:ext cx="5648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image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32347" y="5104151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object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686923" y="5151619"/>
            <a:ext cx="564898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image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206707" y="5718747"/>
            <a:ext cx="39331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left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652602" y="4072327"/>
            <a:ext cx="4750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right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155959" y="5646295"/>
            <a:ext cx="393313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left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7219" y="5738733"/>
            <a:ext cx="4750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right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539646"/>
          </a:xfrm>
        </p:spPr>
        <p:txBody>
          <a:bodyPr>
            <a:noAutofit/>
          </a:bodyPr>
          <a:lstStyle/>
          <a:p>
            <a:r>
              <a:rPr lang="en-US" sz="3600" i="1" dirty="0">
                <a:latin typeface="Arial Narrow" pitchFamily="34" charset="0"/>
              </a:rPr>
              <a:t>Diverging, </a:t>
            </a:r>
            <a:r>
              <a:rPr lang="en-US" sz="3600" b="1" i="1" u="sng" dirty="0">
                <a:solidFill>
                  <a:srgbClr val="FF0000"/>
                </a:solidFill>
                <a:latin typeface="Arial Narrow" pitchFamily="34" charset="0"/>
              </a:rPr>
              <a:t>concave</a:t>
            </a:r>
            <a:r>
              <a:rPr lang="en-US" sz="3600" i="1" dirty="0">
                <a:latin typeface="Arial Narrow" pitchFamily="34" charset="0"/>
              </a:rPr>
              <a:t> lens – focal length, f &lt; 0</a:t>
            </a:r>
          </a:p>
        </p:txBody>
      </p:sp>
      <p:pic>
        <p:nvPicPr>
          <p:cNvPr id="3" name="Picture 4" descr="http://hyperphysics.phy-astr.gsu.edu/hbase/geoopt/imggo/ccv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938072"/>
            <a:ext cx="9144000" cy="3919928"/>
          </a:xfrm>
          <a:prstGeom prst="rect">
            <a:avLst/>
          </a:prstGeom>
          <a:noFill/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5016364"/>
              </p:ext>
            </p:extLst>
          </p:nvPr>
        </p:nvGraphicFramePr>
        <p:xfrm>
          <a:off x="0" y="674557"/>
          <a:ext cx="9144000" cy="193198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433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9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93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3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38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261422"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object distance, d</a:t>
                      </a:r>
                      <a:r>
                        <a:rPr lang="en-US" sz="1400" b="1" baseline="-25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(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positive means left side of lens, negative means right side 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Image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 distance,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400" b="1" baseline="-25000" dirty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 (sign is the negative of the  object distance sign)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Type of image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orientation</a:t>
                      </a:r>
                    </a:p>
                    <a:p>
                      <a:pPr algn="ctr"/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Magnification , M  = -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400" b="1" baseline="-25000" dirty="0" err="1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400" b="1" baseline="-25000" dirty="0">
                          <a:solidFill>
                            <a:schemeClr val="tx1"/>
                          </a:solidFill>
                        </a:rPr>
                        <a:t> 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/ d</a:t>
                      </a:r>
                      <a:r>
                        <a:rPr lang="en-US" sz="1400" b="1" baseline="-25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= h</a:t>
                      </a:r>
                      <a:r>
                        <a:rPr lang="en-US" sz="1400" b="1" baseline="-25000" dirty="0">
                          <a:solidFill>
                            <a:schemeClr val="tx1"/>
                          </a:solidFill>
                        </a:rPr>
                        <a:t>i 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/ h</a:t>
                      </a:r>
                      <a:r>
                        <a:rPr lang="en-US" sz="1400" b="1" baseline="-25000" dirty="0">
                          <a:solidFill>
                            <a:schemeClr val="tx1"/>
                          </a:solidFill>
                        </a:rPr>
                        <a:t>o</a:t>
                      </a:r>
                    </a:p>
                    <a:p>
                      <a:pPr algn="ctr"/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(M is positive</a:t>
                      </a:r>
                      <a:r>
                        <a:rPr lang="en-US" sz="1400" b="1" baseline="0" dirty="0">
                          <a:solidFill>
                            <a:schemeClr val="tx1"/>
                          </a:solidFill>
                        </a:rPr>
                        <a:t> for upright image, negative for inverted image, height is positive if upright, negative if inverted)</a:t>
                      </a:r>
                      <a:endParaRPr 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834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If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="1" baseline="-25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&gt; 0 then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="1" baseline="-25000" dirty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&lt; 0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virtual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upright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positive,  |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</a:rPr>
                        <a:t>M | &lt; 1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8348"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If</a:t>
                      </a:r>
                      <a:r>
                        <a:rPr lang="en-US" sz="16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="1" baseline="-25000" dirty="0">
                          <a:solidFill>
                            <a:schemeClr val="tx1"/>
                          </a:solidFill>
                        </a:rPr>
                        <a:t>o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&lt; 0 then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d</a:t>
                      </a:r>
                      <a:r>
                        <a:rPr lang="en-US" sz="1600" b="1" baseline="-25000" dirty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 &gt; 0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Virtual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Upright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 dirty="0">
                          <a:solidFill>
                            <a:schemeClr val="tx1"/>
                          </a:solidFill>
                        </a:rPr>
                        <a:t>positive</a:t>
                      </a:r>
                    </a:p>
                  </a:txBody>
                  <a:tcPr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20713" y="5553854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404484" y="5451421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3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217886" y="3757533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7217" y="3685080"/>
            <a:ext cx="263214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/>
              <a:t>2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84" y="0"/>
            <a:ext cx="9144000" cy="379141"/>
          </a:xfrm>
        </p:spPr>
        <p:txBody>
          <a:bodyPr>
            <a:noAutofit/>
          </a:bodyPr>
          <a:lstStyle/>
          <a:p>
            <a:r>
              <a:rPr lang="en-US" sz="2000" b="1" dirty="0"/>
              <a:t>PRE-LAB #6</a:t>
            </a:r>
            <a:r>
              <a:rPr lang="en-US" sz="2000" dirty="0"/>
              <a:t> - Diverging (</a:t>
            </a:r>
            <a:r>
              <a:rPr lang="en-US" sz="2000" dirty="0">
                <a:solidFill>
                  <a:srgbClr val="FF0000"/>
                </a:solidFill>
              </a:rPr>
              <a:t>Concave</a:t>
            </a:r>
            <a:r>
              <a:rPr lang="en-US" sz="2000" dirty="0"/>
              <a:t>) lens </a:t>
            </a:r>
            <a:r>
              <a:rPr lang="en-US" sz="2000" i="1" dirty="0">
                <a:solidFill>
                  <a:srgbClr val="C00000"/>
                </a:solidFill>
              </a:rPr>
              <a:t>–object inside focal length</a:t>
            </a:r>
          </a:p>
        </p:txBody>
      </p:sp>
      <p:sp>
        <p:nvSpPr>
          <p:cNvPr id="4" name="Up Arrow 3"/>
          <p:cNvSpPr/>
          <p:nvPr/>
        </p:nvSpPr>
        <p:spPr>
          <a:xfrm>
            <a:off x="3479320" y="1984622"/>
            <a:ext cx="247396" cy="136071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Up Arrow 4"/>
          <p:cNvSpPr/>
          <p:nvPr/>
        </p:nvSpPr>
        <p:spPr>
          <a:xfrm>
            <a:off x="4233082" y="2586761"/>
            <a:ext cx="247396" cy="766039"/>
          </a:xfrm>
          <a:prstGeom prst="up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158241" y="2278984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925428" y="3292841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IMAGE</a:t>
            </a:r>
          </a:p>
        </p:txBody>
      </p:sp>
      <p:grpSp>
        <p:nvGrpSpPr>
          <p:cNvPr id="16" name="Group 15"/>
          <p:cNvGrpSpPr/>
          <p:nvPr/>
        </p:nvGrpSpPr>
        <p:grpSpPr>
          <a:xfrm>
            <a:off x="3173671" y="1013023"/>
            <a:ext cx="2228243" cy="666849"/>
            <a:chOff x="453206" y="2634377"/>
            <a:chExt cx="5531628" cy="666849"/>
          </a:xfrm>
        </p:grpSpPr>
        <p:sp>
          <p:nvSpPr>
            <p:cNvPr id="17" name="TextBox 16"/>
            <p:cNvSpPr txBox="1"/>
            <p:nvPr/>
          </p:nvSpPr>
          <p:spPr>
            <a:xfrm>
              <a:off x="1970758" y="2634377"/>
              <a:ext cx="2627157" cy="66684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Focal </a:t>
              </a:r>
            </a:p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length, f</a:t>
              </a:r>
            </a:p>
            <a:p>
              <a:pPr algn="ctr"/>
              <a:r>
                <a:rPr lang="en-US" sz="1400" baseline="-25000" dirty="0">
                  <a:solidFill>
                    <a:srgbClr val="FF00FF"/>
                  </a:solidFill>
                </a:rPr>
                <a:t>(negative)</a:t>
              </a:r>
            </a:p>
          </p:txBody>
        </p:sp>
        <p:cxnSp>
          <p:nvCxnSpPr>
            <p:cNvPr id="18" name="Straight Arrow Connector 17"/>
            <p:cNvCxnSpPr>
              <a:stCxn id="17" idx="1"/>
            </p:cNvCxnSpPr>
            <p:nvPr/>
          </p:nvCxnSpPr>
          <p:spPr>
            <a:xfrm flipH="1">
              <a:off x="453206" y="2967802"/>
              <a:ext cx="1517551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7" idx="3"/>
            </p:cNvCxnSpPr>
            <p:nvPr/>
          </p:nvCxnSpPr>
          <p:spPr>
            <a:xfrm>
              <a:off x="4597915" y="2967802"/>
              <a:ext cx="1386919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Freeform 30"/>
          <p:cNvSpPr/>
          <p:nvPr/>
        </p:nvSpPr>
        <p:spPr>
          <a:xfrm>
            <a:off x="5028959" y="1589314"/>
            <a:ext cx="729584" cy="3571348"/>
          </a:xfrm>
          <a:custGeom>
            <a:avLst/>
            <a:gdLst>
              <a:gd name="connsiteX0" fmla="*/ 348584 w 729584"/>
              <a:gd name="connsiteY0" fmla="*/ 0 h 3571348"/>
              <a:gd name="connsiteX1" fmla="*/ 119984 w 729584"/>
              <a:gd name="connsiteY1" fmla="*/ 21772 h 3571348"/>
              <a:gd name="connsiteX2" fmla="*/ 54670 w 729584"/>
              <a:gd name="connsiteY2" fmla="*/ 21772 h 3571348"/>
              <a:gd name="connsiteX3" fmla="*/ 241 w 729584"/>
              <a:gd name="connsiteY3" fmla="*/ 43543 h 3571348"/>
              <a:gd name="connsiteX4" fmla="*/ 76441 w 729584"/>
              <a:gd name="connsiteY4" fmla="*/ 239486 h 3571348"/>
              <a:gd name="connsiteX5" fmla="*/ 119984 w 729584"/>
              <a:gd name="connsiteY5" fmla="*/ 359229 h 3571348"/>
              <a:gd name="connsiteX6" fmla="*/ 207070 w 729584"/>
              <a:gd name="connsiteY6" fmla="*/ 762000 h 3571348"/>
              <a:gd name="connsiteX7" fmla="*/ 250612 w 729584"/>
              <a:gd name="connsiteY7" fmla="*/ 1306286 h 3571348"/>
              <a:gd name="connsiteX8" fmla="*/ 261498 w 729584"/>
              <a:gd name="connsiteY8" fmla="*/ 2090057 h 3571348"/>
              <a:gd name="connsiteX9" fmla="*/ 185298 w 729584"/>
              <a:gd name="connsiteY9" fmla="*/ 2764972 h 3571348"/>
              <a:gd name="connsiteX10" fmla="*/ 87327 w 729584"/>
              <a:gd name="connsiteY10" fmla="*/ 3233057 h 3571348"/>
              <a:gd name="connsiteX11" fmla="*/ 43784 w 729584"/>
              <a:gd name="connsiteY11" fmla="*/ 3385457 h 3571348"/>
              <a:gd name="connsiteX12" fmla="*/ 32898 w 729584"/>
              <a:gd name="connsiteY12" fmla="*/ 3494315 h 3571348"/>
              <a:gd name="connsiteX13" fmla="*/ 241 w 729584"/>
              <a:gd name="connsiteY13" fmla="*/ 3537857 h 3571348"/>
              <a:gd name="connsiteX14" fmla="*/ 43784 w 729584"/>
              <a:gd name="connsiteY14" fmla="*/ 3570515 h 3571348"/>
              <a:gd name="connsiteX15" fmla="*/ 141755 w 729584"/>
              <a:gd name="connsiteY15" fmla="*/ 3559629 h 3571348"/>
              <a:gd name="connsiteX16" fmla="*/ 511870 w 729584"/>
              <a:gd name="connsiteY16" fmla="*/ 3537857 h 3571348"/>
              <a:gd name="connsiteX17" fmla="*/ 664270 w 729584"/>
              <a:gd name="connsiteY17" fmla="*/ 3548743 h 3571348"/>
              <a:gd name="connsiteX18" fmla="*/ 707812 w 729584"/>
              <a:gd name="connsiteY18" fmla="*/ 3537857 h 3571348"/>
              <a:gd name="connsiteX19" fmla="*/ 729584 w 729584"/>
              <a:gd name="connsiteY19" fmla="*/ 3494315 h 3571348"/>
              <a:gd name="connsiteX20" fmla="*/ 707812 w 729584"/>
              <a:gd name="connsiteY20" fmla="*/ 3461657 h 3571348"/>
              <a:gd name="connsiteX21" fmla="*/ 686041 w 729584"/>
              <a:gd name="connsiteY21" fmla="*/ 3385457 h 3571348"/>
              <a:gd name="connsiteX22" fmla="*/ 598955 w 729584"/>
              <a:gd name="connsiteY22" fmla="*/ 2906486 h 3571348"/>
              <a:gd name="connsiteX23" fmla="*/ 479212 w 729584"/>
              <a:gd name="connsiteY23" fmla="*/ 2111829 h 3571348"/>
              <a:gd name="connsiteX24" fmla="*/ 511870 w 729584"/>
              <a:gd name="connsiteY24" fmla="*/ 1143000 h 3571348"/>
              <a:gd name="connsiteX25" fmla="*/ 598955 w 729584"/>
              <a:gd name="connsiteY25" fmla="*/ 457200 h 3571348"/>
              <a:gd name="connsiteX26" fmla="*/ 696927 w 729584"/>
              <a:gd name="connsiteY26" fmla="*/ 217715 h 3571348"/>
              <a:gd name="connsiteX27" fmla="*/ 686041 w 729584"/>
              <a:gd name="connsiteY27" fmla="*/ 130629 h 3571348"/>
              <a:gd name="connsiteX28" fmla="*/ 696927 w 729584"/>
              <a:gd name="connsiteY28" fmla="*/ 65315 h 3571348"/>
              <a:gd name="connsiteX29" fmla="*/ 696927 w 729584"/>
              <a:gd name="connsiteY29" fmla="*/ 10886 h 3571348"/>
              <a:gd name="connsiteX30" fmla="*/ 631612 w 729584"/>
              <a:gd name="connsiteY30" fmla="*/ 10886 h 3571348"/>
              <a:gd name="connsiteX31" fmla="*/ 522755 w 729584"/>
              <a:gd name="connsiteY31" fmla="*/ 0 h 3571348"/>
              <a:gd name="connsiteX32" fmla="*/ 348584 w 729584"/>
              <a:gd name="connsiteY32" fmla="*/ 0 h 35713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729584" h="3571348">
                <a:moveTo>
                  <a:pt x="348584" y="0"/>
                </a:moveTo>
                <a:lnTo>
                  <a:pt x="119984" y="21772"/>
                </a:lnTo>
                <a:cubicBezTo>
                  <a:pt x="70998" y="25401"/>
                  <a:pt x="74627" y="18144"/>
                  <a:pt x="54670" y="21772"/>
                </a:cubicBezTo>
                <a:cubicBezTo>
                  <a:pt x="34713" y="25400"/>
                  <a:pt x="-3387" y="7257"/>
                  <a:pt x="241" y="43543"/>
                </a:cubicBezTo>
                <a:cubicBezTo>
                  <a:pt x="3869" y="79829"/>
                  <a:pt x="56484" y="186872"/>
                  <a:pt x="76441" y="239486"/>
                </a:cubicBezTo>
                <a:cubicBezTo>
                  <a:pt x="96398" y="292100"/>
                  <a:pt x="98212" y="272143"/>
                  <a:pt x="119984" y="359229"/>
                </a:cubicBezTo>
                <a:cubicBezTo>
                  <a:pt x="141755" y="446315"/>
                  <a:pt x="185299" y="604157"/>
                  <a:pt x="207070" y="762000"/>
                </a:cubicBezTo>
                <a:cubicBezTo>
                  <a:pt x="228841" y="919843"/>
                  <a:pt x="241541" y="1084943"/>
                  <a:pt x="250612" y="1306286"/>
                </a:cubicBezTo>
                <a:cubicBezTo>
                  <a:pt x="259683" y="1527629"/>
                  <a:pt x="272384" y="1846943"/>
                  <a:pt x="261498" y="2090057"/>
                </a:cubicBezTo>
                <a:cubicBezTo>
                  <a:pt x="250612" y="2333171"/>
                  <a:pt x="214327" y="2574472"/>
                  <a:pt x="185298" y="2764972"/>
                </a:cubicBezTo>
                <a:cubicBezTo>
                  <a:pt x="156269" y="2955472"/>
                  <a:pt x="110913" y="3129643"/>
                  <a:pt x="87327" y="3233057"/>
                </a:cubicBezTo>
                <a:cubicBezTo>
                  <a:pt x="63741" y="3336471"/>
                  <a:pt x="52855" y="3341914"/>
                  <a:pt x="43784" y="3385457"/>
                </a:cubicBezTo>
                <a:cubicBezTo>
                  <a:pt x="34713" y="3429000"/>
                  <a:pt x="40155" y="3468915"/>
                  <a:pt x="32898" y="3494315"/>
                </a:cubicBezTo>
                <a:cubicBezTo>
                  <a:pt x="25641" y="3519715"/>
                  <a:pt x="-1573" y="3525157"/>
                  <a:pt x="241" y="3537857"/>
                </a:cubicBezTo>
                <a:cubicBezTo>
                  <a:pt x="2055" y="3550557"/>
                  <a:pt x="20198" y="3566886"/>
                  <a:pt x="43784" y="3570515"/>
                </a:cubicBezTo>
                <a:cubicBezTo>
                  <a:pt x="67370" y="3574144"/>
                  <a:pt x="63741" y="3565072"/>
                  <a:pt x="141755" y="3559629"/>
                </a:cubicBezTo>
                <a:cubicBezTo>
                  <a:pt x="219769" y="3554186"/>
                  <a:pt x="424784" y="3539671"/>
                  <a:pt x="511870" y="3537857"/>
                </a:cubicBezTo>
                <a:cubicBezTo>
                  <a:pt x="598956" y="3536043"/>
                  <a:pt x="631613" y="3548743"/>
                  <a:pt x="664270" y="3548743"/>
                </a:cubicBezTo>
                <a:cubicBezTo>
                  <a:pt x="696927" y="3548743"/>
                  <a:pt x="696926" y="3546928"/>
                  <a:pt x="707812" y="3537857"/>
                </a:cubicBezTo>
                <a:cubicBezTo>
                  <a:pt x="718698" y="3528786"/>
                  <a:pt x="729584" y="3507015"/>
                  <a:pt x="729584" y="3494315"/>
                </a:cubicBezTo>
                <a:cubicBezTo>
                  <a:pt x="729584" y="3481615"/>
                  <a:pt x="715069" y="3479800"/>
                  <a:pt x="707812" y="3461657"/>
                </a:cubicBezTo>
                <a:cubicBezTo>
                  <a:pt x="700555" y="3443514"/>
                  <a:pt x="704184" y="3477985"/>
                  <a:pt x="686041" y="3385457"/>
                </a:cubicBezTo>
                <a:cubicBezTo>
                  <a:pt x="667898" y="3292929"/>
                  <a:pt x="633427" y="3118757"/>
                  <a:pt x="598955" y="2906486"/>
                </a:cubicBezTo>
                <a:cubicBezTo>
                  <a:pt x="564484" y="2694215"/>
                  <a:pt x="493726" y="2405743"/>
                  <a:pt x="479212" y="2111829"/>
                </a:cubicBezTo>
                <a:cubicBezTo>
                  <a:pt x="464698" y="1817915"/>
                  <a:pt x="491913" y="1418771"/>
                  <a:pt x="511870" y="1143000"/>
                </a:cubicBezTo>
                <a:cubicBezTo>
                  <a:pt x="531827" y="867229"/>
                  <a:pt x="568112" y="611414"/>
                  <a:pt x="598955" y="457200"/>
                </a:cubicBezTo>
                <a:cubicBezTo>
                  <a:pt x="629798" y="302986"/>
                  <a:pt x="682413" y="272144"/>
                  <a:pt x="696927" y="217715"/>
                </a:cubicBezTo>
                <a:cubicBezTo>
                  <a:pt x="711441" y="163286"/>
                  <a:pt x="686041" y="156029"/>
                  <a:pt x="686041" y="130629"/>
                </a:cubicBezTo>
                <a:cubicBezTo>
                  <a:pt x="686041" y="105229"/>
                  <a:pt x="695113" y="85272"/>
                  <a:pt x="696927" y="65315"/>
                </a:cubicBezTo>
                <a:cubicBezTo>
                  <a:pt x="698741" y="45358"/>
                  <a:pt x="707813" y="19958"/>
                  <a:pt x="696927" y="10886"/>
                </a:cubicBezTo>
                <a:cubicBezTo>
                  <a:pt x="686041" y="1814"/>
                  <a:pt x="660641" y="12700"/>
                  <a:pt x="631612" y="10886"/>
                </a:cubicBezTo>
                <a:cubicBezTo>
                  <a:pt x="602583" y="9072"/>
                  <a:pt x="522755" y="0"/>
                  <a:pt x="522755" y="0"/>
                </a:cubicBezTo>
                <a:lnTo>
                  <a:pt x="348584" y="0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7094826" y="3399844"/>
            <a:ext cx="1360715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</a:t>
            </a:r>
          </a:p>
          <a:p>
            <a:pPr algn="ctr"/>
            <a:r>
              <a:rPr lang="en-US" sz="1400" dirty="0"/>
              <a:t>focal point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26382" y="3457616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Secondary focal point</a:t>
            </a:r>
          </a:p>
        </p:txBody>
      </p:sp>
      <p:sp>
        <p:nvSpPr>
          <p:cNvPr id="34" name="Oval 33"/>
          <p:cNvSpPr>
            <a:spLocks noChangeAspect="1"/>
          </p:cNvSpPr>
          <p:nvPr/>
        </p:nvSpPr>
        <p:spPr>
          <a:xfrm>
            <a:off x="2948022" y="3246433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>
            <a:spLocks noChangeAspect="1"/>
          </p:cNvSpPr>
          <p:nvPr/>
        </p:nvSpPr>
        <p:spPr>
          <a:xfrm>
            <a:off x="7707090" y="3270695"/>
            <a:ext cx="182880" cy="18288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Arrow Connector 37"/>
          <p:cNvCxnSpPr>
            <a:stCxn id="4" idx="0"/>
          </p:cNvCxnSpPr>
          <p:nvPr/>
        </p:nvCxnSpPr>
        <p:spPr>
          <a:xfrm>
            <a:off x="3603018" y="1984622"/>
            <a:ext cx="4972269" cy="162818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399314" y="1132114"/>
            <a:ext cx="0" cy="41801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 flipV="1">
            <a:off x="579882" y="3337873"/>
            <a:ext cx="7995405" cy="1492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0" y="3307235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Principal axis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360400" y="3616546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749386" y="1217879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7616305" y="4778994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cxnSp>
        <p:nvCxnSpPr>
          <p:cNvPr id="56" name="Straight Arrow Connector 55"/>
          <p:cNvCxnSpPr/>
          <p:nvPr/>
        </p:nvCxnSpPr>
        <p:spPr>
          <a:xfrm>
            <a:off x="1116858" y="1992086"/>
            <a:ext cx="2311400" cy="0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5377542" y="881743"/>
            <a:ext cx="1937658" cy="1066968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 flipH="1">
            <a:off x="2150834" y="2586761"/>
            <a:ext cx="3268270" cy="0"/>
          </a:xfrm>
          <a:prstGeom prst="straightConnector1">
            <a:avLst/>
          </a:prstGeom>
          <a:ln w="38100">
            <a:solidFill>
              <a:srgbClr val="FF000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1459954" y="2427323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cxnSp>
        <p:nvCxnSpPr>
          <p:cNvPr id="64" name="Straight Arrow Connector 63"/>
          <p:cNvCxnSpPr/>
          <p:nvPr/>
        </p:nvCxnSpPr>
        <p:spPr>
          <a:xfrm flipV="1">
            <a:off x="3369662" y="1948711"/>
            <a:ext cx="2029652" cy="43376"/>
          </a:xfrm>
          <a:prstGeom prst="straightConnector1">
            <a:avLst/>
          </a:prstGeom>
          <a:ln w="38100">
            <a:solidFill>
              <a:srgbClr val="00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flipV="1">
            <a:off x="2131044" y="1970399"/>
            <a:ext cx="3246498" cy="1860056"/>
          </a:xfrm>
          <a:prstGeom prst="straightConnector1">
            <a:avLst/>
          </a:prstGeom>
          <a:ln w="38100">
            <a:solidFill>
              <a:srgbClr val="006600"/>
            </a:solidFill>
            <a:prstDash val="dash"/>
            <a:headEnd type="arrow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1581678" y="3762189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cxnSp>
        <p:nvCxnSpPr>
          <p:cNvPr id="72" name="Straight Arrow Connector 71"/>
          <p:cNvCxnSpPr>
            <a:stCxn id="4" idx="0"/>
          </p:cNvCxnSpPr>
          <p:nvPr/>
        </p:nvCxnSpPr>
        <p:spPr>
          <a:xfrm>
            <a:off x="3603018" y="1984622"/>
            <a:ext cx="4358727" cy="3327608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553710" y="4607757"/>
            <a:ext cx="1949611" cy="369332"/>
            <a:chOff x="1699347" y="2809937"/>
            <a:chExt cx="1654867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1699347" y="2809937"/>
              <a:ext cx="165486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9900CC"/>
                  </a:solidFill>
                </a:rPr>
                <a:t>Object distance, d</a:t>
              </a:r>
              <a:r>
                <a:rPr lang="en-US" baseline="-25000" dirty="0">
                  <a:solidFill>
                    <a:srgbClr val="9900CC"/>
                  </a:solidFill>
                </a:rPr>
                <a:t>o</a:t>
              </a:r>
            </a:p>
          </p:txBody>
        </p:sp>
        <p:cxnSp>
          <p:nvCxnSpPr>
            <p:cNvPr id="10" name="Straight Arrow Connector 9"/>
            <p:cNvCxnSpPr/>
            <p:nvPr/>
          </p:nvCxnSpPr>
          <p:spPr>
            <a:xfrm flipH="1">
              <a:off x="1699347" y="2809937"/>
              <a:ext cx="1583381" cy="0"/>
            </a:xfrm>
            <a:prstGeom prst="straightConnector1">
              <a:avLst/>
            </a:prstGeom>
            <a:ln w="19050">
              <a:solidFill>
                <a:srgbClr val="9900CC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0" name="Straight Arrow Connector 29"/>
          <p:cNvCxnSpPr>
            <a:stCxn id="7" idx="2"/>
          </p:cNvCxnSpPr>
          <p:nvPr/>
        </p:nvCxnSpPr>
        <p:spPr>
          <a:xfrm>
            <a:off x="4347068" y="3600618"/>
            <a:ext cx="1030474" cy="0"/>
          </a:xfrm>
          <a:prstGeom prst="straightConnector1">
            <a:avLst/>
          </a:prstGeom>
          <a:ln w="19050">
            <a:solidFill>
              <a:schemeClr val="accent6">
                <a:lumMod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4391609" y="3581070"/>
            <a:ext cx="9413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Image </a:t>
            </a:r>
          </a:p>
          <a:p>
            <a:pPr algn="ctr"/>
            <a:r>
              <a:rPr lang="en-US" sz="1600" dirty="0">
                <a:solidFill>
                  <a:schemeClr val="accent6">
                    <a:lumMod val="50000"/>
                  </a:schemeClr>
                </a:solidFill>
              </a:rPr>
              <a:t>distance d</a:t>
            </a:r>
            <a:r>
              <a:rPr lang="en-US" sz="1600" baseline="-25000" dirty="0">
                <a:solidFill>
                  <a:schemeClr val="accent6">
                    <a:lumMod val="50000"/>
                  </a:schemeClr>
                </a:solidFill>
              </a:rPr>
              <a:t>i</a:t>
            </a:r>
          </a:p>
        </p:txBody>
      </p:sp>
    </p:spTree>
    <p:extLst>
      <p:ext uri="{BB962C8B-B14F-4D97-AF65-F5344CB8AC3E}">
        <p14:creationId xmlns:p14="http://schemas.microsoft.com/office/powerpoint/2010/main" val="37443977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53" grpId="0"/>
      <p:bldP spid="54" grpId="0"/>
      <p:bldP spid="55" grpId="0"/>
      <p:bldP spid="61" grpId="0"/>
      <p:bldP spid="70" grpId="0"/>
      <p:bldP spid="2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1818" y="-29734"/>
            <a:ext cx="8229600" cy="473080"/>
          </a:xfrm>
        </p:spPr>
        <p:txBody>
          <a:bodyPr>
            <a:normAutofit/>
          </a:bodyPr>
          <a:lstStyle/>
          <a:p>
            <a:r>
              <a:rPr lang="en-US" sz="2400" dirty="0"/>
              <a:t>Pre-Lab #7,8 – Converging Lens with Object on Right</a:t>
            </a:r>
          </a:p>
        </p:txBody>
      </p:sp>
      <p:sp>
        <p:nvSpPr>
          <p:cNvPr id="4" name="Freeform 3"/>
          <p:cNvSpPr/>
          <p:nvPr/>
        </p:nvSpPr>
        <p:spPr>
          <a:xfrm>
            <a:off x="4525461" y="575928"/>
            <a:ext cx="508422" cy="1880027"/>
          </a:xfrm>
          <a:custGeom>
            <a:avLst/>
            <a:gdLst>
              <a:gd name="connsiteX0" fmla="*/ 225131 w 508422"/>
              <a:gd name="connsiteY0" fmla="*/ 0 h 1644920"/>
              <a:gd name="connsiteX1" fmla="*/ 101306 w 508422"/>
              <a:gd name="connsiteY1" fmla="*/ 238125 h 1644920"/>
              <a:gd name="connsiteX2" fmla="*/ 15581 w 508422"/>
              <a:gd name="connsiteY2" fmla="*/ 600075 h 1644920"/>
              <a:gd name="connsiteX3" fmla="*/ 6056 w 508422"/>
              <a:gd name="connsiteY3" fmla="*/ 1076325 h 1644920"/>
              <a:gd name="connsiteX4" fmla="*/ 82256 w 508422"/>
              <a:gd name="connsiteY4" fmla="*/ 1343025 h 1644920"/>
              <a:gd name="connsiteX5" fmla="*/ 139406 w 508422"/>
              <a:gd name="connsiteY5" fmla="*/ 1504950 h 1644920"/>
              <a:gd name="connsiteX6" fmla="*/ 196556 w 508422"/>
              <a:gd name="connsiteY6" fmla="*/ 1628775 h 1644920"/>
              <a:gd name="connsiteX7" fmla="*/ 282281 w 508422"/>
              <a:gd name="connsiteY7" fmla="*/ 1638300 h 1644920"/>
              <a:gd name="connsiteX8" fmla="*/ 310856 w 508422"/>
              <a:gd name="connsiteY8" fmla="*/ 1581150 h 1644920"/>
              <a:gd name="connsiteX9" fmla="*/ 396581 w 508422"/>
              <a:gd name="connsiteY9" fmla="*/ 1400175 h 1644920"/>
              <a:gd name="connsiteX10" fmla="*/ 501356 w 508422"/>
              <a:gd name="connsiteY10" fmla="*/ 1000125 h 1644920"/>
              <a:gd name="connsiteX11" fmla="*/ 491831 w 508422"/>
              <a:gd name="connsiteY11" fmla="*/ 581025 h 1644920"/>
              <a:gd name="connsiteX12" fmla="*/ 434681 w 508422"/>
              <a:gd name="connsiteY12" fmla="*/ 314325 h 1644920"/>
              <a:gd name="connsiteX13" fmla="*/ 348956 w 508422"/>
              <a:gd name="connsiteY13" fmla="*/ 95250 h 1644920"/>
              <a:gd name="connsiteX14" fmla="*/ 310856 w 508422"/>
              <a:gd name="connsiteY14" fmla="*/ 38100 h 1644920"/>
              <a:gd name="connsiteX15" fmla="*/ 272756 w 508422"/>
              <a:gd name="connsiteY15" fmla="*/ 38100 h 1644920"/>
              <a:gd name="connsiteX16" fmla="*/ 225131 w 508422"/>
              <a:gd name="connsiteY16" fmla="*/ 0 h 1644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508422" h="1644920">
                <a:moveTo>
                  <a:pt x="225131" y="0"/>
                </a:moveTo>
                <a:cubicBezTo>
                  <a:pt x="180681" y="69056"/>
                  <a:pt x="136231" y="138113"/>
                  <a:pt x="101306" y="238125"/>
                </a:cubicBezTo>
                <a:cubicBezTo>
                  <a:pt x="66381" y="338137"/>
                  <a:pt x="31456" y="460375"/>
                  <a:pt x="15581" y="600075"/>
                </a:cubicBezTo>
                <a:cubicBezTo>
                  <a:pt x="-294" y="739775"/>
                  <a:pt x="-5057" y="952500"/>
                  <a:pt x="6056" y="1076325"/>
                </a:cubicBezTo>
                <a:cubicBezTo>
                  <a:pt x="17169" y="1200150"/>
                  <a:pt x="60031" y="1271588"/>
                  <a:pt x="82256" y="1343025"/>
                </a:cubicBezTo>
                <a:cubicBezTo>
                  <a:pt x="104481" y="1414463"/>
                  <a:pt x="120356" y="1457325"/>
                  <a:pt x="139406" y="1504950"/>
                </a:cubicBezTo>
                <a:cubicBezTo>
                  <a:pt x="158456" y="1552575"/>
                  <a:pt x="172744" y="1606550"/>
                  <a:pt x="196556" y="1628775"/>
                </a:cubicBezTo>
                <a:cubicBezTo>
                  <a:pt x="220368" y="1651000"/>
                  <a:pt x="263231" y="1646237"/>
                  <a:pt x="282281" y="1638300"/>
                </a:cubicBezTo>
                <a:cubicBezTo>
                  <a:pt x="301331" y="1630363"/>
                  <a:pt x="291806" y="1620838"/>
                  <a:pt x="310856" y="1581150"/>
                </a:cubicBezTo>
                <a:cubicBezTo>
                  <a:pt x="329906" y="1541462"/>
                  <a:pt x="364831" y="1497012"/>
                  <a:pt x="396581" y="1400175"/>
                </a:cubicBezTo>
                <a:cubicBezTo>
                  <a:pt x="428331" y="1303338"/>
                  <a:pt x="485481" y="1136650"/>
                  <a:pt x="501356" y="1000125"/>
                </a:cubicBezTo>
                <a:cubicBezTo>
                  <a:pt x="517231" y="863600"/>
                  <a:pt x="502943" y="695325"/>
                  <a:pt x="491831" y="581025"/>
                </a:cubicBezTo>
                <a:cubicBezTo>
                  <a:pt x="480719" y="466725"/>
                  <a:pt x="458493" y="395287"/>
                  <a:pt x="434681" y="314325"/>
                </a:cubicBezTo>
                <a:cubicBezTo>
                  <a:pt x="410869" y="233363"/>
                  <a:pt x="369594" y="141288"/>
                  <a:pt x="348956" y="95250"/>
                </a:cubicBezTo>
                <a:cubicBezTo>
                  <a:pt x="328319" y="49213"/>
                  <a:pt x="323556" y="47625"/>
                  <a:pt x="310856" y="38100"/>
                </a:cubicBezTo>
                <a:cubicBezTo>
                  <a:pt x="298156" y="28575"/>
                  <a:pt x="272756" y="38100"/>
                  <a:pt x="272756" y="38100"/>
                </a:cubicBezTo>
                <a:lnTo>
                  <a:pt x="225131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554397" y="1588690"/>
            <a:ext cx="690880" cy="738664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Primary focal point</a:t>
            </a:r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43534" y="2402118"/>
            <a:ext cx="4436139" cy="919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683394" y="1829897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FF0000"/>
                </a:solidFill>
              </a:rPr>
              <a:t>RAY 1</a:t>
            </a:r>
          </a:p>
        </p:txBody>
      </p:sp>
      <p:sp>
        <p:nvSpPr>
          <p:cNvPr id="8" name="Oval 7"/>
          <p:cNvSpPr>
            <a:spLocks noChangeAspect="1"/>
          </p:cNvSpPr>
          <p:nvPr/>
        </p:nvSpPr>
        <p:spPr>
          <a:xfrm>
            <a:off x="3027680" y="1564893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Arrow Connector 9"/>
          <p:cNvCxnSpPr>
            <a:stCxn id="19" idx="0"/>
          </p:cNvCxnSpPr>
          <p:nvPr/>
        </p:nvCxnSpPr>
        <p:spPr>
          <a:xfrm flipH="1">
            <a:off x="5373129" y="813285"/>
            <a:ext cx="2860847" cy="1321769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9" idx="0"/>
          </p:cNvCxnSpPr>
          <p:nvPr/>
        </p:nvCxnSpPr>
        <p:spPr>
          <a:xfrm flipH="1" flipV="1">
            <a:off x="6257925" y="798387"/>
            <a:ext cx="1976051" cy="14898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4753480" y="805836"/>
            <a:ext cx="1635760" cy="0"/>
          </a:xfrm>
          <a:prstGeom prst="straightConnector1">
            <a:avLst/>
          </a:prstGeom>
          <a:ln w="38100">
            <a:solidFill>
              <a:srgbClr val="0066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470163" y="1032837"/>
            <a:ext cx="843280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Secondary focal point</a:t>
            </a:r>
          </a:p>
        </p:txBody>
      </p:sp>
      <p:sp>
        <p:nvSpPr>
          <p:cNvPr id="14" name="Oval 13"/>
          <p:cNvSpPr>
            <a:spLocks noChangeAspect="1"/>
          </p:cNvSpPr>
          <p:nvPr/>
        </p:nvSpPr>
        <p:spPr>
          <a:xfrm>
            <a:off x="6462957" y="1556057"/>
            <a:ext cx="91440" cy="91440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343534" y="813285"/>
            <a:ext cx="4419473" cy="2072790"/>
          </a:xfrm>
          <a:prstGeom prst="straightConnector1">
            <a:avLst/>
          </a:prstGeom>
          <a:ln w="38100">
            <a:solidFill>
              <a:srgbClr val="00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06981" y="403733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6600"/>
                </a:solidFill>
              </a:rPr>
              <a:t>RAY 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373129" y="935471"/>
            <a:ext cx="6908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>
                <a:solidFill>
                  <a:srgbClr val="0000CC"/>
                </a:solidFill>
              </a:rPr>
              <a:t>RAY 3</a:t>
            </a:r>
          </a:p>
        </p:txBody>
      </p:sp>
      <p:cxnSp>
        <p:nvCxnSpPr>
          <p:cNvPr id="18" name="Straight Arrow Connector 17"/>
          <p:cNvCxnSpPr>
            <a:stCxn id="19" idx="0"/>
          </p:cNvCxnSpPr>
          <p:nvPr/>
        </p:nvCxnSpPr>
        <p:spPr>
          <a:xfrm flipH="1">
            <a:off x="158241" y="813285"/>
            <a:ext cx="8075735" cy="1853715"/>
          </a:xfrm>
          <a:prstGeom prst="straightConnector1">
            <a:avLst/>
          </a:prstGeom>
          <a:ln w="38100">
            <a:solidFill>
              <a:srgbClr val="0000CC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Up Arrow 18"/>
          <p:cNvSpPr/>
          <p:nvPr/>
        </p:nvSpPr>
        <p:spPr>
          <a:xfrm>
            <a:off x="8110278" y="813285"/>
            <a:ext cx="247396" cy="77540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Up Arrow 19"/>
          <p:cNvSpPr/>
          <p:nvPr/>
        </p:nvSpPr>
        <p:spPr>
          <a:xfrm flipV="1">
            <a:off x="1285708" y="1610613"/>
            <a:ext cx="247396" cy="746346"/>
          </a:xfrm>
          <a:prstGeom prst="upArrow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flipV="1">
            <a:off x="343534" y="1592942"/>
            <a:ext cx="8600441" cy="17671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58241" y="1294447"/>
            <a:ext cx="657987" cy="523220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dirty="0"/>
              <a:t>Principal axis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821599" y="1625077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0070C0"/>
                </a:solidFill>
              </a:rPr>
              <a:t>OBJECT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111464" y="1257953"/>
            <a:ext cx="843280" cy="307777"/>
          </a:xfrm>
          <a:prstGeom prst="rect">
            <a:avLst/>
          </a:prstGeom>
          <a:noFill/>
        </p:spPr>
        <p:txBody>
          <a:bodyPr wrap="square" lIns="0" tIns="91440" rIns="0" bIns="0" rtlCol="0" anchor="ctr" anchorCtr="0">
            <a:spAutoFit/>
          </a:bodyPr>
          <a:lstStyle/>
          <a:p>
            <a:pPr algn="ctr"/>
            <a:r>
              <a:rPr lang="en-US" sz="1400" b="1" dirty="0">
                <a:solidFill>
                  <a:srgbClr val="FFC000"/>
                </a:solidFill>
              </a:rPr>
              <a:t>IMAGE</a:t>
            </a:r>
          </a:p>
        </p:txBody>
      </p:sp>
      <p:cxnSp>
        <p:nvCxnSpPr>
          <p:cNvPr id="25" name="Straight Connector 24"/>
          <p:cNvCxnSpPr/>
          <p:nvPr/>
        </p:nvCxnSpPr>
        <p:spPr>
          <a:xfrm>
            <a:off x="4763005" y="575929"/>
            <a:ext cx="12195" cy="18800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Group 25"/>
          <p:cNvGrpSpPr/>
          <p:nvPr/>
        </p:nvGrpSpPr>
        <p:grpSpPr>
          <a:xfrm>
            <a:off x="4827297" y="2773474"/>
            <a:ext cx="3406679" cy="369332"/>
            <a:chOff x="1138833" y="2634377"/>
            <a:chExt cx="3587068" cy="369332"/>
          </a:xfrm>
        </p:grpSpPr>
        <p:sp>
          <p:nvSpPr>
            <p:cNvPr id="27" name="TextBox 26"/>
            <p:cNvSpPr txBox="1"/>
            <p:nvPr/>
          </p:nvSpPr>
          <p:spPr>
            <a:xfrm>
              <a:off x="1970758" y="2634377"/>
              <a:ext cx="199227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9900CC"/>
                  </a:solidFill>
                </a:rPr>
                <a:t>Object distance, d</a:t>
              </a:r>
              <a:r>
                <a:rPr lang="en-US" baseline="-25000" dirty="0">
                  <a:solidFill>
                    <a:srgbClr val="9900CC"/>
                  </a:solidFill>
                </a:rPr>
                <a:t>o</a:t>
              </a:r>
            </a:p>
          </p:txBody>
        </p:sp>
        <p:cxnSp>
          <p:nvCxnSpPr>
            <p:cNvPr id="28" name="Straight Arrow Connector 27"/>
            <p:cNvCxnSpPr>
              <a:stCxn id="27" idx="1"/>
            </p:cNvCxnSpPr>
            <p:nvPr/>
          </p:nvCxnSpPr>
          <p:spPr>
            <a:xfrm flipH="1">
              <a:off x="1138833" y="2819043"/>
              <a:ext cx="831925" cy="0"/>
            </a:xfrm>
            <a:prstGeom prst="straightConnector1">
              <a:avLst/>
            </a:prstGeom>
            <a:ln w="19050">
              <a:solidFill>
                <a:srgbClr val="99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>
              <a:stCxn id="27" idx="3"/>
            </p:cNvCxnSpPr>
            <p:nvPr/>
          </p:nvCxnSpPr>
          <p:spPr>
            <a:xfrm flipV="1">
              <a:off x="3963035" y="2816106"/>
              <a:ext cx="762866" cy="2937"/>
            </a:xfrm>
            <a:prstGeom prst="straightConnector1">
              <a:avLst/>
            </a:prstGeom>
            <a:ln w="19050">
              <a:solidFill>
                <a:srgbClr val="9900CC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/>
          <p:cNvGrpSpPr/>
          <p:nvPr/>
        </p:nvGrpSpPr>
        <p:grpSpPr>
          <a:xfrm>
            <a:off x="1409406" y="2772005"/>
            <a:ext cx="3394559" cy="369332"/>
            <a:chOff x="1138833" y="2634377"/>
            <a:chExt cx="3587068" cy="369332"/>
          </a:xfrm>
        </p:grpSpPr>
        <p:sp>
          <p:nvSpPr>
            <p:cNvPr id="31" name="TextBox 30"/>
            <p:cNvSpPr txBox="1"/>
            <p:nvPr/>
          </p:nvSpPr>
          <p:spPr>
            <a:xfrm>
              <a:off x="1970758" y="2634377"/>
              <a:ext cx="198453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6">
                      <a:lumMod val="50000"/>
                    </a:schemeClr>
                  </a:solidFill>
                </a:rPr>
                <a:t>Image distance, d</a:t>
              </a:r>
              <a:r>
                <a:rPr lang="en-US" baseline="-25000" dirty="0">
                  <a:solidFill>
                    <a:schemeClr val="accent6">
                      <a:lumMod val="50000"/>
                    </a:schemeClr>
                  </a:solidFill>
                </a:rPr>
                <a:t>i</a:t>
              </a:r>
            </a:p>
          </p:txBody>
        </p:sp>
        <p:cxnSp>
          <p:nvCxnSpPr>
            <p:cNvPr id="32" name="Straight Arrow Connector 31"/>
            <p:cNvCxnSpPr>
              <a:stCxn id="31" idx="1"/>
            </p:cNvCxnSpPr>
            <p:nvPr/>
          </p:nvCxnSpPr>
          <p:spPr>
            <a:xfrm flipH="1">
              <a:off x="1138833" y="2819043"/>
              <a:ext cx="831925" cy="0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>
              <a:stCxn id="31" idx="3"/>
            </p:cNvCxnSpPr>
            <p:nvPr/>
          </p:nvCxnSpPr>
          <p:spPr>
            <a:xfrm flipV="1">
              <a:off x="3955290" y="2816107"/>
              <a:ext cx="770611" cy="2936"/>
            </a:xfrm>
            <a:prstGeom prst="straightConnector1">
              <a:avLst/>
            </a:prstGeom>
            <a:ln w="19050">
              <a:solidFill>
                <a:schemeClr val="accent6">
                  <a:lumMod val="50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" name="Group 33"/>
          <p:cNvGrpSpPr/>
          <p:nvPr/>
        </p:nvGrpSpPr>
        <p:grpSpPr>
          <a:xfrm>
            <a:off x="4798217" y="2250254"/>
            <a:ext cx="1698220" cy="523220"/>
            <a:chOff x="453204" y="2634377"/>
            <a:chExt cx="5525173" cy="523220"/>
          </a:xfrm>
        </p:grpSpPr>
        <p:sp>
          <p:nvSpPr>
            <p:cNvPr id="35" name="TextBox 34"/>
            <p:cNvSpPr txBox="1"/>
            <p:nvPr/>
          </p:nvSpPr>
          <p:spPr>
            <a:xfrm>
              <a:off x="1970757" y="2634377"/>
              <a:ext cx="26271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Focal </a:t>
              </a:r>
            </a:p>
            <a:p>
              <a:pPr algn="ctr"/>
              <a:r>
                <a:rPr lang="en-US" sz="1400" dirty="0">
                  <a:solidFill>
                    <a:srgbClr val="FF00FF"/>
                  </a:solidFill>
                </a:rPr>
                <a:t>length, f</a:t>
              </a:r>
              <a:endParaRPr lang="en-US" sz="1400" baseline="-25000" dirty="0">
                <a:solidFill>
                  <a:srgbClr val="FF00FF"/>
                </a:solidFill>
              </a:endParaRPr>
            </a:p>
          </p:txBody>
        </p:sp>
        <p:cxnSp>
          <p:nvCxnSpPr>
            <p:cNvPr id="36" name="Straight Arrow Connector 35"/>
            <p:cNvCxnSpPr>
              <a:stCxn id="35" idx="1"/>
            </p:cNvCxnSpPr>
            <p:nvPr/>
          </p:nvCxnSpPr>
          <p:spPr>
            <a:xfrm flipH="1">
              <a:off x="453204" y="2895987"/>
              <a:ext cx="1517553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Arrow Connector 36"/>
            <p:cNvCxnSpPr>
              <a:stCxn id="35" idx="3"/>
            </p:cNvCxnSpPr>
            <p:nvPr/>
          </p:nvCxnSpPr>
          <p:spPr>
            <a:xfrm>
              <a:off x="4597913" y="2895987"/>
              <a:ext cx="1380464" cy="0"/>
            </a:xfrm>
            <a:prstGeom prst="straightConnector1">
              <a:avLst/>
            </a:prstGeom>
            <a:ln w="19050">
              <a:solidFill>
                <a:srgbClr val="FF00FF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3" name="Straight Arrow Connector 102"/>
          <p:cNvCxnSpPr/>
          <p:nvPr/>
        </p:nvCxnSpPr>
        <p:spPr>
          <a:xfrm flipH="1">
            <a:off x="4776780" y="1878809"/>
            <a:ext cx="1154908" cy="532502"/>
          </a:xfrm>
          <a:prstGeom prst="straightConnector1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7473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6" grpId="0"/>
      <p:bldP spid="17" grpId="0"/>
      <p:bldP spid="20" grpId="0" animBg="1"/>
      <p:bldP spid="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012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 descr="ray diagrams for image formed by thin len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0789920" cy="66954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244939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707</Words>
  <Application>Microsoft Office PowerPoint</Application>
  <PresentationFormat>On-screen Show (4:3)</PresentationFormat>
  <Paragraphs>186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Arial Narrow</vt:lpstr>
      <vt:lpstr>Calibri</vt:lpstr>
      <vt:lpstr>Office Theme</vt:lpstr>
      <vt:lpstr>Converging (convex) lens</vt:lpstr>
      <vt:lpstr>Diverging (Concave) lens – image forms on the same side of the lens as the object  also PRE-LAB #9</vt:lpstr>
      <vt:lpstr>Activity 5 and 6</vt:lpstr>
      <vt:lpstr>Converging Lens – focal length, f &gt; 0</vt:lpstr>
      <vt:lpstr>Diverging, concave lens – focal length, f &lt; 0</vt:lpstr>
      <vt:lpstr>PRE-LAB #6 - Diverging (Concave) lens –object inside focal length</vt:lpstr>
      <vt:lpstr>Pre-Lab #7,8 – Converging Lens with Object on Right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Converging (convex) lens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Paige</dc:creator>
  <cp:lastModifiedBy>Keith A Josef</cp:lastModifiedBy>
  <cp:revision>106</cp:revision>
  <cp:lastPrinted>2017-04-18T12:43:18Z</cp:lastPrinted>
  <dcterms:created xsi:type="dcterms:W3CDTF">2015-04-14T01:43:52Z</dcterms:created>
  <dcterms:modified xsi:type="dcterms:W3CDTF">2023-04-12T14:37:38Z</dcterms:modified>
</cp:coreProperties>
</file>