
<file path=[Content_Types].xml><?xml version="1.0" encoding="utf-8"?>
<Types xmlns="http://schemas.openxmlformats.org/package/2006/content-types">
  <Default Extension="avi" ContentType="video/x-msvideo"/>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 id="2147483720" r:id="rId5"/>
    <p:sldMasterId id="2147483738" r:id="rId6"/>
  </p:sldMasterIdLst>
  <p:sldIdLst>
    <p:sldId id="274" r:id="rId7"/>
    <p:sldId id="275" r:id="rId8"/>
    <p:sldId id="282" r:id="rId9"/>
    <p:sldId id="276" r:id="rId10"/>
    <p:sldId id="277" r:id="rId11"/>
    <p:sldId id="278" r:id="rId12"/>
    <p:sldId id="267" r:id="rId13"/>
    <p:sldId id="268" r:id="rId14"/>
    <p:sldId id="281" r:id="rId15"/>
    <p:sldId id="283" r:id="rId16"/>
    <p:sldId id="260" r:id="rId17"/>
    <p:sldId id="279" r:id="rId18"/>
    <p:sldId id="284" r:id="rId19"/>
    <p:sldId id="269" r:id="rId20"/>
    <p:sldId id="270" r:id="rId21"/>
    <p:sldId id="265" r:id="rId22"/>
    <p:sldId id="285" r:id="rId23"/>
    <p:sldId id="273" r:id="rId24"/>
    <p:sldId id="287" r:id="rId25"/>
    <p:sldId id="286" r:id="rId26"/>
    <p:sldId id="288" r:id="rId27"/>
    <p:sldId id="28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A091B-6FF9-44D0-882B-1BEAEE2CCECD}" v="5" dt="2024-12-06T19:59:38.110"/>
    <p1510:client id="{EF7B200D-275B-4A32-8F58-DEA9F8FA86EF}" v="430" dt="2024-12-06T05:16:16.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7" d="100"/>
          <a:sy n="97" d="100"/>
        </p:scale>
        <p:origin x="9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 Id="rId8"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Thrust Vs. Angular Velocity</a:t>
            </a:r>
          </a:p>
        </c:rich>
      </c:tx>
      <c:layout>
        <c:manualLayout>
          <c:xMode val="edge"/>
          <c:yMode val="edge"/>
          <c:x val="0.28334711286089237"/>
          <c:y val="2.777777777777777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'[Capstone Flow Simulation Data.xlsx]Sheet1'!$A$5:$A$53</c:f>
              <c:numCache>
                <c:formatCode>General</c:formatCode>
                <c:ptCount val="49"/>
                <c:pt idx="0">
                  <c:v>25000</c:v>
                </c:pt>
                <c:pt idx="1">
                  <c:v>24500</c:v>
                </c:pt>
                <c:pt idx="2">
                  <c:v>24000</c:v>
                </c:pt>
                <c:pt idx="3">
                  <c:v>23500</c:v>
                </c:pt>
                <c:pt idx="4">
                  <c:v>23000</c:v>
                </c:pt>
                <c:pt idx="5">
                  <c:v>22500</c:v>
                </c:pt>
                <c:pt idx="6">
                  <c:v>22000</c:v>
                </c:pt>
                <c:pt idx="7">
                  <c:v>21500</c:v>
                </c:pt>
                <c:pt idx="8">
                  <c:v>21000</c:v>
                </c:pt>
                <c:pt idx="9">
                  <c:v>20500</c:v>
                </c:pt>
                <c:pt idx="10">
                  <c:v>20000</c:v>
                </c:pt>
                <c:pt idx="11">
                  <c:v>19500</c:v>
                </c:pt>
                <c:pt idx="12">
                  <c:v>19000</c:v>
                </c:pt>
                <c:pt idx="13">
                  <c:v>18500</c:v>
                </c:pt>
                <c:pt idx="14">
                  <c:v>18000</c:v>
                </c:pt>
                <c:pt idx="15">
                  <c:v>17500</c:v>
                </c:pt>
                <c:pt idx="16">
                  <c:v>17000</c:v>
                </c:pt>
                <c:pt idx="17">
                  <c:v>16500</c:v>
                </c:pt>
                <c:pt idx="18">
                  <c:v>16000</c:v>
                </c:pt>
                <c:pt idx="19">
                  <c:v>15500</c:v>
                </c:pt>
                <c:pt idx="20">
                  <c:v>15000</c:v>
                </c:pt>
                <c:pt idx="21">
                  <c:v>14500</c:v>
                </c:pt>
                <c:pt idx="22">
                  <c:v>14000</c:v>
                </c:pt>
                <c:pt idx="23">
                  <c:v>13500</c:v>
                </c:pt>
                <c:pt idx="24">
                  <c:v>13000</c:v>
                </c:pt>
                <c:pt idx="25">
                  <c:v>12500</c:v>
                </c:pt>
                <c:pt idx="26">
                  <c:v>12000</c:v>
                </c:pt>
                <c:pt idx="27">
                  <c:v>11500</c:v>
                </c:pt>
                <c:pt idx="28">
                  <c:v>11000</c:v>
                </c:pt>
                <c:pt idx="29">
                  <c:v>10500</c:v>
                </c:pt>
                <c:pt idx="30">
                  <c:v>10000</c:v>
                </c:pt>
                <c:pt idx="31">
                  <c:v>9500</c:v>
                </c:pt>
                <c:pt idx="32">
                  <c:v>9000</c:v>
                </c:pt>
                <c:pt idx="33">
                  <c:v>8500</c:v>
                </c:pt>
                <c:pt idx="34">
                  <c:v>8000</c:v>
                </c:pt>
                <c:pt idx="35">
                  <c:v>7500</c:v>
                </c:pt>
                <c:pt idx="36">
                  <c:v>7000</c:v>
                </c:pt>
                <c:pt idx="37">
                  <c:v>6500</c:v>
                </c:pt>
                <c:pt idx="38">
                  <c:v>6000</c:v>
                </c:pt>
                <c:pt idx="39">
                  <c:v>5500</c:v>
                </c:pt>
                <c:pt idx="40">
                  <c:v>5000</c:v>
                </c:pt>
                <c:pt idx="41">
                  <c:v>4500</c:v>
                </c:pt>
                <c:pt idx="42">
                  <c:v>4000</c:v>
                </c:pt>
                <c:pt idx="43">
                  <c:v>3500</c:v>
                </c:pt>
                <c:pt idx="44">
                  <c:v>3000</c:v>
                </c:pt>
                <c:pt idx="45">
                  <c:v>2500</c:v>
                </c:pt>
                <c:pt idx="46">
                  <c:v>2000</c:v>
                </c:pt>
                <c:pt idx="47">
                  <c:v>1500</c:v>
                </c:pt>
                <c:pt idx="48">
                  <c:v>1000</c:v>
                </c:pt>
              </c:numCache>
            </c:numRef>
          </c:xVal>
          <c:yVal>
            <c:numRef>
              <c:f>'[Capstone Flow Simulation Data.xlsx]Sheet1'!$B$5:$B$53</c:f>
              <c:numCache>
                <c:formatCode>General</c:formatCode>
                <c:ptCount val="49"/>
                <c:pt idx="0">
                  <c:v>8.2866405699999994</c:v>
                </c:pt>
                <c:pt idx="1">
                  <c:v>7.8171081500000001</c:v>
                </c:pt>
                <c:pt idx="2">
                  <c:v>7.7458109500000001</c:v>
                </c:pt>
                <c:pt idx="3">
                  <c:v>6.9764912900000002</c:v>
                </c:pt>
                <c:pt idx="4">
                  <c:v>7.0473719099999999</c:v>
                </c:pt>
                <c:pt idx="5">
                  <c:v>6.9588007100000002</c:v>
                </c:pt>
                <c:pt idx="6">
                  <c:v>6.5346588800000003</c:v>
                </c:pt>
                <c:pt idx="7">
                  <c:v>6.0927923899999996</c:v>
                </c:pt>
                <c:pt idx="8">
                  <c:v>5.9656684100000001</c:v>
                </c:pt>
                <c:pt idx="9">
                  <c:v>5.4276570800000004</c:v>
                </c:pt>
                <c:pt idx="10">
                  <c:v>5.3147776100000002</c:v>
                </c:pt>
                <c:pt idx="11">
                  <c:v>5.0140273200000003</c:v>
                </c:pt>
                <c:pt idx="12">
                  <c:v>4.8134991300000003</c:v>
                </c:pt>
                <c:pt idx="13">
                  <c:v>4.5480366400000003</c:v>
                </c:pt>
                <c:pt idx="14">
                  <c:v>4.2502402799999999</c:v>
                </c:pt>
                <c:pt idx="15">
                  <c:v>4.0598490299999996</c:v>
                </c:pt>
                <c:pt idx="16">
                  <c:v>3.7530074</c:v>
                </c:pt>
                <c:pt idx="17">
                  <c:v>3.8861318900000001</c:v>
                </c:pt>
                <c:pt idx="18">
                  <c:v>3.6907196</c:v>
                </c:pt>
                <c:pt idx="19">
                  <c:v>3.0339929400000001</c:v>
                </c:pt>
                <c:pt idx="20">
                  <c:v>2.9284481599999999</c:v>
                </c:pt>
                <c:pt idx="21">
                  <c:v>2.9607736</c:v>
                </c:pt>
                <c:pt idx="22">
                  <c:v>2.56291213</c:v>
                </c:pt>
                <c:pt idx="23">
                  <c:v>2.4498995899999998</c:v>
                </c:pt>
                <c:pt idx="24">
                  <c:v>2.1044195499999998</c:v>
                </c:pt>
                <c:pt idx="25">
                  <c:v>2.0670615200000002</c:v>
                </c:pt>
                <c:pt idx="26">
                  <c:v>1.87383817</c:v>
                </c:pt>
                <c:pt idx="27">
                  <c:v>1.6770580399999999</c:v>
                </c:pt>
                <c:pt idx="28">
                  <c:v>1.5130606900000001</c:v>
                </c:pt>
                <c:pt idx="29">
                  <c:v>1.4077540099999999</c:v>
                </c:pt>
                <c:pt idx="30">
                  <c:v>1.30784013</c:v>
                </c:pt>
                <c:pt idx="31">
                  <c:v>1.1674416400000001</c:v>
                </c:pt>
                <c:pt idx="32">
                  <c:v>1.03547331</c:v>
                </c:pt>
                <c:pt idx="33">
                  <c:v>0.93245118199999999</c:v>
                </c:pt>
                <c:pt idx="34">
                  <c:v>0.82987398800000001</c:v>
                </c:pt>
                <c:pt idx="35">
                  <c:v>0.77828180899999999</c:v>
                </c:pt>
                <c:pt idx="36">
                  <c:v>0.62054253599999998</c:v>
                </c:pt>
                <c:pt idx="37">
                  <c:v>0.55293800299999996</c:v>
                </c:pt>
                <c:pt idx="38">
                  <c:v>0.48579646199999998</c:v>
                </c:pt>
                <c:pt idx="39">
                  <c:v>0.37709059099999997</c:v>
                </c:pt>
                <c:pt idx="40">
                  <c:v>0.30525021600000002</c:v>
                </c:pt>
                <c:pt idx="41">
                  <c:v>0.26496092500000001</c:v>
                </c:pt>
                <c:pt idx="42">
                  <c:v>0.21094380200000001</c:v>
                </c:pt>
                <c:pt idx="43">
                  <c:v>0.15749484899999999</c:v>
                </c:pt>
                <c:pt idx="44">
                  <c:v>0.121378457</c:v>
                </c:pt>
                <c:pt idx="45">
                  <c:v>7.8780932999999997E-2</c:v>
                </c:pt>
                <c:pt idx="46">
                  <c:v>4.9172868000000002E-2</c:v>
                </c:pt>
                <c:pt idx="47">
                  <c:v>2.5907469999999998E-2</c:v>
                </c:pt>
                <c:pt idx="48">
                  <c:v>1.1584808E-2</c:v>
                </c:pt>
              </c:numCache>
            </c:numRef>
          </c:yVal>
          <c:smooth val="0"/>
          <c:extLst>
            <c:ext xmlns:c16="http://schemas.microsoft.com/office/drawing/2014/chart" uri="{C3380CC4-5D6E-409C-BE32-E72D297353CC}">
              <c16:uniqueId val="{00000000-0B7B-4E3A-927E-1C1613A6E5F6}"/>
            </c:ext>
          </c:extLst>
        </c:ser>
        <c:ser>
          <c:idx val="1"/>
          <c:order val="1"/>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'[Capstone Flow Simulation Data.xlsx]Sheet1'!$A$5:$A$53</c:f>
              <c:numCache>
                <c:formatCode>General</c:formatCode>
                <c:ptCount val="49"/>
                <c:pt idx="0">
                  <c:v>25000</c:v>
                </c:pt>
                <c:pt idx="1">
                  <c:v>24500</c:v>
                </c:pt>
                <c:pt idx="2">
                  <c:v>24000</c:v>
                </c:pt>
                <c:pt idx="3">
                  <c:v>23500</c:v>
                </c:pt>
                <c:pt idx="4">
                  <c:v>23000</c:v>
                </c:pt>
                <c:pt idx="5">
                  <c:v>22500</c:v>
                </c:pt>
                <c:pt idx="6">
                  <c:v>22000</c:v>
                </c:pt>
                <c:pt idx="7">
                  <c:v>21500</c:v>
                </c:pt>
                <c:pt idx="8">
                  <c:v>21000</c:v>
                </c:pt>
                <c:pt idx="9">
                  <c:v>20500</c:v>
                </c:pt>
                <c:pt idx="10">
                  <c:v>20000</c:v>
                </c:pt>
                <c:pt idx="11">
                  <c:v>19500</c:v>
                </c:pt>
                <c:pt idx="12">
                  <c:v>19000</c:v>
                </c:pt>
                <c:pt idx="13">
                  <c:v>18500</c:v>
                </c:pt>
                <c:pt idx="14">
                  <c:v>18000</c:v>
                </c:pt>
                <c:pt idx="15">
                  <c:v>17500</c:v>
                </c:pt>
                <c:pt idx="16">
                  <c:v>17000</c:v>
                </c:pt>
                <c:pt idx="17">
                  <c:v>16500</c:v>
                </c:pt>
                <c:pt idx="18">
                  <c:v>16000</c:v>
                </c:pt>
                <c:pt idx="19">
                  <c:v>15500</c:v>
                </c:pt>
                <c:pt idx="20">
                  <c:v>15000</c:v>
                </c:pt>
                <c:pt idx="21">
                  <c:v>14500</c:v>
                </c:pt>
                <c:pt idx="22">
                  <c:v>14000</c:v>
                </c:pt>
                <c:pt idx="23">
                  <c:v>13500</c:v>
                </c:pt>
                <c:pt idx="24">
                  <c:v>13000</c:v>
                </c:pt>
                <c:pt idx="25">
                  <c:v>12500</c:v>
                </c:pt>
                <c:pt idx="26">
                  <c:v>12000</c:v>
                </c:pt>
                <c:pt idx="27">
                  <c:v>11500</c:v>
                </c:pt>
                <c:pt idx="28">
                  <c:v>11000</c:v>
                </c:pt>
                <c:pt idx="29">
                  <c:v>10500</c:v>
                </c:pt>
                <c:pt idx="30">
                  <c:v>10000</c:v>
                </c:pt>
                <c:pt idx="31">
                  <c:v>9500</c:v>
                </c:pt>
                <c:pt idx="32">
                  <c:v>9000</c:v>
                </c:pt>
                <c:pt idx="33">
                  <c:v>8500</c:v>
                </c:pt>
                <c:pt idx="34">
                  <c:v>8000</c:v>
                </c:pt>
                <c:pt idx="35">
                  <c:v>7500</c:v>
                </c:pt>
                <c:pt idx="36">
                  <c:v>7000</c:v>
                </c:pt>
                <c:pt idx="37">
                  <c:v>6500</c:v>
                </c:pt>
                <c:pt idx="38">
                  <c:v>6000</c:v>
                </c:pt>
                <c:pt idx="39">
                  <c:v>5500</c:v>
                </c:pt>
                <c:pt idx="40">
                  <c:v>5000</c:v>
                </c:pt>
                <c:pt idx="41">
                  <c:v>4500</c:v>
                </c:pt>
                <c:pt idx="42">
                  <c:v>4000</c:v>
                </c:pt>
                <c:pt idx="43">
                  <c:v>3500</c:v>
                </c:pt>
                <c:pt idx="44">
                  <c:v>3000</c:v>
                </c:pt>
                <c:pt idx="45">
                  <c:v>2500</c:v>
                </c:pt>
                <c:pt idx="46">
                  <c:v>2000</c:v>
                </c:pt>
                <c:pt idx="47">
                  <c:v>1500</c:v>
                </c:pt>
                <c:pt idx="48">
                  <c:v>1000</c:v>
                </c:pt>
              </c:numCache>
            </c:numRef>
          </c:xVal>
          <c:yVal>
            <c:numRef>
              <c:f>'[Capstone Flow Simulation Data.xlsx]Sheet1'!$C$5:$C$53</c:f>
              <c:numCache>
                <c:formatCode>General</c:formatCode>
                <c:ptCount val="49"/>
                <c:pt idx="15">
                  <c:v>3.78079694037771</c:v>
                </c:pt>
                <c:pt idx="16">
                  <c:v>3.5322815524164075</c:v>
                </c:pt>
                <c:pt idx="17">
                  <c:v>3.3741849955123842</c:v>
                </c:pt>
                <c:pt idx="18">
                  <c:v>3.1986547652445791</c:v>
                </c:pt>
                <c:pt idx="19">
                  <c:v>3.03273687364551</c:v>
                </c:pt>
                <c:pt idx="20">
                  <c:v>2.9010323496996904</c:v>
                </c:pt>
                <c:pt idx="21">
                  <c:v>2.7170501837445817</c:v>
                </c:pt>
                <c:pt idx="22">
                  <c:v>2.4401771822647049</c:v>
                </c:pt>
                <c:pt idx="23">
                  <c:v>2.2957844319984528</c:v>
                </c:pt>
                <c:pt idx="24">
                  <c:v>2.1143055424907109</c:v>
                </c:pt>
                <c:pt idx="25">
                  <c:v>1.9426293560340551</c:v>
                </c:pt>
                <c:pt idx="26">
                  <c:v>1.7414618708854486</c:v>
                </c:pt>
                <c:pt idx="27">
                  <c:v>1.6093377559086677</c:v>
                </c:pt>
                <c:pt idx="28">
                  <c:v>1.4543513947507727</c:v>
                </c:pt>
                <c:pt idx="29">
                  <c:v>1.3283608383900931</c:v>
                </c:pt>
                <c:pt idx="30">
                  <c:v>1.2020299335882356</c:v>
                </c:pt>
                <c:pt idx="31">
                  <c:v>1.0802905448219819</c:v>
                </c:pt>
                <c:pt idx="32">
                  <c:v>0.97587674374148636</c:v>
                </c:pt>
                <c:pt idx="33">
                  <c:v>0.92638686211300303</c:v>
                </c:pt>
                <c:pt idx="34">
                  <c:v>0.76056582256811123</c:v>
                </c:pt>
                <c:pt idx="35">
                  <c:v>0.67629451625386949</c:v>
                </c:pt>
                <c:pt idx="36">
                  <c:v>0.58975219625541819</c:v>
                </c:pt>
                <c:pt idx="37">
                  <c:v>0.50192863591640824</c:v>
                </c:pt>
                <c:pt idx="38">
                  <c:v>0.42914052205727554</c:v>
                </c:pt>
                <c:pt idx="39">
                  <c:v>0.36863409878018588</c:v>
                </c:pt>
                <c:pt idx="40">
                  <c:v>0.29694870172600635</c:v>
                </c:pt>
                <c:pt idx="41">
                  <c:v>0.23302239901857594</c:v>
                </c:pt>
                <c:pt idx="42">
                  <c:v>0.18310290718111444</c:v>
                </c:pt>
                <c:pt idx="43">
                  <c:v>0.1430037278591329</c:v>
                </c:pt>
                <c:pt idx="44">
                  <c:v>9.9892419291021606E-2</c:v>
                </c:pt>
                <c:pt idx="45">
                  <c:v>6.996392010371516E-2</c:v>
                </c:pt>
                <c:pt idx="46">
                  <c:v>4.2108783543343652E-2</c:v>
                </c:pt>
                <c:pt idx="47">
                  <c:v>1.9398039478328175E-2</c:v>
                </c:pt>
                <c:pt idx="48">
                  <c:v>7.6391678219814279E-3</c:v>
                </c:pt>
              </c:numCache>
            </c:numRef>
          </c:yVal>
          <c:smooth val="0"/>
          <c:extLst>
            <c:ext xmlns:c16="http://schemas.microsoft.com/office/drawing/2014/chart" uri="{C3380CC4-5D6E-409C-BE32-E72D297353CC}">
              <c16:uniqueId val="{00000001-0B7B-4E3A-927E-1C1613A6E5F6}"/>
            </c:ext>
          </c:extLst>
        </c:ser>
        <c:dLbls>
          <c:showLegendKey val="0"/>
          <c:showVal val="0"/>
          <c:showCatName val="0"/>
          <c:showSerName val="0"/>
          <c:showPercent val="0"/>
          <c:showBubbleSize val="0"/>
        </c:dLbls>
        <c:axId val="519591600"/>
        <c:axId val="519599760"/>
      </c:scatterChart>
      <c:valAx>
        <c:axId val="51959160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Angular</a:t>
                </a:r>
                <a:r>
                  <a:rPr lang="en-US" baseline="0"/>
                  <a:t> Velocity (RPM)</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9599760"/>
        <c:crosses val="autoZero"/>
        <c:crossBetween val="midCat"/>
      </c:valAx>
      <c:valAx>
        <c:axId val="5195997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Thrust</a:t>
                </a:r>
                <a:r>
                  <a:rPr lang="en-US" baseline="0"/>
                  <a:t> (N)</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9591600"/>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E9694-AA99-4FAF-19C5-96EC4FA4D7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9FCB8F7-39F4-B8DD-E947-0B62F88E50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2563388-AEE4-451E-2B74-73BAF6673B32}"/>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FB4A5949-0888-11A2-A191-5C1322A7F7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AE1650-E284-5A24-B4AA-1198D124DA05}"/>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392170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35F9-1551-FEDF-5C84-CF83FD3AA5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2BEADEB-2C11-88B0-C244-86F309738B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93F7E-C030-B275-A87A-C639FBE0A1D2}"/>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E7AFB7A3-AB3B-804A-7B0A-C7FAE5E305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A98999-C56A-6137-5F26-CF4C6D2187F8}"/>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512597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EF541-E0FA-9215-ADEF-67E7EDB7F9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A464CA3-BAED-6EBF-13C5-297DDDB338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2E1942-63CA-2919-3BB1-D4AA61D08190}"/>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B63EC8A1-035E-4D1A-27A9-01DA642CBB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4D3C45-CAA5-CE2B-4CE5-7AB7EE1E5F75}"/>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9996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6CEAA-F036-68EA-46A3-7F2FD67A89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0FEFD6-0081-55EF-0E1E-7B8ACEEA00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67288D7-0575-F5AE-783B-9B62C64AB3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2D2D4D-CE02-22FF-1350-0AC5029F1508}"/>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a:extLst>
              <a:ext uri="{FF2B5EF4-FFF2-40B4-BE49-F238E27FC236}">
                <a16:creationId xmlns:a16="http://schemas.microsoft.com/office/drawing/2014/main" id="{2F006CDB-F80A-F262-73BC-16957F35E2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59FB75-3907-BD26-77AA-B4D2AB8099EB}"/>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488270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3EECD-4D9F-C544-653D-72AD11696F4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B7F87B9-8EE8-7FC6-07CE-0FFB386A02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781711-1EEE-D4AD-1472-8F58548BD4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E71D9F1-306F-8EA7-C27D-08735D5D4F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88BF2B-7C72-367B-A724-379E1B1A94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AE08922-326F-0A37-5EF5-FB3E893399A5}"/>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8" name="Footer Placeholder 7">
            <a:extLst>
              <a:ext uri="{FF2B5EF4-FFF2-40B4-BE49-F238E27FC236}">
                <a16:creationId xmlns:a16="http://schemas.microsoft.com/office/drawing/2014/main" id="{7A7CC485-BBFC-D1FF-DCE0-4921C5D55A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7EBA44-CACC-59A8-9ABC-34448F394973}"/>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472373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82B12-E961-0B5D-E316-8228DFAE0F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32B403-4B96-D868-EC41-96F67548A56D}"/>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4" name="Footer Placeholder 3">
            <a:extLst>
              <a:ext uri="{FF2B5EF4-FFF2-40B4-BE49-F238E27FC236}">
                <a16:creationId xmlns:a16="http://schemas.microsoft.com/office/drawing/2014/main" id="{92B4EE7B-3A8B-3CF3-9D8E-ADA0202B01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DA3A602-6377-F036-80D5-5CD0FFCF7C78}"/>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929927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33C232-F9E7-9ECB-C76C-5AA18DB07A68}"/>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3" name="Footer Placeholder 2">
            <a:extLst>
              <a:ext uri="{FF2B5EF4-FFF2-40B4-BE49-F238E27FC236}">
                <a16:creationId xmlns:a16="http://schemas.microsoft.com/office/drawing/2014/main" id="{6475F435-3B9D-9599-5AD4-7BC90F96DD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E1C2D6-93BD-C479-3E6C-5E725192B6F5}"/>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931923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BB3D-B4C0-CDC4-7FBC-F6AB4143D9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FDE5314-5EA9-9C56-B252-5EAA45E83A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16436B-54AD-0D76-1CEF-9C8F1A84C9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73107D-5AD7-2EBA-3472-9FDDEA2591A0}"/>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a:extLst>
              <a:ext uri="{FF2B5EF4-FFF2-40B4-BE49-F238E27FC236}">
                <a16:creationId xmlns:a16="http://schemas.microsoft.com/office/drawing/2014/main" id="{F7E64926-4EA1-0E2E-1B1C-2329775941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E5B3BE-A0B2-992A-E31E-48787638B878}"/>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204744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25A8-809A-5ACF-C2D9-401E4E551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D0D170-C3B2-5252-A3A7-E438057FA9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40CA80-3814-4E49-ED17-1C8DBDA7E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80F6AF-E377-2183-D4BC-9644005A1149}"/>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a:extLst>
              <a:ext uri="{FF2B5EF4-FFF2-40B4-BE49-F238E27FC236}">
                <a16:creationId xmlns:a16="http://schemas.microsoft.com/office/drawing/2014/main" id="{B873EAAE-AB1E-E623-F7CD-3096A03ABD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7BACD8-627C-8E21-97D5-99E1C46C7C6E}"/>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4173850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FE8F1-3AE7-4BBE-BF72-4F81FFCDC1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2108B29-FBC1-384E-2160-C0696C7332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286F95-AE57-ACD8-7384-DE3A71ADEED1}"/>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2C237A03-4055-7590-1220-33686C9B8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81FA41-ED3C-1247-8BCD-20B8D567176F}"/>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901058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7E5814-2B26-085E-3B55-5E04B30AB2C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9F405C2-1B8F-E142-AE2A-043B936B66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58BC07-2AAC-FDDA-1817-C5A50B9B7407}"/>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650DD0E3-F5FB-D9DF-2CA6-7ABEA5AD96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E2A874-C324-C4A6-A8DF-DC69986CF8C7}"/>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325597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672149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8327767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111640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4015308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FBFD1-661E-4838-A48D-326E343CE910}" type="datetimeFigureOut">
              <a:rPr lang="en-US" smtClean="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77605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4349525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8646178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0812515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0583808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8999492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1182072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223045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6614924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4349789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7123295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8458168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0630722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5165C-A839-2BB8-AB29-93B8FA2DC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3488936-81A0-ABB9-D490-118A13D5B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06599F-D606-933C-3145-9D2650B9382D}"/>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322805EE-399A-9C7B-8761-DFC76E2D04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93081-0352-6564-9042-8B2579D7B471}"/>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4567914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BA72E-39BE-201C-C9D5-A2966AD927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5C9968-0511-0B52-9FF5-6111F6C270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4B3E4D-1882-7846-149C-B1FBB8D8C62E}"/>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36146580-3BA3-07FF-65D8-54FEB1E9CB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3952DB-47FF-7927-4B54-6EAE2DB7E837}"/>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1286482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244D-F402-156A-39BC-AE60BDEA5E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5D680C5-7D26-6938-8A42-C026D1D537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D3FD2-3FCF-3051-C26D-F38A3516125E}"/>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71AB0C53-9ECA-8D51-9F7B-F85E0F294C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DCFDEA-7371-B5AE-918E-05066A08D3CD}"/>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7244226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BE72-18E9-7BC4-F439-BD5BB1A1C4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11A4D3-71E0-BA94-61C6-5BB63AA9C9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E3B4BC9-4241-07E7-E3B7-F2C0A5BF61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629B3E6-B95E-C8B5-9B1D-CFEDFCD30B67}"/>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a:extLst>
              <a:ext uri="{FF2B5EF4-FFF2-40B4-BE49-F238E27FC236}">
                <a16:creationId xmlns:a16="http://schemas.microsoft.com/office/drawing/2014/main" id="{D93D0017-18DB-9B15-C516-580C9E2518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89E584-5F69-91B4-D75A-4BF0E238BB79}"/>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5246554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B2554-1F2C-67A7-33CC-F6A8CEF8013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923AB8D-93AE-EE78-85D2-4616817D06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82B56E-FB80-0A9E-CBA5-8904EE2F93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F11D7F5-2712-0CBD-F1A7-CDFE59773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16AB34-C1A7-9370-3F15-931D88F1DE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61BC056-4CC4-C22D-DB76-DEFB4137DAB9}"/>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8" name="Footer Placeholder 7">
            <a:extLst>
              <a:ext uri="{FF2B5EF4-FFF2-40B4-BE49-F238E27FC236}">
                <a16:creationId xmlns:a16="http://schemas.microsoft.com/office/drawing/2014/main" id="{877B0484-EA2D-9E27-B3F9-29BB9FB906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F920D3-8134-5839-2EF6-862B96437CD6}"/>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39573337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F560E-3191-40E6-1ADC-1405BA98731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9E8C9A6-94BF-53B6-CA02-1ABF081CA49E}"/>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4" name="Footer Placeholder 3">
            <a:extLst>
              <a:ext uri="{FF2B5EF4-FFF2-40B4-BE49-F238E27FC236}">
                <a16:creationId xmlns:a16="http://schemas.microsoft.com/office/drawing/2014/main" id="{FB971C35-1F28-37F9-53AF-14FCDD85CA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DFB280-4396-393F-E0FC-F24A56D8D8AF}"/>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8009000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674FBA-5C78-4F38-1F87-9F9D01AB40FE}"/>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3" name="Footer Placeholder 2">
            <a:extLst>
              <a:ext uri="{FF2B5EF4-FFF2-40B4-BE49-F238E27FC236}">
                <a16:creationId xmlns:a16="http://schemas.microsoft.com/office/drawing/2014/main" id="{28D8DCEA-8B06-E850-48CC-FBD4039752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9AD889-1EBD-FDEC-4FA7-7865392B9EAD}"/>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8780377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E236B-E954-6059-46E7-B7AC4A49B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8501184-E030-601C-9715-6C184ECA20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429434-70A3-7F11-883D-AF116900F8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B2BBE5-251E-9AB5-E7AC-86E122E33592}"/>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a:extLst>
              <a:ext uri="{FF2B5EF4-FFF2-40B4-BE49-F238E27FC236}">
                <a16:creationId xmlns:a16="http://schemas.microsoft.com/office/drawing/2014/main" id="{6B348010-5451-7137-F9C4-B714959280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ADDC23-A50D-2E78-79DA-EEBD4DDD59E9}"/>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1472809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0E14F-3C4C-AD65-2212-46A24EBE02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9FA0523-7F76-8DED-78E9-4D9C3EE820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5C05FB-A3F1-8270-D455-D43BF5F2D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8BF6E7-6892-C6A7-4DE9-F75E1F4CA373}"/>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6" name="Footer Placeholder 5">
            <a:extLst>
              <a:ext uri="{FF2B5EF4-FFF2-40B4-BE49-F238E27FC236}">
                <a16:creationId xmlns:a16="http://schemas.microsoft.com/office/drawing/2014/main" id="{5A18F067-CA54-D3A7-D1C3-2E7A653490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3E0C34-924A-AF3C-D8F9-51B15080AB00}"/>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4470310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525C-F9F7-16A3-63FC-3B0E8563C66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615B8DF-57E9-8088-05FC-08444F4B2B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281A46-0C90-BAAA-6CB6-73CE3F6D7024}"/>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DA667A25-3E2B-82AE-9D82-D986AD2107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F8724A-504B-AC07-41BC-8DF841E447A8}"/>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25921900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A7E25-C04E-7148-A905-7F9A7D75487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87747A4-6AF5-C484-9CE2-F1970336E0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48C870-4F3E-8AB8-387E-E9BFBE129127}"/>
              </a:ext>
            </a:extLst>
          </p:cNvPr>
          <p:cNvSpPr>
            <a:spLocks noGrp="1"/>
          </p:cNvSpPr>
          <p:nvPr>
            <p:ph type="dt" sz="half" idx="10"/>
          </p:nvPr>
        </p:nvSpPr>
        <p:spPr/>
        <p:txBody>
          <a:body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E99D4370-0D5F-8928-211A-524F8B9E2E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E9B49-8FA6-DA71-B12E-F818D93D019F}"/>
              </a:ext>
            </a:extLst>
          </p:cNvPr>
          <p:cNvSpPr>
            <a:spLocks noGrp="1"/>
          </p:cNvSpPr>
          <p:nvPr>
            <p:ph type="sldNum" sz="quarter" idx="12"/>
          </p:nvPr>
        </p:nvSpPr>
        <p:spPr/>
        <p:txBody>
          <a:bodyPr/>
          <a:lstStyle/>
          <a:p>
            <a:fld id="{9EFCBC54-C505-478C-8486-0DC3E3D5E2AD}" type="slidenum">
              <a:rPr lang="en-US" smtClean="0"/>
              <a:t>‹#›</a:t>
            </a:fld>
            <a:endParaRPr lang="en-US"/>
          </a:p>
        </p:txBody>
      </p:sp>
    </p:spTree>
    <p:extLst>
      <p:ext uri="{BB962C8B-B14F-4D97-AF65-F5344CB8AC3E}">
        <p14:creationId xmlns:p14="http://schemas.microsoft.com/office/powerpoint/2010/main" val="838224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87F45D-FA1A-342A-7522-C744A7D68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D4B9E0E-EB93-23C4-6977-F079CB736F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915A77-D22A-6D3A-1A1D-54DA17E17A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13DF4BDB-53A6-5021-F0FF-51256A7886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2BB9394-9ECD-7704-478E-74D3631121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EFCBC54-C505-478C-8486-0DC3E3D5E2AD}" type="slidenum">
              <a:rPr lang="en-US" smtClean="0"/>
              <a:t>‹#›</a:t>
            </a:fld>
            <a:endParaRPr lang="en-US"/>
          </a:p>
        </p:txBody>
      </p:sp>
    </p:spTree>
    <p:extLst>
      <p:ext uri="{BB962C8B-B14F-4D97-AF65-F5344CB8AC3E}">
        <p14:creationId xmlns:p14="http://schemas.microsoft.com/office/powerpoint/2010/main" val="298792000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CFFBFD1-661E-4838-A48D-326E343CE910}" type="datetimeFigureOut">
              <a:rPr lang="en-US" smtClean="0"/>
              <a:t>12/6/2024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EFCBC54-C505-478C-8486-0DC3E3D5E2AD}" type="slidenum">
              <a:rPr lang="en-US" smtClean="0"/>
              <a:t>‹#›</a:t>
            </a:fld>
            <a:endParaRPr lang="en-US"/>
          </a:p>
        </p:txBody>
      </p:sp>
    </p:spTree>
    <p:extLst>
      <p:ext uri="{BB962C8B-B14F-4D97-AF65-F5344CB8AC3E}">
        <p14:creationId xmlns:p14="http://schemas.microsoft.com/office/powerpoint/2010/main" val="457252560"/>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6CA0FD-1863-FB76-9D89-FEBC1AC7CA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D8533EE-754C-364F-989D-E1B26A0A27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967CAD-3093-93DE-458D-C97488F91A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FFBFD1-661E-4838-A48D-326E343CE910}" type="datetimeFigureOut">
              <a:rPr lang="en-US" smtClean="0"/>
              <a:t>12/6/2024</a:t>
            </a:fld>
            <a:endParaRPr lang="en-US"/>
          </a:p>
        </p:txBody>
      </p:sp>
      <p:sp>
        <p:nvSpPr>
          <p:cNvPr id="5" name="Footer Placeholder 4">
            <a:extLst>
              <a:ext uri="{FF2B5EF4-FFF2-40B4-BE49-F238E27FC236}">
                <a16:creationId xmlns:a16="http://schemas.microsoft.com/office/drawing/2014/main" id="{CACBA678-BF49-251D-BEB8-B81BFF5F45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44E11A2-FFE7-1FF4-054A-9CC3221434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EFCBC54-C505-478C-8486-0DC3E3D5E2AD}" type="slidenum">
              <a:rPr lang="en-US" smtClean="0"/>
              <a:t>‹#›</a:t>
            </a:fld>
            <a:endParaRPr lang="en-US"/>
          </a:p>
        </p:txBody>
      </p:sp>
    </p:spTree>
    <p:extLst>
      <p:ext uri="{BB962C8B-B14F-4D97-AF65-F5344CB8AC3E}">
        <p14:creationId xmlns:p14="http://schemas.microsoft.com/office/powerpoint/2010/main" val="284626001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gif"/><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microsoft.com/office/2007/relationships/media" Target="../media/media2.avi"/><Relationship Id="rId7" Type="http://schemas.openxmlformats.org/officeDocument/2006/relationships/image" Target="../media/image12.png"/><Relationship Id="rId2" Type="http://schemas.microsoft.com/office/2007/relationships/media" Target="../media/media1.avi"/><Relationship Id="rId1" Type="http://schemas.openxmlformats.org/officeDocument/2006/relationships/video" Target="NULL" TargetMode="External"/><Relationship Id="rId6" Type="http://schemas.openxmlformats.org/officeDocument/2006/relationships/image" Target="../media/image11.png"/><Relationship Id="rId5" Type="http://schemas.openxmlformats.org/officeDocument/2006/relationships/slideLayout" Target="../slideLayouts/slideLayout13.xml"/><Relationship Id="rId4" Type="http://schemas.openxmlformats.org/officeDocument/2006/relationships/video" Target="../media/media2.avi"/></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5.emf"/></Relationships>
</file>

<file path=ppt/slides/_rels/slide1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2A7B92B-F223-CFBD-57D3-F9DE061FEDD9}"/>
              </a:ext>
            </a:extLst>
          </p:cNvPr>
          <p:cNvPicPr>
            <a:picLocks noChangeAspect="1"/>
          </p:cNvPicPr>
          <p:nvPr/>
        </p:nvPicPr>
        <p:blipFill>
          <a:blip r:embed="rId3"/>
          <a:srcRect t="18605" b="18605"/>
          <a:stretch/>
        </p:blipFill>
        <p:spPr>
          <a:xfrm>
            <a:off x="20" y="10"/>
            <a:ext cx="12191980" cy="6857990"/>
          </a:xfrm>
          <a:prstGeom prst="rect">
            <a:avLst/>
          </a:prstGeom>
          <a:effectLst/>
        </p:spPr>
      </p:pic>
      <p:sp>
        <p:nvSpPr>
          <p:cNvPr id="2" name="Title 1">
            <a:extLst>
              <a:ext uri="{FF2B5EF4-FFF2-40B4-BE49-F238E27FC236}">
                <a16:creationId xmlns:a16="http://schemas.microsoft.com/office/drawing/2014/main" id="{DD0BB4A8-2FFD-D1A6-7D73-D897DB79301E}"/>
              </a:ext>
            </a:extLst>
          </p:cNvPr>
          <p:cNvSpPr>
            <a:spLocks noGrp="1"/>
          </p:cNvSpPr>
          <p:nvPr>
            <p:ph type="ctrTitle"/>
          </p:nvPr>
        </p:nvSpPr>
        <p:spPr>
          <a:xfrm>
            <a:off x="1154955" y="571500"/>
            <a:ext cx="8825658" cy="3329581"/>
          </a:xfrm>
        </p:spPr>
        <p:txBody>
          <a:bodyPr>
            <a:normAutofit/>
          </a:bodyPr>
          <a:lstStyle/>
          <a:p>
            <a:r>
              <a:rPr lang="en-US" dirty="0"/>
              <a:t>Effects of Winglets on Drone Propellers</a:t>
            </a:r>
          </a:p>
        </p:txBody>
      </p:sp>
      <p:sp>
        <p:nvSpPr>
          <p:cNvPr id="3" name="Subtitle 2">
            <a:extLst>
              <a:ext uri="{FF2B5EF4-FFF2-40B4-BE49-F238E27FC236}">
                <a16:creationId xmlns:a16="http://schemas.microsoft.com/office/drawing/2014/main" id="{7C9F6FAA-CA57-554A-3C27-9B27385FB303}"/>
              </a:ext>
            </a:extLst>
          </p:cNvPr>
          <p:cNvSpPr>
            <a:spLocks noGrp="1"/>
          </p:cNvSpPr>
          <p:nvPr>
            <p:ph type="subTitle" idx="1"/>
          </p:nvPr>
        </p:nvSpPr>
        <p:spPr>
          <a:xfrm>
            <a:off x="1154955" y="4041861"/>
            <a:ext cx="8825658" cy="861420"/>
          </a:xfrm>
        </p:spPr>
        <p:txBody>
          <a:bodyPr>
            <a:normAutofit/>
          </a:bodyPr>
          <a:lstStyle/>
          <a:p>
            <a:r>
              <a:rPr lang="en-US"/>
              <a:t>By Zander Farr</a:t>
            </a:r>
            <a:endParaRPr lang="en-US" dirty="0"/>
          </a:p>
        </p:txBody>
      </p:sp>
      <p:sp>
        <p:nvSpPr>
          <p:cNvPr id="13" name="Rectangle 1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30732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249CF-9609-E6A6-225A-2C86C56EAB89}"/>
              </a:ext>
            </a:extLst>
          </p:cNvPr>
          <p:cNvSpPr>
            <a:spLocks noGrp="1"/>
          </p:cNvSpPr>
          <p:nvPr>
            <p:ph type="title"/>
          </p:nvPr>
        </p:nvSpPr>
        <p:spPr>
          <a:xfrm>
            <a:off x="267419" y="629266"/>
            <a:ext cx="6569701" cy="1622321"/>
          </a:xfrm>
        </p:spPr>
        <p:txBody>
          <a:bodyPr>
            <a:normAutofit/>
          </a:bodyPr>
          <a:lstStyle/>
          <a:p>
            <a:pPr algn="ctr"/>
            <a:r>
              <a:rPr lang="en-US" sz="4400" dirty="0">
                <a:solidFill>
                  <a:srgbClr val="EBEBEB"/>
                </a:solidFill>
                <a:latin typeface="Times New Roman" panose="02020603050405020304" pitchFamily="18" charset="0"/>
                <a:cs typeface="Times New Roman" panose="02020603050405020304" pitchFamily="18" charset="0"/>
              </a:rPr>
              <a:t>Project Outline</a:t>
            </a:r>
          </a:p>
        </p:txBody>
      </p:sp>
      <p:sp>
        <p:nvSpPr>
          <p:cNvPr id="3" name="Content Placeholder 2">
            <a:extLst>
              <a:ext uri="{FF2B5EF4-FFF2-40B4-BE49-F238E27FC236}">
                <a16:creationId xmlns:a16="http://schemas.microsoft.com/office/drawing/2014/main" id="{EC00D146-EBDB-B1D3-37C3-15E2B1B875AC}"/>
              </a:ext>
            </a:extLst>
          </p:cNvPr>
          <p:cNvSpPr>
            <a:spLocks noGrp="1"/>
          </p:cNvSpPr>
          <p:nvPr>
            <p:ph idx="1"/>
          </p:nvPr>
        </p:nvSpPr>
        <p:spPr>
          <a:xfrm>
            <a:off x="146649" y="1923692"/>
            <a:ext cx="6857999" cy="4300128"/>
          </a:xfrm>
        </p:spPr>
        <p:txBody>
          <a:bodyPr>
            <a:normAutofit/>
          </a:bodyPr>
          <a:lstStyle/>
          <a:p>
            <a:r>
              <a:rPr lang="en-US" sz="2400" dirty="0">
                <a:solidFill>
                  <a:srgbClr val="FFFFFF"/>
                </a:solidFill>
                <a:latin typeface="Times New Roman" panose="02020603050405020304" pitchFamily="18" charset="0"/>
                <a:cs typeface="Times New Roman" panose="02020603050405020304" pitchFamily="18" charset="0"/>
              </a:rPr>
              <a:t>My goal is to design and manufacture a propeller that reduces wing vortices to increase efficiency and noise reduction.</a:t>
            </a:r>
          </a:p>
          <a:p>
            <a:r>
              <a:rPr lang="en-US" sz="2400" dirty="0">
                <a:solidFill>
                  <a:srgbClr val="FFFFFF"/>
                </a:solidFill>
                <a:latin typeface="Times New Roman" panose="02020603050405020304" pitchFamily="18" charset="0"/>
                <a:cs typeface="Times New Roman" panose="02020603050405020304" pitchFamily="18" charset="0"/>
              </a:rPr>
              <a:t>Study the effects of blade count, winglets, and geometry on a propeller’s overall noise production, thrust and efficiency.</a:t>
            </a:r>
          </a:p>
          <a:p>
            <a:r>
              <a:rPr lang="en-US" sz="2400" dirty="0">
                <a:solidFill>
                  <a:srgbClr val="FFFFFF"/>
                </a:solidFill>
                <a:latin typeface="Times New Roman" panose="02020603050405020304" pitchFamily="18" charset="0"/>
                <a:cs typeface="Times New Roman" panose="02020603050405020304" pitchFamily="18" charset="0"/>
              </a:rPr>
              <a:t>This was achieved by advancing knowledge in SolidWorks, fabrication, 3D printing, data collection and analyses.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Drone flying over tulip fields">
            <a:extLst>
              <a:ext uri="{FF2B5EF4-FFF2-40B4-BE49-F238E27FC236}">
                <a16:creationId xmlns:a16="http://schemas.microsoft.com/office/drawing/2014/main" id="{8C68DFAC-6944-01A5-98EF-97A2564EC6BB}"/>
              </a:ext>
            </a:extLst>
          </p:cNvPr>
          <p:cNvPicPr>
            <a:picLocks noChangeAspect="1"/>
          </p:cNvPicPr>
          <p:nvPr/>
        </p:nvPicPr>
        <p:blipFill>
          <a:blip r:embed="rId3"/>
          <a:srcRect l="17954" r="33737"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92652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23B74-4A0F-A22D-C7BC-3BB723655EF5}"/>
              </a:ext>
            </a:extLst>
          </p:cNvPr>
          <p:cNvSpPr>
            <a:spLocks noGrp="1"/>
          </p:cNvSpPr>
          <p:nvPr>
            <p:ph type="title"/>
          </p:nvPr>
        </p:nvSpPr>
        <p:spPr>
          <a:xfrm>
            <a:off x="-1" y="0"/>
            <a:ext cx="6987941" cy="1622321"/>
          </a:xfrm>
        </p:spPr>
        <p:txBody>
          <a:bodyPr>
            <a:normAutofit/>
          </a:bodyPr>
          <a:lstStyle/>
          <a:p>
            <a:pPr algn="ctr"/>
            <a:r>
              <a:rPr lang="en-US" sz="4400" dirty="0">
                <a:solidFill>
                  <a:srgbClr val="EBEBEB"/>
                </a:solidFill>
                <a:latin typeface="Times New Roman" panose="02020603050405020304" pitchFamily="18" charset="0"/>
                <a:cs typeface="Times New Roman" panose="02020603050405020304" pitchFamily="18" charset="0"/>
              </a:rPr>
              <a:t>Propeller Noise and Efficiency</a:t>
            </a:r>
          </a:p>
        </p:txBody>
      </p:sp>
      <p:sp>
        <p:nvSpPr>
          <p:cNvPr id="8" name="Content Placeholder 7">
            <a:extLst>
              <a:ext uri="{FF2B5EF4-FFF2-40B4-BE49-F238E27FC236}">
                <a16:creationId xmlns:a16="http://schemas.microsoft.com/office/drawing/2014/main" id="{A76C7D76-EE6A-19CE-A333-498ED04E23AA}"/>
              </a:ext>
            </a:extLst>
          </p:cNvPr>
          <p:cNvSpPr>
            <a:spLocks noGrp="1"/>
          </p:cNvSpPr>
          <p:nvPr>
            <p:ph idx="1"/>
          </p:nvPr>
        </p:nvSpPr>
        <p:spPr>
          <a:xfrm>
            <a:off x="157224" y="1454989"/>
            <a:ext cx="7028580" cy="5213230"/>
          </a:xfrm>
        </p:spPr>
        <p:txBody>
          <a:bodyPr>
            <a:normAutofit/>
          </a:bodyPr>
          <a:lstStyle/>
          <a:p>
            <a:r>
              <a:rPr lang="en-US" sz="2400" dirty="0">
                <a:solidFill>
                  <a:srgbClr val="FFFFFF"/>
                </a:solidFill>
                <a:latin typeface="Times New Roman" panose="02020603050405020304" pitchFamily="18" charset="0"/>
                <a:cs typeface="Times New Roman" panose="02020603050405020304" pitchFamily="18" charset="0"/>
              </a:rPr>
              <a:t>Propeller noise is a growing concern in urban and military environments. With a growing network of package delivery by drone producing a propeller that mitigates noise production is crucial. </a:t>
            </a:r>
          </a:p>
          <a:p>
            <a:r>
              <a:rPr lang="en-US" sz="2400" dirty="0">
                <a:solidFill>
                  <a:srgbClr val="FFFFFF"/>
                </a:solidFill>
                <a:latin typeface="Times New Roman" panose="02020603050405020304" pitchFamily="18" charset="0"/>
                <a:cs typeface="Times New Roman" panose="02020603050405020304" pitchFamily="18" charset="0"/>
              </a:rPr>
              <a:t>The main factor contributing to noise production is blade tip vortices. As a propeller rotates, pressure differences between the upper and lower surfaces of the blades create vortices. </a:t>
            </a:r>
          </a:p>
          <a:p>
            <a:r>
              <a:rPr lang="en-US" sz="2400" dirty="0">
                <a:solidFill>
                  <a:srgbClr val="FFFFFF"/>
                </a:solidFill>
                <a:latin typeface="Times New Roman" panose="02020603050405020304" pitchFamily="18" charset="0"/>
                <a:cs typeface="Times New Roman" panose="02020603050405020304" pitchFamily="18" charset="0"/>
              </a:rPr>
              <a:t>The rapid mixing of these pressures creates turbulent flow and pressure fluctuations resulting in a high pitch noise. </a:t>
            </a: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6" descr="Wake Turbulence - Assure">
            <a:extLst>
              <a:ext uri="{FF2B5EF4-FFF2-40B4-BE49-F238E27FC236}">
                <a16:creationId xmlns:a16="http://schemas.microsoft.com/office/drawing/2014/main" id="{285344DF-918A-93C8-9E0D-AEA7DD6201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110" r="33542"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968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10" descr="Winglets GIFs - Get the best gif on GIFER">
            <a:extLst>
              <a:ext uri="{FF2B5EF4-FFF2-40B4-BE49-F238E27FC236}">
                <a16:creationId xmlns:a16="http://schemas.microsoft.com/office/drawing/2014/main" id="{03B840A3-2A58-226C-5D74-8108131BD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1988"/>
            <a:ext cx="12192000" cy="624038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77E92-5165-3835-EB51-FBBEE62E7859}"/>
              </a:ext>
            </a:extLst>
          </p:cNvPr>
          <p:cNvSpPr>
            <a:spLocks noGrp="1"/>
          </p:cNvSpPr>
          <p:nvPr>
            <p:ph type="title"/>
          </p:nvPr>
        </p:nvSpPr>
        <p:spPr>
          <a:xfrm>
            <a:off x="0" y="4597672"/>
            <a:ext cx="10407602" cy="868026"/>
          </a:xfrm>
        </p:spPr>
        <p:txBody>
          <a:bodyPr vert="horz" lIns="91440" tIns="45720" rIns="91440" bIns="45720" rtlCol="0" anchor="b">
            <a:normAutofit/>
          </a:bodyPr>
          <a:lstStyle/>
          <a:p>
            <a:r>
              <a:rPr lang="en-US" sz="4800" dirty="0">
                <a:solidFill>
                  <a:srgbClr val="EBEBEB"/>
                </a:solidFill>
              </a:rPr>
              <a:t>Winglets</a:t>
            </a:r>
          </a:p>
        </p:txBody>
      </p:sp>
      <p:sp>
        <p:nvSpPr>
          <p:cNvPr id="8" name="Content Placeholder 7">
            <a:extLst>
              <a:ext uri="{FF2B5EF4-FFF2-40B4-BE49-F238E27FC236}">
                <a16:creationId xmlns:a16="http://schemas.microsoft.com/office/drawing/2014/main" id="{D07650AE-E3F7-F908-70B7-317CFD60FA67}"/>
              </a:ext>
            </a:extLst>
          </p:cNvPr>
          <p:cNvSpPr>
            <a:spLocks noGrp="1"/>
          </p:cNvSpPr>
          <p:nvPr>
            <p:ph idx="1"/>
          </p:nvPr>
        </p:nvSpPr>
        <p:spPr>
          <a:xfrm>
            <a:off x="615821" y="5691673"/>
            <a:ext cx="10431623" cy="681134"/>
          </a:xfrm>
        </p:spPr>
        <p:txBody>
          <a:bodyPr>
            <a:normAutofit/>
          </a:bodyPr>
          <a:lstStyle/>
          <a:p>
            <a:r>
              <a:rPr lang="en-US" dirty="0">
                <a:latin typeface="Times New Roman" panose="02020603050405020304" pitchFamily="18" charset="0"/>
                <a:cs typeface="Times New Roman" panose="02020603050405020304" pitchFamily="18" charset="0"/>
              </a:rPr>
              <a:t>Winglets are small vertical extensions designed to reduce drag by reducing vortices. </a:t>
            </a:r>
          </a:p>
        </p:txBody>
      </p:sp>
    </p:spTree>
    <p:extLst>
      <p:ext uri="{BB962C8B-B14F-4D97-AF65-F5344CB8AC3E}">
        <p14:creationId xmlns:p14="http://schemas.microsoft.com/office/powerpoint/2010/main" val="2191923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6A2AA-435E-6807-248A-9AB69BAE7B3B}"/>
              </a:ext>
            </a:extLst>
          </p:cNvPr>
          <p:cNvSpPr>
            <a:spLocks noGrp="1"/>
          </p:cNvSpPr>
          <p:nvPr>
            <p:ph type="title"/>
          </p:nvPr>
        </p:nvSpPr>
        <p:spPr>
          <a:xfrm>
            <a:off x="112295" y="272714"/>
            <a:ext cx="4219074" cy="610563"/>
          </a:xfrm>
        </p:spPr>
        <p:txBody>
          <a:bodyPr anchor="b">
            <a:normAutofit/>
          </a:bodyPr>
          <a:lstStyle/>
          <a:p>
            <a:r>
              <a:rPr lang="en-US" sz="3200" dirty="0">
                <a:solidFill>
                  <a:srgbClr val="EBEBEB"/>
                </a:solidFill>
              </a:rPr>
              <a:t>Forces on an Airfoil</a:t>
            </a:r>
          </a:p>
        </p:txBody>
      </p:sp>
      <p:sp>
        <p:nvSpPr>
          <p:cNvPr id="13"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sp>
        <p:nvSpPr>
          <p:cNvPr id="17" name="Rectangle 16">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Content Placeholder 7">
            <a:extLst>
              <a:ext uri="{FF2B5EF4-FFF2-40B4-BE49-F238E27FC236}">
                <a16:creationId xmlns:a16="http://schemas.microsoft.com/office/drawing/2014/main" id="{1C8908A0-0CCC-F99C-4301-0C793CB1485F}"/>
              </a:ext>
            </a:extLst>
          </p:cNvPr>
          <p:cNvSpPr>
            <a:spLocks noGrp="1"/>
          </p:cNvSpPr>
          <p:nvPr>
            <p:ph idx="1"/>
          </p:nvPr>
        </p:nvSpPr>
        <p:spPr>
          <a:xfrm>
            <a:off x="0" y="984133"/>
            <a:ext cx="4413380" cy="5614737"/>
          </a:xfrm>
        </p:spPr>
        <p:txBody>
          <a:bodyPr>
            <a:normAutofit/>
          </a:bodyPr>
          <a:lstStyle/>
          <a:p>
            <a:pPr marL="0" indent="0">
              <a:buNone/>
            </a:pPr>
            <a:r>
              <a:rPr lang="en-US" dirty="0">
                <a:solidFill>
                  <a:srgbClr val="FFFFFF"/>
                </a:solidFill>
                <a:latin typeface="Times New Roman" panose="02020603050405020304" pitchFamily="18" charset="0"/>
                <a:cs typeface="Times New Roman" panose="02020603050405020304" pitchFamily="18" charset="0"/>
              </a:rPr>
              <a:t>As a propeller rotates the blades experience a wide variety of forces</a:t>
            </a:r>
          </a:p>
          <a:p>
            <a:r>
              <a:rPr lang="en-US" dirty="0">
                <a:solidFill>
                  <a:srgbClr val="FFFFFF"/>
                </a:solidFill>
                <a:latin typeface="Times New Roman" panose="02020603050405020304" pitchFamily="18" charset="0"/>
                <a:cs typeface="Times New Roman" panose="02020603050405020304" pitchFamily="18" charset="0"/>
              </a:rPr>
              <a:t>Drag force is the resistive force experienced by the blade. </a:t>
            </a:r>
          </a:p>
          <a:p>
            <a:r>
              <a:rPr lang="en-US" dirty="0">
                <a:solidFill>
                  <a:srgbClr val="FFFFFF"/>
                </a:solidFill>
                <a:latin typeface="Times New Roman" panose="02020603050405020304" pitchFamily="18" charset="0"/>
                <a:cs typeface="Times New Roman" panose="02020603050405020304" pitchFamily="18" charset="0"/>
              </a:rPr>
              <a:t>Thrust force is the forward pushing force allowing acceleration</a:t>
            </a:r>
          </a:p>
          <a:p>
            <a:r>
              <a:rPr lang="en-US" dirty="0">
                <a:solidFill>
                  <a:srgbClr val="FFFFFF"/>
                </a:solidFill>
                <a:latin typeface="Times New Roman" panose="02020603050405020304" pitchFamily="18" charset="0"/>
                <a:cs typeface="Times New Roman" panose="02020603050405020304" pitchFamily="18" charset="0"/>
              </a:rPr>
              <a:t>Lift is the upward force generated by a propeller, this is what allows us to get and stay airborne. </a:t>
            </a:r>
          </a:p>
          <a:p>
            <a:r>
              <a:rPr lang="en-US" dirty="0">
                <a:solidFill>
                  <a:srgbClr val="FFFFFF"/>
                </a:solidFill>
                <a:latin typeface="Times New Roman" panose="02020603050405020304" pitchFamily="18" charset="0"/>
                <a:cs typeface="Times New Roman" panose="02020603050405020304" pitchFamily="18" charset="0"/>
              </a:rPr>
              <a:t>Torque is the twisting force that the propeller exerts on the engine shaft as it rotates. </a:t>
            </a:r>
          </a:p>
          <a:p>
            <a:endParaRPr lang="en-US" sz="1400" dirty="0">
              <a:solidFill>
                <a:srgbClr val="FFFFFF"/>
              </a:solidFill>
            </a:endParaRPr>
          </a:p>
        </p:txBody>
      </p:sp>
      <p:pic>
        <p:nvPicPr>
          <p:cNvPr id="4" name="Content Placeholder 3" descr="Diagram of a plane's flight&#10;&#10;Description automatically generated">
            <a:extLst>
              <a:ext uri="{FF2B5EF4-FFF2-40B4-BE49-F238E27FC236}">
                <a16:creationId xmlns:a16="http://schemas.microsoft.com/office/drawing/2014/main" id="{DE60D5E7-A03D-6447-F1F8-0BA53E6EDDC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1276" b="6901"/>
          <a:stretch/>
        </p:blipFill>
        <p:spPr bwMode="auto">
          <a:xfrm>
            <a:off x="4686777" y="1595535"/>
            <a:ext cx="7342713" cy="3499674"/>
          </a:xfrm>
          <a:prstGeom prst="rect">
            <a:avLst/>
          </a:prstGeom>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93876423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35EB8-FDBD-ECEE-71B3-AB52D8820B98}"/>
              </a:ext>
            </a:extLst>
          </p:cNvPr>
          <p:cNvSpPr>
            <a:spLocks noGrp="1"/>
          </p:cNvSpPr>
          <p:nvPr>
            <p:ph type="title"/>
          </p:nvPr>
        </p:nvSpPr>
        <p:spPr>
          <a:xfrm>
            <a:off x="1" y="0"/>
            <a:ext cx="12192000" cy="1521828"/>
          </a:xfrm>
        </p:spPr>
        <p:txBody>
          <a:bodyPr/>
          <a:lstStyle/>
          <a:p>
            <a:pPr algn="ctr"/>
            <a:r>
              <a:rPr lang="en-US" dirty="0"/>
              <a:t>Winglets Simulations</a:t>
            </a:r>
          </a:p>
        </p:txBody>
      </p:sp>
      <p:pic>
        <p:nvPicPr>
          <p:cNvPr id="4" name="Animation 3">
            <a:hlinkClick r:id="" action="ppaction://media"/>
            <a:extLst>
              <a:ext uri="{FF2B5EF4-FFF2-40B4-BE49-F238E27FC236}">
                <a16:creationId xmlns:a16="http://schemas.microsoft.com/office/drawing/2014/main" id="{E542BD16-75C3-F102-8089-38BA394AC1B5}"/>
              </a:ext>
            </a:extLst>
          </p:cNvPr>
          <p:cNvPicPr>
            <a:picLocks noGrp="1" noChangeAspect="1"/>
          </p:cNvPicPr>
          <p:nvPr>
            <p:ph idx="1"/>
            <a:videoFile r:link="rId1"/>
            <p:extLst>
              <p:ext uri="{DAA4B4D4-6D71-4841-9C94-3DE7FCFB9230}">
                <p14:media xmlns:p14="http://schemas.microsoft.com/office/powerpoint/2010/main" r:embed="rId2">
                  <p14:trim st="320"/>
                </p14:media>
              </p:ext>
            </p:extLst>
          </p:nvPr>
        </p:nvPicPr>
        <p:blipFill>
          <a:blip r:embed="rId6"/>
          <a:stretch>
            <a:fillRect/>
          </a:stretch>
        </p:blipFill>
        <p:spPr>
          <a:xfrm>
            <a:off x="-731521" y="1648377"/>
            <a:ext cx="6978316" cy="4195762"/>
          </a:xfrm>
        </p:spPr>
      </p:pic>
      <p:pic>
        <p:nvPicPr>
          <p:cNvPr id="5" name="Flow Simulation with Winglet">
            <a:hlinkClick r:id="" action="ppaction://media"/>
            <a:extLst>
              <a:ext uri="{FF2B5EF4-FFF2-40B4-BE49-F238E27FC236}">
                <a16:creationId xmlns:a16="http://schemas.microsoft.com/office/drawing/2014/main" id="{2658694C-9CC5-6C2C-F142-C9228F15051D}"/>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6246797" y="1647123"/>
            <a:ext cx="6705600" cy="4205037"/>
          </a:xfrm>
          <a:prstGeom prst="rect">
            <a:avLst/>
          </a:prstGeom>
        </p:spPr>
      </p:pic>
    </p:spTree>
    <p:extLst>
      <p:ext uri="{BB962C8B-B14F-4D97-AF65-F5344CB8AC3E}">
        <p14:creationId xmlns:p14="http://schemas.microsoft.com/office/powerpoint/2010/main" val="4165860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4"/>
                                        </p:tgtEl>
                                      </p:cBhvr>
                                    </p:cmd>
                                  </p:childTnLst>
                                </p:cTn>
                              </p:par>
                            </p:childTnLst>
                          </p:cTn>
                        </p:par>
                        <p:par>
                          <p:cTn id="7" fill="hold">
                            <p:stCondLst>
                              <p:cond delay="7000"/>
                            </p:stCondLst>
                            <p:childTnLst>
                              <p:par>
                                <p:cTn id="8" presetID="1" presetClass="mediacall" presetSubtype="0" fill="hold" nodeType="afterEffect">
                                  <p:stCondLst>
                                    <p:cond delay="0"/>
                                  </p:stCondLst>
                                  <p:childTnLst>
                                    <p:cmd type="call" cmd="playFrom(0.0)">
                                      <p:cBhvr>
                                        <p:cTn id="9" dur="150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vol="80000" mute="1">
                <p:cTn id="16" fill="hold" display="0">
                  <p:stCondLst>
                    <p:cond delay="indefinite"/>
                  </p:stCondLst>
                </p:cTn>
                <p:tgtEl>
                  <p:spTgt spid="5"/>
                </p:tgtEl>
              </p:cMediaNode>
            </p:video>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2" name="Picture 31">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Content Placeholder 3">
            <a:extLst>
              <a:ext uri="{FF2B5EF4-FFF2-40B4-BE49-F238E27FC236}">
                <a16:creationId xmlns:a16="http://schemas.microsoft.com/office/drawing/2014/main" id="{78FEF416-0CD2-FF76-7B99-24CD76201A31}"/>
              </a:ext>
            </a:extLst>
          </p:cNvPr>
          <p:cNvPicPr>
            <a:picLocks noGrp="1" noChangeAspect="1"/>
          </p:cNvPicPr>
          <p:nvPr>
            <p:ph idx="1"/>
          </p:nvPr>
        </p:nvPicPr>
        <p:blipFill>
          <a:blip r:embed="rId7"/>
          <a:srcRect l="8889" r="1" b="1"/>
          <a:stretch/>
        </p:blipFill>
        <p:spPr>
          <a:xfrm>
            <a:off x="20" y="10"/>
            <a:ext cx="12191980" cy="6857990"/>
          </a:xfrm>
          <a:prstGeom prst="rect">
            <a:avLst/>
          </a:prstGeom>
        </p:spPr>
      </p:pic>
    </p:spTree>
    <p:extLst>
      <p:ext uri="{BB962C8B-B14F-4D97-AF65-F5344CB8AC3E}">
        <p14:creationId xmlns:p14="http://schemas.microsoft.com/office/powerpoint/2010/main" val="2236732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a:extLst>
              <a:ext uri="{FF2B5EF4-FFF2-40B4-BE49-F238E27FC236}">
                <a16:creationId xmlns:a16="http://schemas.microsoft.com/office/drawing/2014/main" id="{57908568-671C-BE10-7E14-ECE16A5C85A4}"/>
              </a:ext>
            </a:extLst>
          </p:cNvPr>
          <p:cNvPicPr>
            <a:picLocks noGrp="1" noChangeAspect="1"/>
          </p:cNvPicPr>
          <p:nvPr>
            <p:ph idx="1"/>
          </p:nvPr>
        </p:nvPicPr>
        <p:blipFill>
          <a:blip r:embed="rId7"/>
          <a:srcRect l="4889" r="1" b="1"/>
          <a:stretch/>
        </p:blipFill>
        <p:spPr>
          <a:xfrm>
            <a:off x="20" y="10"/>
            <a:ext cx="12191980" cy="6857990"/>
          </a:xfrm>
          <a:prstGeom prst="rect">
            <a:avLst/>
          </a:prstGeom>
        </p:spPr>
      </p:pic>
    </p:spTree>
    <p:extLst>
      <p:ext uri="{BB962C8B-B14F-4D97-AF65-F5344CB8AC3E}">
        <p14:creationId xmlns:p14="http://schemas.microsoft.com/office/powerpoint/2010/main" val="2057711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1A789-FBB1-5670-661C-00A9CF415E63}"/>
              </a:ext>
            </a:extLst>
          </p:cNvPr>
          <p:cNvSpPr>
            <a:spLocks noGrp="1"/>
          </p:cNvSpPr>
          <p:nvPr>
            <p:ph type="title"/>
          </p:nvPr>
        </p:nvSpPr>
        <p:spPr>
          <a:xfrm>
            <a:off x="0" y="0"/>
            <a:ext cx="11042681" cy="897147"/>
          </a:xfrm>
        </p:spPr>
        <p:txBody>
          <a:bodyPr/>
          <a:lstStyle/>
          <a:p>
            <a:r>
              <a:rPr lang="en-US" sz="4400" dirty="0">
                <a:solidFill>
                  <a:schemeClr val="tx1"/>
                </a:solidFill>
              </a:rPr>
              <a:t>Computational Fluid Dynamics (CFD)</a:t>
            </a:r>
            <a:endParaRPr lang="en-US" dirty="0"/>
          </a:p>
        </p:txBody>
      </p:sp>
      <mc:AlternateContent xmlns:mc="http://schemas.openxmlformats.org/markup-compatibility/2006">
        <mc:Choice xmlns:a14="http://schemas.microsoft.com/office/drawing/2010/main" Requires="a14">
          <p:sp>
            <p:nvSpPr>
              <p:cNvPr id="6" name="Content Placeholder 5">
                <a:extLst>
                  <a:ext uri="{FF2B5EF4-FFF2-40B4-BE49-F238E27FC236}">
                    <a16:creationId xmlns:a16="http://schemas.microsoft.com/office/drawing/2014/main" id="{9C7A6EC3-80B0-BC85-6973-DA0251D7BFFA}"/>
                  </a:ext>
                </a:extLst>
              </p:cNvPr>
              <p:cNvSpPr>
                <a:spLocks noGrp="1"/>
              </p:cNvSpPr>
              <p:nvPr>
                <p:ph idx="1"/>
              </p:nvPr>
            </p:nvSpPr>
            <p:spPr>
              <a:xfrm>
                <a:off x="120770" y="966158"/>
                <a:ext cx="11913079" cy="5282241"/>
              </a:xfrm>
            </p:spPr>
            <p:txBody>
              <a:bodyPr>
                <a:normAutofit/>
              </a:bodyPr>
              <a:lstStyle/>
              <a:p>
                <a:r>
                  <a:rPr lang="en-US" dirty="0"/>
                  <a:t>The Continutiy Equation: </a:t>
                </a:r>
                <a14:m>
                  <m:oMath xmlns:m="http://schemas.openxmlformats.org/officeDocument/2006/math">
                    <m:f>
                      <m:fPr>
                        <m:ctrlPr>
                          <a:rPr lang="en-US" i="1">
                            <a:latin typeface="Cambria Math" panose="02040503050406030204" pitchFamily="18" charset="0"/>
                          </a:rPr>
                        </m:ctrlPr>
                      </m:fPr>
                      <m:num>
                        <m:r>
                          <a:rPr lang="en-US" i="1">
                            <a:latin typeface="Cambria Math" panose="02040503050406030204" pitchFamily="18" charset="0"/>
                          </a:rPr>
                          <m:t>𝜕𝜌</m:t>
                        </m:r>
                      </m:num>
                      <m:den>
                        <m:r>
                          <a:rPr lang="en-US" i="1">
                            <a:latin typeface="Cambria Math" panose="02040503050406030204" pitchFamily="18" charset="0"/>
                          </a:rPr>
                          <m:t>𝜕</m:t>
                        </m:r>
                        <m:r>
                          <a:rPr lang="en-US" i="1">
                            <a:latin typeface="Cambria Math" panose="02040503050406030204" pitchFamily="18" charset="0"/>
                          </a:rPr>
                          <m:t>𝑡</m:t>
                        </m:r>
                      </m:den>
                    </m:f>
                    <m:r>
                      <a:rPr lang="en-US" i="1">
                        <a:latin typeface="Cambria Math" panose="02040503050406030204" pitchFamily="18" charset="0"/>
                      </a:rPr>
                      <m:t>+</m:t>
                    </m:r>
                    <m:r>
                      <m:rPr>
                        <m:sty m:val="p"/>
                      </m:rPr>
                      <a:rPr lang="en-US">
                        <a:latin typeface="Cambria Math" panose="02040503050406030204" pitchFamily="18" charset="0"/>
                      </a:rPr>
                      <m:t>∇</m:t>
                    </m:r>
                    <m:r>
                      <a:rPr lang="en-US" i="1">
                        <a:latin typeface="Cambria Math" panose="02040503050406030204" pitchFamily="18" charset="0"/>
                      </a:rPr>
                      <m:t>∙</m:t>
                    </m:r>
                    <m:d>
                      <m:dPr>
                        <m:ctrlPr>
                          <a:rPr lang="en-US" i="1">
                            <a:latin typeface="Cambria Math" panose="02040503050406030204" pitchFamily="18" charset="0"/>
                          </a:rPr>
                        </m:ctrlPr>
                      </m:dPr>
                      <m:e>
                        <m:r>
                          <a:rPr lang="en-US" i="1">
                            <a:latin typeface="Cambria Math" panose="02040503050406030204" pitchFamily="18" charset="0"/>
                          </a:rPr>
                          <m:t>𝜌</m:t>
                        </m:r>
                        <m:acc>
                          <m:accPr>
                            <m:chr m:val="⃗"/>
                            <m:ctrlPr>
                              <a:rPr lang="en-US" i="1">
                                <a:latin typeface="Cambria Math" panose="02040503050406030204" pitchFamily="18" charset="0"/>
                              </a:rPr>
                            </m:ctrlPr>
                          </m:accPr>
                          <m:e>
                            <m:r>
                              <a:rPr lang="en-US" i="1">
                                <a:latin typeface="Cambria Math" panose="02040503050406030204" pitchFamily="18" charset="0"/>
                              </a:rPr>
                              <m:t>𝑣</m:t>
                            </m:r>
                          </m:e>
                        </m:acc>
                      </m:e>
                    </m:d>
                    <m:r>
                      <a:rPr lang="en-US" i="1">
                        <a:latin typeface="Cambria Math" panose="02040503050406030204" pitchFamily="18" charset="0"/>
                      </a:rPr>
                      <m:t>=0</m:t>
                    </m:r>
                  </m:oMath>
                </a14:m>
                <a:endParaRPr lang="en-US" dirty="0"/>
              </a:p>
              <a:p>
                <a:pPr lvl="1"/>
                <a:r>
                  <a:rPr lang="en-US" dirty="0"/>
                  <a:t>Based on the Conservation of Mass: Mass can neither be created nor destroyed</a:t>
                </a:r>
              </a:p>
              <a:p>
                <a:pPr lvl="1"/>
                <a:r>
                  <a:rPr lang="en-US" dirty="0"/>
                  <a:t>The continuity equation relates the fluids density, velocity and flow rate across different points in a system.</a:t>
                </a:r>
              </a:p>
              <a:p>
                <a:r>
                  <a:rPr lang="en-US" dirty="0"/>
                  <a:t>The Navier Stokes Equation:  </a:t>
                </a:r>
                <a14:m>
                  <m:oMath xmlns:m="http://schemas.openxmlformats.org/officeDocument/2006/math">
                    <m:eqArr>
                      <m:eqArrPr>
                        <m:ctrlPr>
                          <a:rPr lang="en-US" i="1">
                            <a:latin typeface="Cambria Math" panose="02040503050406030204" pitchFamily="18" charset="0"/>
                          </a:rPr>
                        </m:ctrlPr>
                      </m:eqArrPr>
                      <m:e>
                        <m:r>
                          <a:rPr lang="en-US" i="1">
                            <a:latin typeface="Cambria Math" panose="02040503050406030204" pitchFamily="18" charset="0"/>
                          </a:rPr>
                          <m:t>𝜌</m:t>
                        </m:r>
                        <m:d>
                          <m:dPr>
                            <m:ctrlPr>
                              <a:rPr lang="en-US" i="1">
                                <a:latin typeface="Cambria Math" panose="02040503050406030204" pitchFamily="18" charset="0"/>
                              </a:rPr>
                            </m:ctrlPr>
                          </m:dPr>
                          <m:e>
                            <m:f>
                              <m:fPr>
                                <m:ctrlPr>
                                  <a:rPr lang="en-US" i="1">
                                    <a:latin typeface="Cambria Math" panose="02040503050406030204" pitchFamily="18" charset="0"/>
                                  </a:rPr>
                                </m:ctrlPr>
                              </m:fPr>
                              <m:num>
                                <m:r>
                                  <a:rPr lang="en-US" i="1">
                                    <a:latin typeface="Cambria Math" panose="02040503050406030204" pitchFamily="18" charset="0"/>
                                  </a:rPr>
                                  <m:t>𝜕</m:t>
                                </m:r>
                                <m:r>
                                  <a:rPr lang="en-US" i="1">
                                    <a:latin typeface="Cambria Math" panose="02040503050406030204" pitchFamily="18" charset="0"/>
                                  </a:rPr>
                                  <m:t>𝑈</m:t>
                                </m:r>
                              </m:num>
                              <m:den>
                                <m:r>
                                  <a:rPr lang="en-US" i="1">
                                    <a:latin typeface="Cambria Math" panose="02040503050406030204" pitchFamily="18" charset="0"/>
                                  </a:rPr>
                                  <m:t>𝜕</m:t>
                                </m:r>
                                <m:r>
                                  <a:rPr lang="en-US" i="1">
                                    <a:latin typeface="Cambria Math" panose="02040503050406030204" pitchFamily="18" charset="0"/>
                                  </a:rPr>
                                  <m:t>𝑡</m:t>
                                </m:r>
                              </m:den>
                            </m:f>
                            <m:r>
                              <a:rPr lang="en-US" i="1">
                                <a:latin typeface="Cambria Math" panose="02040503050406030204" pitchFamily="18" charset="0"/>
                              </a:rPr>
                              <m:t>+</m:t>
                            </m:r>
                            <m:r>
                              <a:rPr lang="en-US" i="1">
                                <a:latin typeface="Cambria Math" panose="02040503050406030204" pitchFamily="18" charset="0"/>
                              </a:rPr>
                              <m:t>𝑈</m:t>
                            </m:r>
                            <m:f>
                              <m:fPr>
                                <m:ctrlPr>
                                  <a:rPr lang="en-US" i="1">
                                    <a:latin typeface="Cambria Math" panose="02040503050406030204" pitchFamily="18" charset="0"/>
                                  </a:rPr>
                                </m:ctrlPr>
                              </m:fPr>
                              <m:num>
                                <m:r>
                                  <a:rPr lang="en-US" i="1">
                                    <a:latin typeface="Cambria Math" panose="02040503050406030204" pitchFamily="18" charset="0"/>
                                  </a:rPr>
                                  <m:t>𝜕</m:t>
                                </m:r>
                                <m:r>
                                  <a:rPr lang="en-US" i="1">
                                    <a:latin typeface="Cambria Math" panose="02040503050406030204" pitchFamily="18" charset="0"/>
                                  </a:rPr>
                                  <m:t>𝑈</m:t>
                                </m:r>
                              </m:num>
                              <m:den>
                                <m:r>
                                  <a:rPr lang="en-US" i="1">
                                    <a:latin typeface="Cambria Math" panose="02040503050406030204" pitchFamily="18" charset="0"/>
                                  </a:rPr>
                                  <m:t>𝜕</m:t>
                                </m:r>
                                <m:r>
                                  <a:rPr lang="en-US" i="1">
                                    <a:latin typeface="Cambria Math" panose="02040503050406030204" pitchFamily="18" charset="0"/>
                                  </a:rPr>
                                  <m:t>𝑥</m:t>
                                </m:r>
                              </m:den>
                            </m:f>
                            <m:r>
                              <a:rPr lang="en-US" i="1">
                                <a:latin typeface="Cambria Math" panose="02040503050406030204" pitchFamily="18" charset="0"/>
                              </a:rPr>
                              <m:t>+</m:t>
                            </m:r>
                            <m:r>
                              <a:rPr lang="en-US" i="1">
                                <a:latin typeface="Cambria Math" panose="02040503050406030204" pitchFamily="18" charset="0"/>
                              </a:rPr>
                              <m:t>𝑉</m:t>
                            </m:r>
                            <m:f>
                              <m:fPr>
                                <m:ctrlPr>
                                  <a:rPr lang="en-US" i="1">
                                    <a:latin typeface="Cambria Math" panose="02040503050406030204" pitchFamily="18" charset="0"/>
                                  </a:rPr>
                                </m:ctrlPr>
                              </m:fPr>
                              <m:num>
                                <m:r>
                                  <a:rPr lang="en-US" i="1">
                                    <a:latin typeface="Cambria Math" panose="02040503050406030204" pitchFamily="18" charset="0"/>
                                  </a:rPr>
                                  <m:t>𝜕</m:t>
                                </m:r>
                                <m:r>
                                  <a:rPr lang="en-US" i="1">
                                    <a:latin typeface="Cambria Math" panose="02040503050406030204" pitchFamily="18" charset="0"/>
                                  </a:rPr>
                                  <m:t>𝑈</m:t>
                                </m:r>
                              </m:num>
                              <m:den>
                                <m:r>
                                  <a:rPr lang="en-US" i="1">
                                    <a:latin typeface="Cambria Math" panose="02040503050406030204" pitchFamily="18" charset="0"/>
                                  </a:rPr>
                                  <m:t>𝜕</m:t>
                                </m:r>
                                <m:r>
                                  <a:rPr lang="en-US" i="1">
                                    <a:latin typeface="Cambria Math" panose="02040503050406030204" pitchFamily="18" charset="0"/>
                                  </a:rPr>
                                  <m:t>𝑦</m:t>
                                </m:r>
                              </m:den>
                            </m:f>
                            <m:r>
                              <a:rPr lang="en-US" i="1">
                                <a:latin typeface="Cambria Math" panose="02040503050406030204" pitchFamily="18" charset="0"/>
                              </a:rPr>
                              <m:t>+</m:t>
                            </m:r>
                            <m:r>
                              <a:rPr lang="en-US" i="1">
                                <a:latin typeface="Cambria Math" panose="02040503050406030204" pitchFamily="18" charset="0"/>
                              </a:rPr>
                              <m:t>𝑊</m:t>
                            </m:r>
                            <m:f>
                              <m:fPr>
                                <m:ctrlPr>
                                  <a:rPr lang="en-US" i="1">
                                    <a:latin typeface="Cambria Math" panose="02040503050406030204" pitchFamily="18" charset="0"/>
                                  </a:rPr>
                                </m:ctrlPr>
                              </m:fPr>
                              <m:num>
                                <m:r>
                                  <a:rPr lang="en-US" i="1">
                                    <a:latin typeface="Cambria Math" panose="02040503050406030204" pitchFamily="18" charset="0"/>
                                  </a:rPr>
                                  <m:t>𝜕</m:t>
                                </m:r>
                                <m:r>
                                  <a:rPr lang="en-US" i="1">
                                    <a:latin typeface="Cambria Math" panose="02040503050406030204" pitchFamily="18" charset="0"/>
                                  </a:rPr>
                                  <m:t>𝑈</m:t>
                                </m:r>
                              </m:num>
                              <m:den>
                                <m:r>
                                  <a:rPr lang="en-US" i="1">
                                    <a:latin typeface="Cambria Math" panose="02040503050406030204" pitchFamily="18" charset="0"/>
                                  </a:rPr>
                                  <m:t>𝜕</m:t>
                                </m:r>
                                <m:r>
                                  <a:rPr lang="en-US" i="1">
                                    <a:latin typeface="Cambria Math" panose="02040503050406030204" pitchFamily="18" charset="0"/>
                                  </a:rPr>
                                  <m:t>𝑧</m:t>
                                </m:r>
                              </m:den>
                            </m:f>
                          </m:e>
                        </m:d>
                        <m:r>
                          <a:rPr lang="en-US" i="1">
                            <a:latin typeface="Cambria Math" panose="02040503050406030204" pitchFamily="18" charset="0"/>
                          </a:rPr>
                          <m:t>=−</m:t>
                        </m:r>
                        <m:f>
                          <m:fPr>
                            <m:ctrlPr>
                              <a:rPr lang="en-US" i="1">
                                <a:latin typeface="Cambria Math" panose="02040503050406030204" pitchFamily="18" charset="0"/>
                              </a:rPr>
                            </m:ctrlPr>
                          </m:fPr>
                          <m:num>
                            <m:r>
                              <a:rPr lang="en-US" i="1">
                                <a:latin typeface="Cambria Math" panose="02040503050406030204" pitchFamily="18" charset="0"/>
                              </a:rPr>
                              <m:t>𝜕</m:t>
                            </m:r>
                            <m:r>
                              <a:rPr lang="en-US" b="0" i="1" smtClean="0">
                                <a:latin typeface="Cambria Math" panose="02040503050406030204" pitchFamily="18" charset="0"/>
                              </a:rPr>
                              <m:t>𝑝</m:t>
                            </m:r>
                          </m:num>
                          <m:den>
                            <m:r>
                              <a:rPr lang="en-US" i="1">
                                <a:latin typeface="Cambria Math" panose="02040503050406030204" pitchFamily="18" charset="0"/>
                              </a:rPr>
                              <m:t>𝜕</m:t>
                            </m:r>
                            <m:r>
                              <a:rPr lang="en-US" i="1">
                                <a:latin typeface="Cambria Math" panose="02040503050406030204" pitchFamily="18" charset="0"/>
                              </a:rPr>
                              <m:t>𝑥</m:t>
                            </m:r>
                          </m:den>
                        </m:f>
                        <m:r>
                          <a:rPr lang="en-US" i="1">
                            <a:latin typeface="Cambria Math" panose="02040503050406030204" pitchFamily="18" charset="0"/>
                          </a:rPr>
                          <m:t>+</m:t>
                        </m:r>
                        <m:r>
                          <a:rPr lang="en-US" i="1">
                            <a:latin typeface="Cambria Math" panose="02040503050406030204" pitchFamily="18" charset="0"/>
                          </a:rPr>
                          <m:t>𝜌</m:t>
                        </m:r>
                        <m:sSub>
                          <m:sSubPr>
                            <m:ctrlPr>
                              <a:rPr lang="en-US" i="1">
                                <a:latin typeface="Cambria Math" panose="02040503050406030204" pitchFamily="18" charset="0"/>
                              </a:rPr>
                            </m:ctrlPr>
                          </m:sSubPr>
                          <m:e>
                            <m:r>
                              <a:rPr lang="en-US" i="1">
                                <a:latin typeface="Cambria Math" panose="02040503050406030204" pitchFamily="18" charset="0"/>
                              </a:rPr>
                              <m:t>𝑔</m:t>
                            </m:r>
                          </m:e>
                          <m:sub>
                            <m:r>
                              <a:rPr lang="en-US" i="1">
                                <a:latin typeface="Cambria Math" panose="02040503050406030204" pitchFamily="18" charset="0"/>
                              </a:rPr>
                              <m:t>𝑥</m:t>
                            </m:r>
                          </m:sub>
                        </m:sSub>
                        <m:r>
                          <a:rPr lang="en-US" i="1">
                            <a:latin typeface="Cambria Math" panose="02040503050406030204" pitchFamily="18" charset="0"/>
                          </a:rPr>
                          <m:t>+</m:t>
                        </m:r>
                        <m:r>
                          <a:rPr lang="en-US" i="1">
                            <a:latin typeface="Cambria Math" panose="02040503050406030204" pitchFamily="18" charset="0"/>
                          </a:rPr>
                          <m:t>𝜇</m:t>
                        </m:r>
                        <m:d>
                          <m:dPr>
                            <m:ctrlPr>
                              <a:rPr lang="en-US" i="1">
                                <a:latin typeface="Cambria Math" panose="02040503050406030204" pitchFamily="18" charset="0"/>
                              </a:rPr>
                            </m:ctrlPr>
                          </m:dPr>
                          <m:e>
                            <m:f>
                              <m:fPr>
                                <m:ctrlPr>
                                  <a:rPr lang="en-US" i="1">
                                    <a:latin typeface="Cambria Math" panose="02040503050406030204" pitchFamily="18" charset="0"/>
                                  </a:rPr>
                                </m:ctrlPr>
                              </m:fPr>
                              <m:num>
                                <m:sSup>
                                  <m:sSupPr>
                                    <m:ctrlPr>
                                      <a:rPr lang="en-US" i="1">
                                        <a:latin typeface="Cambria Math" panose="02040503050406030204" pitchFamily="18" charset="0"/>
                                      </a:rPr>
                                    </m:ctrlPr>
                                  </m:sSupPr>
                                  <m:e>
                                    <m:r>
                                      <a:rPr lang="en-US" i="1">
                                        <a:latin typeface="Cambria Math" panose="02040503050406030204" pitchFamily="18" charset="0"/>
                                      </a:rPr>
                                      <m:t>𝜕</m:t>
                                    </m:r>
                                  </m:e>
                                  <m:sup>
                                    <m:r>
                                      <a:rPr lang="en-US" i="1">
                                        <a:latin typeface="Cambria Math" panose="02040503050406030204" pitchFamily="18" charset="0"/>
                                      </a:rPr>
                                      <m:t>2</m:t>
                                    </m:r>
                                  </m:sup>
                                </m:sSup>
                                <m:r>
                                  <a:rPr lang="en-US" i="1">
                                    <a:latin typeface="Cambria Math" panose="02040503050406030204" pitchFamily="18" charset="0"/>
                                  </a:rPr>
                                  <m:t>𝑈</m:t>
                                </m:r>
                              </m:num>
                              <m:den>
                                <m:r>
                                  <a:rPr lang="en-US" i="1">
                                    <a:latin typeface="Cambria Math" panose="02040503050406030204" pitchFamily="18" charset="0"/>
                                  </a:rPr>
                                  <m:t>𝜕</m:t>
                                </m:r>
                                <m:sSup>
                                  <m:sSupPr>
                                    <m:ctrlPr>
                                      <a:rPr lang="en-US" i="1">
                                        <a:latin typeface="Cambria Math" panose="02040503050406030204" pitchFamily="18" charset="0"/>
                                      </a:rPr>
                                    </m:ctrlPr>
                                  </m:sSupPr>
                                  <m:e>
                                    <m:r>
                                      <a:rPr lang="en-US" i="1">
                                        <a:latin typeface="Cambria Math" panose="02040503050406030204" pitchFamily="18" charset="0"/>
                                      </a:rPr>
                                      <m:t>𝑥</m:t>
                                    </m:r>
                                  </m:e>
                                  <m:sup>
                                    <m:r>
                                      <a:rPr lang="en-US" i="1">
                                        <a:latin typeface="Cambria Math" panose="02040503050406030204" pitchFamily="18" charset="0"/>
                                      </a:rPr>
                                      <m:t>2</m:t>
                                    </m:r>
                                  </m:sup>
                                </m:sSup>
                              </m:den>
                            </m:f>
                            <m:r>
                              <a:rPr lang="en-US" i="1">
                                <a:latin typeface="Cambria Math" panose="02040503050406030204" pitchFamily="18" charset="0"/>
                              </a:rPr>
                              <m:t>+</m:t>
                            </m:r>
                            <m:f>
                              <m:fPr>
                                <m:ctrlPr>
                                  <a:rPr lang="en-US" i="1">
                                    <a:latin typeface="Cambria Math" panose="02040503050406030204" pitchFamily="18" charset="0"/>
                                  </a:rPr>
                                </m:ctrlPr>
                              </m:fPr>
                              <m:num>
                                <m:sSup>
                                  <m:sSupPr>
                                    <m:ctrlPr>
                                      <a:rPr lang="en-US" i="1">
                                        <a:latin typeface="Cambria Math" panose="02040503050406030204" pitchFamily="18" charset="0"/>
                                      </a:rPr>
                                    </m:ctrlPr>
                                  </m:sSupPr>
                                  <m:e>
                                    <m:r>
                                      <a:rPr lang="en-US" i="1">
                                        <a:latin typeface="Cambria Math" panose="02040503050406030204" pitchFamily="18" charset="0"/>
                                      </a:rPr>
                                      <m:t>𝜕</m:t>
                                    </m:r>
                                  </m:e>
                                  <m:sup>
                                    <m:r>
                                      <a:rPr lang="en-US" i="1">
                                        <a:latin typeface="Cambria Math" panose="02040503050406030204" pitchFamily="18" charset="0"/>
                                      </a:rPr>
                                      <m:t>2</m:t>
                                    </m:r>
                                  </m:sup>
                                </m:sSup>
                                <m:r>
                                  <a:rPr lang="en-US" i="1">
                                    <a:latin typeface="Cambria Math" panose="02040503050406030204" pitchFamily="18" charset="0"/>
                                  </a:rPr>
                                  <m:t>𝑈</m:t>
                                </m:r>
                              </m:num>
                              <m:den>
                                <m:r>
                                  <a:rPr lang="en-US" i="1">
                                    <a:latin typeface="Cambria Math" panose="02040503050406030204" pitchFamily="18" charset="0"/>
                                  </a:rPr>
                                  <m:t>𝜕</m:t>
                                </m:r>
                                <m:sSup>
                                  <m:sSupPr>
                                    <m:ctrlPr>
                                      <a:rPr lang="en-US" i="1">
                                        <a:latin typeface="Cambria Math" panose="02040503050406030204" pitchFamily="18" charset="0"/>
                                      </a:rPr>
                                    </m:ctrlPr>
                                  </m:sSupPr>
                                  <m:e>
                                    <m:r>
                                      <a:rPr lang="en-US" i="1">
                                        <a:latin typeface="Cambria Math" panose="02040503050406030204" pitchFamily="18" charset="0"/>
                                      </a:rPr>
                                      <m:t>𝑦</m:t>
                                    </m:r>
                                  </m:e>
                                  <m:sup>
                                    <m:r>
                                      <a:rPr lang="en-US" i="1">
                                        <a:latin typeface="Cambria Math" panose="02040503050406030204" pitchFamily="18" charset="0"/>
                                      </a:rPr>
                                      <m:t>2</m:t>
                                    </m:r>
                                  </m:sup>
                                </m:sSup>
                              </m:den>
                            </m:f>
                            <m:r>
                              <a:rPr lang="en-US" i="1">
                                <a:latin typeface="Cambria Math" panose="02040503050406030204" pitchFamily="18" charset="0"/>
                              </a:rPr>
                              <m:t>+</m:t>
                            </m:r>
                            <m:f>
                              <m:fPr>
                                <m:ctrlPr>
                                  <a:rPr lang="en-US" i="1">
                                    <a:latin typeface="Cambria Math" panose="02040503050406030204" pitchFamily="18" charset="0"/>
                                  </a:rPr>
                                </m:ctrlPr>
                              </m:fPr>
                              <m:num>
                                <m:sSup>
                                  <m:sSupPr>
                                    <m:ctrlPr>
                                      <a:rPr lang="en-US" i="1">
                                        <a:latin typeface="Cambria Math" panose="02040503050406030204" pitchFamily="18" charset="0"/>
                                      </a:rPr>
                                    </m:ctrlPr>
                                  </m:sSupPr>
                                  <m:e>
                                    <m:r>
                                      <a:rPr lang="en-US" i="1">
                                        <a:latin typeface="Cambria Math" panose="02040503050406030204" pitchFamily="18" charset="0"/>
                                      </a:rPr>
                                      <m:t>𝜕</m:t>
                                    </m:r>
                                  </m:e>
                                  <m:sup>
                                    <m:r>
                                      <a:rPr lang="en-US" i="1">
                                        <a:latin typeface="Cambria Math" panose="02040503050406030204" pitchFamily="18" charset="0"/>
                                      </a:rPr>
                                      <m:t>2</m:t>
                                    </m:r>
                                  </m:sup>
                                </m:sSup>
                                <m:r>
                                  <a:rPr lang="en-US" i="1">
                                    <a:latin typeface="Cambria Math" panose="02040503050406030204" pitchFamily="18" charset="0"/>
                                  </a:rPr>
                                  <m:t>𝑈</m:t>
                                </m:r>
                              </m:num>
                              <m:den>
                                <m:r>
                                  <a:rPr lang="en-US" i="1">
                                    <a:latin typeface="Cambria Math" panose="02040503050406030204" pitchFamily="18" charset="0"/>
                                  </a:rPr>
                                  <m:t>𝜕</m:t>
                                </m:r>
                                <m:sSup>
                                  <m:sSupPr>
                                    <m:ctrlPr>
                                      <a:rPr lang="en-US" i="1">
                                        <a:latin typeface="Cambria Math" panose="02040503050406030204" pitchFamily="18" charset="0"/>
                                      </a:rPr>
                                    </m:ctrlPr>
                                  </m:sSupPr>
                                  <m:e>
                                    <m:r>
                                      <a:rPr lang="en-US" i="1">
                                        <a:latin typeface="Cambria Math" panose="02040503050406030204" pitchFamily="18" charset="0"/>
                                      </a:rPr>
                                      <m:t>𝑧</m:t>
                                    </m:r>
                                  </m:e>
                                  <m:sup>
                                    <m:r>
                                      <a:rPr lang="en-US" i="1">
                                        <a:latin typeface="Cambria Math" panose="02040503050406030204" pitchFamily="18" charset="0"/>
                                      </a:rPr>
                                      <m:t>2</m:t>
                                    </m:r>
                                  </m:sup>
                                </m:sSup>
                              </m:den>
                            </m:f>
                          </m:e>
                        </m:d>
                      </m:e>
                    </m:eqArr>
                  </m:oMath>
                </a14:m>
                <a:endParaRPr lang="en-US" dirty="0"/>
              </a:p>
              <a:p>
                <a:pPr lvl="1"/>
                <a:r>
                  <a:rPr lang="en-US" dirty="0"/>
                  <a:t>Conservation of Momentum in fluid mechanics: The rate of change of momentum of the fluid is equal to the sum of all external forces acting on the fluid. </a:t>
                </a:r>
              </a:p>
              <a:p>
                <a:r>
                  <a:rPr lang="en-US" sz="1800" dirty="0">
                    <a:effectLst/>
                    <a:ea typeface="Times New Roman" panose="02020603050405020304" pitchFamily="18" charset="0"/>
                    <a:cs typeface="Times New Roman" panose="02020603050405020304" pitchFamily="18" charset="0"/>
                  </a:rPr>
                  <a:t>The Energy Equation: </a:t>
                </a:r>
                <a14:m>
                  <m:oMath xmlns:m="http://schemas.openxmlformats.org/officeDocument/2006/math">
                    <m:f>
                      <m:fPr>
                        <m:ctrlPr>
                          <a:rPr lang="en-US" sz="1800" i="1" smtClean="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US" sz="1800" i="1">
                            <a:effectLst/>
                            <a:latin typeface="Cambria Math" panose="02040503050406030204" pitchFamily="18" charset="0"/>
                            <a:ea typeface="Aptos" panose="020B0004020202020204" pitchFamily="34" charset="0"/>
                            <a:cs typeface="Times New Roman" panose="02020603050405020304" pitchFamily="18" charset="0"/>
                          </a:rPr>
                          <m:t>𝜕</m:t>
                        </m:r>
                        <m:d>
                          <m:dPr>
                            <m:ctrlPr>
                              <a:rPr lang="en-US" sz="1800" i="1">
                                <a:effectLst/>
                                <a:latin typeface="Cambria Math" panose="02040503050406030204" pitchFamily="18" charset="0"/>
                                <a:cs typeface="Times New Roman" panose="02020603050405020304" pitchFamily="18" charset="0"/>
                              </a:rPr>
                            </m:ctrlPr>
                          </m:dPr>
                          <m:e>
                            <m:r>
                              <a:rPr lang="en-US" sz="1800" i="1">
                                <a:effectLst/>
                                <a:latin typeface="Cambria Math" panose="02040503050406030204" pitchFamily="18" charset="0"/>
                                <a:ea typeface="Aptos" panose="020B0004020202020204" pitchFamily="34" charset="0"/>
                                <a:cs typeface="Times New Roman" panose="02020603050405020304" pitchFamily="18" charset="0"/>
                              </a:rPr>
                              <m:t>𝜌</m:t>
                            </m:r>
                            <m:r>
                              <a:rPr lang="en-US" sz="1800" i="1">
                                <a:effectLst/>
                                <a:latin typeface="Cambria Math" panose="02040503050406030204" pitchFamily="18" charset="0"/>
                                <a:ea typeface="Aptos" panose="020B0004020202020204" pitchFamily="34" charset="0"/>
                                <a:cs typeface="Times New Roman" panose="02020603050405020304" pitchFamily="18" charset="0"/>
                              </a:rPr>
                              <m:t>h</m:t>
                            </m:r>
                          </m:e>
                        </m:d>
                      </m:num>
                      <m:den>
                        <m:r>
                          <a:rPr lang="en-US" sz="1800" i="1">
                            <a:effectLst/>
                            <a:latin typeface="Cambria Math" panose="02040503050406030204" pitchFamily="18" charset="0"/>
                            <a:ea typeface="Aptos" panose="020B0004020202020204" pitchFamily="34" charset="0"/>
                            <a:cs typeface="Times New Roman" panose="02020603050405020304" pitchFamily="18" charset="0"/>
                          </a:rPr>
                          <m:t>𝜕</m:t>
                        </m:r>
                        <m:r>
                          <a:rPr lang="en-US" sz="1800" i="1">
                            <a:effectLst/>
                            <a:latin typeface="Cambria Math" panose="02040503050406030204" pitchFamily="18" charset="0"/>
                            <a:ea typeface="Aptos" panose="020B0004020202020204" pitchFamily="34" charset="0"/>
                            <a:cs typeface="Times New Roman" panose="02020603050405020304" pitchFamily="18" charset="0"/>
                          </a:rPr>
                          <m:t>𝑡</m:t>
                        </m:r>
                      </m:den>
                    </m:f>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r>
                      <m:rPr>
                        <m:sty m:val="p"/>
                      </m:rPr>
                      <a:rPr lang="en-US" sz="1800">
                        <a:effectLst/>
                        <a:latin typeface="Cambria Math" panose="02040503050406030204" pitchFamily="18" charset="0"/>
                        <a:ea typeface="Times New Roman" panose="02020603050405020304" pitchFamily="18" charset="0"/>
                        <a:cs typeface="Times New Roman" panose="02020603050405020304" pitchFamily="18" charset="0"/>
                      </a:rPr>
                      <m:t>∇</m:t>
                    </m:r>
                    <m:d>
                      <m:d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𝜌</m:t>
                        </m:r>
                        <m:acc>
                          <m:accPr>
                            <m:chr m:val="⃗"/>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𝑣</m:t>
                            </m:r>
                          </m:e>
                        </m:acc>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𝑣</m:t>
                            </m:r>
                          </m:e>
                        </m:acc>
                      </m:e>
                    </m:d>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r>
                      <m:rPr>
                        <m:sty m:val="p"/>
                      </m:rPr>
                      <a:rPr lang="en-US" sz="1800">
                        <a:effectLst/>
                        <a:latin typeface="Cambria Math" panose="02040503050406030204" pitchFamily="18" charset="0"/>
                        <a:ea typeface="Times New Roman" panose="02020603050405020304" pitchFamily="18" charset="0"/>
                        <a:cs typeface="Times New Roman" panose="02020603050405020304" pitchFamily="18" charset="0"/>
                      </a:rPr>
                      <m:t>∇</m:t>
                    </m:r>
                    <m:d>
                      <m:d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dPr>
                      <m:e>
                        <m:sSub>
                          <m:sSub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𝑢</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𝑒𝑓𝑓</m:t>
                            </m:r>
                          </m:sub>
                        </m:sSub>
                        <m:r>
                          <m:rPr>
                            <m:sty m:val="p"/>
                          </m:rPr>
                          <a:rPr lang="en-US" sz="180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𝑣</m:t>
                            </m:r>
                          </m:e>
                        </m:acc>
                      </m:e>
                    </m:d>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r>
                      <m:rPr>
                        <m:sty m:val="p"/>
                      </m:rPr>
                      <a:rPr lang="en-US" sz="1800">
                        <a:effectLst/>
                        <a:latin typeface="Cambria Math" panose="02040503050406030204" pitchFamily="18" charset="0"/>
                        <a:ea typeface="Times New Roman" panose="02020603050405020304" pitchFamily="18" charset="0"/>
                        <a:cs typeface="Times New Roman" panose="02020603050405020304" pitchFamily="18" charset="0"/>
                      </a:rPr>
                      <m:t>∇</m:t>
                    </m:r>
                    <m:d>
                      <m:dPr>
                        <m:begChr m:val="["/>
                        <m:endChr m:val="]"/>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dPr>
                      <m:e>
                        <m:d>
                          <m:d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𝜇</m:t>
                            </m:r>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fPr>
                              <m:num>
                                <m:sSub>
                                  <m:sSub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𝜇</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num>
                              <m:den>
                                <m:sSub>
                                  <m:sSub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𝜎</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den>
                            </m:f>
                          </m:e>
                        </m:d>
                        <m:r>
                          <m:rPr>
                            <m:sty m:val="p"/>
                          </m:rPr>
                          <a:rPr lang="en-US" sz="1800">
                            <a:effectLst/>
                            <a:latin typeface="Cambria Math" panose="02040503050406030204" pitchFamily="18" charset="0"/>
                            <a:ea typeface="Times New Roman" panose="02020603050405020304" pitchFamily="18" charset="0"/>
                            <a:cs typeface="Times New Roman" panose="02020603050405020304" pitchFamily="18" charset="0"/>
                          </a:rPr>
                          <m:t>∇</m:t>
                        </m:r>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h</m:t>
                        </m:r>
                      </m:e>
                    </m:d>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US" sz="18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h</m:t>
                        </m:r>
                      </m:sub>
                    </m:sSub>
                  </m:oMath>
                </a14:m>
                <a:endParaRPr lang="en-US" dirty="0"/>
              </a:p>
              <a:p>
                <a:pPr lvl="1"/>
                <a:r>
                  <a:rPr lang="en-US" dirty="0"/>
                  <a:t>First Law of Thermodynamics in fluid dynamics states that in a closed system the total energy of a fluid remains constant over time. </a:t>
                </a:r>
              </a:p>
              <a:p>
                <a:endParaRPr lang="en-US" dirty="0"/>
              </a:p>
              <a:p>
                <a:endParaRPr lang="en-US" sz="1800" kern="100" dirty="0">
                  <a:effectLst/>
                  <a:latin typeface="Aptos" panose="020B0004020202020204" pitchFamily="34" charset="0"/>
                  <a:ea typeface="Aptos" panose="020B0004020202020204" pitchFamily="34" charset="0"/>
                  <a:cs typeface="Arial" panose="020B0604020202020204" pitchFamily="34" charset="0"/>
                </a:endParaRPr>
              </a:p>
              <a:p>
                <a:endParaRPr lang="en-US" dirty="0"/>
              </a:p>
            </p:txBody>
          </p:sp>
        </mc:Choice>
        <mc:Fallback>
          <p:sp>
            <p:nvSpPr>
              <p:cNvPr id="6" name="Content Placeholder 5">
                <a:extLst>
                  <a:ext uri="{FF2B5EF4-FFF2-40B4-BE49-F238E27FC236}">
                    <a16:creationId xmlns:a16="http://schemas.microsoft.com/office/drawing/2014/main" id="{9C7A6EC3-80B0-BC85-6973-DA0251D7BFFA}"/>
                  </a:ext>
                </a:extLst>
              </p:cNvPr>
              <p:cNvSpPr>
                <a:spLocks noGrp="1" noRot="1" noChangeAspect="1" noMove="1" noResize="1" noEditPoints="1" noAdjustHandles="1" noChangeArrowheads="1" noChangeShapeType="1" noTextEdit="1"/>
              </p:cNvSpPr>
              <p:nvPr>
                <p:ph idx="1"/>
              </p:nvPr>
            </p:nvSpPr>
            <p:spPr>
              <a:xfrm>
                <a:off x="120770" y="966158"/>
                <a:ext cx="11913079" cy="5282241"/>
              </a:xfrm>
              <a:blipFill>
                <a:blip r:embed="rId2"/>
                <a:stretch>
                  <a:fillRect l="-256"/>
                </a:stretch>
              </a:blipFill>
            </p:spPr>
            <p:txBody>
              <a:bodyPr/>
              <a:lstStyle/>
              <a:p>
                <a:r>
                  <a:rPr lang="en-US">
                    <a:noFill/>
                  </a:rPr>
                  <a:t> </a:t>
                </a:r>
              </a:p>
            </p:txBody>
          </p:sp>
        </mc:Fallback>
      </mc:AlternateContent>
    </p:spTree>
    <p:extLst>
      <p:ext uri="{BB962C8B-B14F-4D97-AF65-F5344CB8AC3E}">
        <p14:creationId xmlns:p14="http://schemas.microsoft.com/office/powerpoint/2010/main" val="1875118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3CC8D252-8044-458D-A776-6A5833FEFD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29">
            <a:extLst>
              <a:ext uri="{FF2B5EF4-FFF2-40B4-BE49-F238E27FC236}">
                <a16:creationId xmlns:a16="http://schemas.microsoft.com/office/drawing/2014/main" id="{E884AA69-7728-499C-8FA7-A3FCA738EB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79760FB8-CC91-426C-9EF3-A58786866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4" name="Picture 33">
            <a:extLst>
              <a:ext uri="{FF2B5EF4-FFF2-40B4-BE49-F238E27FC236}">
                <a16:creationId xmlns:a16="http://schemas.microsoft.com/office/drawing/2014/main" id="{CE274F2C-FBD9-4A60-B6A0-FB7532F599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D543DFE3-F007-48D9-A223-F7351802D4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37">
            <a:extLst>
              <a:ext uri="{FF2B5EF4-FFF2-40B4-BE49-F238E27FC236}">
                <a16:creationId xmlns:a16="http://schemas.microsoft.com/office/drawing/2014/main" id="{09E7EBD1-9868-4F2F-B4FF-A89B93CFB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40" name="Rectangle 39">
            <a:extLst>
              <a:ext uri="{FF2B5EF4-FFF2-40B4-BE49-F238E27FC236}">
                <a16:creationId xmlns:a16="http://schemas.microsoft.com/office/drawing/2014/main" id="{552CF15B-B62D-425C-826D-EDECC5BA3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3299DF8-AE9C-4FAD-9FFA-8EF6DD8EC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988BDCF-FA66-4854-A037-4AC6C70E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nfinitesimal moving fluid element">
            <a:extLst>
              <a:ext uri="{FF2B5EF4-FFF2-40B4-BE49-F238E27FC236}">
                <a16:creationId xmlns:a16="http://schemas.microsoft.com/office/drawing/2014/main" id="{D710DD42-380A-1939-B00B-8A4264F8802B}"/>
              </a:ext>
            </a:extLst>
          </p:cNvPr>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bwMode="auto">
          <a:xfrm>
            <a:off x="726403" y="1511168"/>
            <a:ext cx="5308413" cy="3583178"/>
          </a:xfrm>
          <a:prstGeom prst="rect">
            <a:avLst/>
          </a:prstGeom>
          <a:noFill/>
        </p:spPr>
      </p:pic>
      <p:sp>
        <p:nvSpPr>
          <p:cNvPr id="46" name="Rectangle 45">
            <a:extLst>
              <a:ext uri="{FF2B5EF4-FFF2-40B4-BE49-F238E27FC236}">
                <a16:creationId xmlns:a16="http://schemas.microsoft.com/office/drawing/2014/main" id="{F54F5317-715A-4856-908F-8B232EB6D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8" descr="Your Guide to Meshing Techniques for Efficient CFD Modeling | COMSOL Blog">
            <a:extLst>
              <a:ext uri="{FF2B5EF4-FFF2-40B4-BE49-F238E27FC236}">
                <a16:creationId xmlns:a16="http://schemas.microsoft.com/office/drawing/2014/main" id="{D9187748-F068-8CDB-C55D-72B796AB28B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076435" y="1645920"/>
            <a:ext cx="5455881" cy="3445843"/>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3CEBFDC-E2C8-DD9A-A2F4-F518F198A03B}"/>
              </a:ext>
            </a:extLst>
          </p:cNvPr>
          <p:cNvSpPr txBox="1"/>
          <p:nvPr/>
        </p:nvSpPr>
        <p:spPr>
          <a:xfrm>
            <a:off x="1231642" y="5113176"/>
            <a:ext cx="4028667" cy="338554"/>
          </a:xfrm>
          <a:prstGeom prst="rect">
            <a:avLst/>
          </a:prstGeom>
          <a:noFill/>
        </p:spPr>
        <p:txBody>
          <a:bodyPr wrap="none" rtlCol="0">
            <a:spAutoFit/>
          </a:bodyPr>
          <a:lstStyle/>
          <a:p>
            <a:r>
              <a:rPr lang="en-US" sz="1600" dirty="0">
                <a:solidFill>
                  <a:schemeClr val="bg1"/>
                </a:solidFill>
                <a:latin typeface="Times New Roman" panose="02020603050405020304" pitchFamily="18" charset="0"/>
                <a:cs typeface="Times New Roman" panose="02020603050405020304" pitchFamily="18" charset="0"/>
              </a:rPr>
              <a:t>Forces acting on an infinitesimal fluid element</a:t>
            </a:r>
          </a:p>
        </p:txBody>
      </p:sp>
      <p:sp>
        <p:nvSpPr>
          <p:cNvPr id="10" name="TextBox 9">
            <a:extLst>
              <a:ext uri="{FF2B5EF4-FFF2-40B4-BE49-F238E27FC236}">
                <a16:creationId xmlns:a16="http://schemas.microsoft.com/office/drawing/2014/main" id="{E12CD494-ADBB-4F82-CCEA-CE3289F70684}"/>
              </a:ext>
            </a:extLst>
          </p:cNvPr>
          <p:cNvSpPr txBox="1"/>
          <p:nvPr/>
        </p:nvSpPr>
        <p:spPr>
          <a:xfrm>
            <a:off x="8154955" y="5075852"/>
            <a:ext cx="1564852" cy="338554"/>
          </a:xfrm>
          <a:prstGeom prst="rect">
            <a:avLst/>
          </a:prstGeom>
          <a:noFill/>
        </p:spPr>
        <p:txBody>
          <a:bodyPr wrap="none" rtlCol="0">
            <a:spAutoFit/>
          </a:bodyPr>
          <a:lstStyle/>
          <a:p>
            <a:r>
              <a:rPr lang="en-US" sz="1600" dirty="0">
                <a:solidFill>
                  <a:schemeClr val="bg1"/>
                </a:solidFill>
                <a:latin typeface="Times New Roman" panose="02020603050405020304" pitchFamily="18" charset="0"/>
                <a:cs typeface="Times New Roman" panose="02020603050405020304" pitchFamily="18" charset="0"/>
              </a:rPr>
              <a:t>Meshing in CFD</a:t>
            </a:r>
          </a:p>
        </p:txBody>
      </p:sp>
    </p:spTree>
    <p:extLst>
      <p:ext uri="{BB962C8B-B14F-4D97-AF65-F5344CB8AC3E}">
        <p14:creationId xmlns:p14="http://schemas.microsoft.com/office/powerpoint/2010/main" val="3862176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D79AD56-0784-D621-D7F2-C6253A583CA0}"/>
              </a:ext>
            </a:extLst>
          </p:cNvPr>
          <p:cNvSpPr>
            <a:spLocks noGrp="1"/>
          </p:cNvSpPr>
          <p:nvPr>
            <p:ph type="title"/>
          </p:nvPr>
        </p:nvSpPr>
        <p:spPr>
          <a:xfrm>
            <a:off x="648930" y="629266"/>
            <a:ext cx="6188190" cy="1622321"/>
          </a:xfrm>
        </p:spPr>
        <p:txBody>
          <a:bodyPr>
            <a:normAutofit/>
          </a:bodyPr>
          <a:lstStyle/>
          <a:p>
            <a:r>
              <a:rPr lang="en-US">
                <a:solidFill>
                  <a:srgbClr val="EBEBEB"/>
                </a:solidFill>
              </a:rPr>
              <a:t>Experimental Setup </a:t>
            </a:r>
          </a:p>
        </p:txBody>
      </p:sp>
      <p:sp>
        <p:nvSpPr>
          <p:cNvPr id="10" name="Content Placeholder 9">
            <a:extLst>
              <a:ext uri="{FF2B5EF4-FFF2-40B4-BE49-F238E27FC236}">
                <a16:creationId xmlns:a16="http://schemas.microsoft.com/office/drawing/2014/main" id="{C9C33F08-C40F-B603-6DF9-11D355834A8F}"/>
              </a:ext>
            </a:extLst>
          </p:cNvPr>
          <p:cNvSpPr>
            <a:spLocks noGrp="1"/>
          </p:cNvSpPr>
          <p:nvPr>
            <p:ph idx="1"/>
          </p:nvPr>
        </p:nvSpPr>
        <p:spPr>
          <a:xfrm>
            <a:off x="437174" y="1533625"/>
            <a:ext cx="6348637" cy="4703546"/>
          </a:xfrm>
        </p:spPr>
        <p:txBody>
          <a:bodyPr>
            <a:normAutofit/>
          </a:bodyPr>
          <a:lstStyle/>
          <a:p>
            <a:pPr>
              <a:lnSpc>
                <a:spcPct val="90000"/>
              </a:lnSpc>
            </a:pPr>
            <a:r>
              <a:rPr lang="en-US" dirty="0">
                <a:solidFill>
                  <a:srgbClr val="FFFFFF"/>
                </a:solidFill>
              </a:rPr>
              <a:t>Data collection was achieved using </a:t>
            </a:r>
            <a:r>
              <a:rPr lang="en-US" dirty="0" err="1">
                <a:solidFill>
                  <a:srgbClr val="FFFFFF"/>
                </a:solidFill>
              </a:rPr>
              <a:t>CoolTerm</a:t>
            </a:r>
            <a:r>
              <a:rPr lang="en-US" dirty="0">
                <a:solidFill>
                  <a:srgbClr val="FFFFFF"/>
                </a:solidFill>
              </a:rPr>
              <a:t>, </a:t>
            </a:r>
            <a:r>
              <a:rPr lang="en-US" dirty="0" err="1">
                <a:solidFill>
                  <a:srgbClr val="FFFFFF"/>
                </a:solidFill>
              </a:rPr>
              <a:t>Betaflight</a:t>
            </a:r>
            <a:r>
              <a:rPr lang="en-US" dirty="0">
                <a:solidFill>
                  <a:srgbClr val="FFFFFF"/>
                </a:solidFill>
              </a:rPr>
              <a:t> and Room EQ Wizard (REW).</a:t>
            </a:r>
          </a:p>
          <a:p>
            <a:pPr>
              <a:lnSpc>
                <a:spcPct val="90000"/>
              </a:lnSpc>
            </a:pPr>
            <a:r>
              <a:rPr lang="en-US" dirty="0" err="1">
                <a:solidFill>
                  <a:srgbClr val="FFFFFF"/>
                </a:solidFill>
              </a:rPr>
              <a:t>CoolTerm</a:t>
            </a:r>
            <a:r>
              <a:rPr lang="en-US" dirty="0">
                <a:solidFill>
                  <a:srgbClr val="FFFFFF"/>
                </a:solidFill>
              </a:rPr>
              <a:t> communicates with serial devices like Arduino. Used to display loadcell readings onto my computer and save thrust data into text files.</a:t>
            </a:r>
          </a:p>
          <a:p>
            <a:pPr>
              <a:lnSpc>
                <a:spcPct val="90000"/>
              </a:lnSpc>
            </a:pPr>
            <a:r>
              <a:rPr lang="en-US" dirty="0" err="1">
                <a:solidFill>
                  <a:srgbClr val="FFFFFF"/>
                </a:solidFill>
              </a:rPr>
              <a:t>Betaflight</a:t>
            </a:r>
            <a:r>
              <a:rPr lang="en-US" dirty="0">
                <a:solidFill>
                  <a:srgbClr val="FFFFFF"/>
                </a:solidFill>
              </a:rPr>
              <a:t> controlled the motor speed (RPM).</a:t>
            </a:r>
          </a:p>
          <a:p>
            <a:pPr>
              <a:lnSpc>
                <a:spcPct val="90000"/>
              </a:lnSpc>
            </a:pPr>
            <a:r>
              <a:rPr lang="en-US" dirty="0">
                <a:solidFill>
                  <a:srgbClr val="FFFFFF"/>
                </a:solidFill>
              </a:rPr>
              <a:t>Room EQ Wizard is an open-source acoustic measurement software used to read decibel and hertz data.</a:t>
            </a: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Content Placeholder 3" descr="A computer and a microphone on a table&#10;&#10;Description automatically generated">
            <a:extLst>
              <a:ext uri="{FF2B5EF4-FFF2-40B4-BE49-F238E27FC236}">
                <a16:creationId xmlns:a16="http://schemas.microsoft.com/office/drawing/2014/main" id="{EEF07598-FF73-0D32-0797-722E74C9F7B2}"/>
              </a:ext>
            </a:extLst>
          </p:cNvPr>
          <p:cNvPicPr>
            <a:picLocks noChangeAspect="1"/>
          </p:cNvPicPr>
          <p:nvPr/>
        </p:nvPicPr>
        <p:blipFill>
          <a:blip r:embed="rId3"/>
          <a:srcRect t="7861" r="-1" b="-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6" name="Picture 5" descr="A yellow digital multimeter connected to wires&#10;&#10;Description automatically generated">
            <a:extLst>
              <a:ext uri="{FF2B5EF4-FFF2-40B4-BE49-F238E27FC236}">
                <a16:creationId xmlns:a16="http://schemas.microsoft.com/office/drawing/2014/main" id="{3F417BC1-EA15-9EA1-519E-77B6BA3DD4D4}"/>
              </a:ext>
            </a:extLst>
          </p:cNvPr>
          <p:cNvPicPr>
            <a:picLocks noChangeAspect="1"/>
          </p:cNvPicPr>
          <p:nvPr/>
        </p:nvPicPr>
        <p:blipFill>
          <a:blip r:embed="rId4"/>
          <a:srcRect r="-1" b="7882"/>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21943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0BF30-2CB4-43DD-8251-9D536EFA54AC}"/>
              </a:ext>
            </a:extLst>
          </p:cNvPr>
          <p:cNvSpPr>
            <a:spLocks noGrp="1"/>
          </p:cNvSpPr>
          <p:nvPr>
            <p:ph type="title"/>
          </p:nvPr>
        </p:nvSpPr>
        <p:spPr>
          <a:xfrm>
            <a:off x="0" y="0"/>
            <a:ext cx="9404723" cy="724619"/>
          </a:xfrm>
        </p:spPr>
        <p:txBody>
          <a:bodyPr/>
          <a:lstStyle/>
          <a:p>
            <a:r>
              <a:rPr lang="en-US" sz="4400" dirty="0">
                <a:latin typeface="Times New Roman" panose="02020603050405020304" pitchFamily="18" charset="0"/>
                <a:cs typeface="Times New Roman" panose="02020603050405020304" pitchFamily="18" charset="0"/>
              </a:rPr>
              <a:t>How does the Trust Stand Work?</a:t>
            </a:r>
          </a:p>
        </p:txBody>
      </p:sp>
      <p:pic>
        <p:nvPicPr>
          <p:cNvPr id="6" name="Untitled video - Made with Clipchamp (2)">
            <a:hlinkClick r:id="" action="ppaction://media"/>
            <a:extLst>
              <a:ext uri="{FF2B5EF4-FFF2-40B4-BE49-F238E27FC236}">
                <a16:creationId xmlns:a16="http://schemas.microsoft.com/office/drawing/2014/main" id="{73D16AAC-6B25-7D8D-4225-5B413947606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50240" y="724619"/>
            <a:ext cx="10891520" cy="6126045"/>
          </a:xfrm>
        </p:spPr>
      </p:pic>
    </p:spTree>
    <p:extLst>
      <p:ext uri="{BB962C8B-B14F-4D97-AF65-F5344CB8AC3E}">
        <p14:creationId xmlns:p14="http://schemas.microsoft.com/office/powerpoint/2010/main" val="113809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75BD-05F1-374B-1134-3AF03B6034AD}"/>
              </a:ext>
            </a:extLst>
          </p:cNvPr>
          <p:cNvSpPr>
            <a:spLocks noGrp="1"/>
          </p:cNvSpPr>
          <p:nvPr>
            <p:ph type="title"/>
          </p:nvPr>
        </p:nvSpPr>
        <p:spPr>
          <a:xfrm>
            <a:off x="0" y="578497"/>
            <a:ext cx="6494106" cy="923731"/>
          </a:xfrm>
        </p:spPr>
        <p:txBody>
          <a:bodyPr/>
          <a:lstStyle/>
          <a:p>
            <a:pPr algn="ctr"/>
            <a:r>
              <a:rPr lang="en-US" sz="4400" dirty="0">
                <a:latin typeface="Times New Roman" panose="02020603050405020304" pitchFamily="18" charset="0"/>
                <a:cs typeface="Times New Roman" panose="02020603050405020304" pitchFamily="18" charset="0"/>
              </a:rPr>
              <a:t>Wiring and Code</a:t>
            </a:r>
          </a:p>
        </p:txBody>
      </p:sp>
      <p:pic>
        <p:nvPicPr>
          <p:cNvPr id="8" name="Content Placeholder 7" descr="A circuit board with wires connected to it&#10;&#10;Description automatically generated">
            <a:extLst>
              <a:ext uri="{FF2B5EF4-FFF2-40B4-BE49-F238E27FC236}">
                <a16:creationId xmlns:a16="http://schemas.microsoft.com/office/drawing/2014/main" id="{6E479AFC-9679-EB99-FB0A-2CDA4E31CB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982856"/>
            <a:ext cx="6500191" cy="4875144"/>
          </a:xfrm>
        </p:spPr>
      </p:pic>
      <p:pic>
        <p:nvPicPr>
          <p:cNvPr id="9" name="Content Placeholder 3" descr="A screenshot of a computer program&#10;&#10;Description automatically generated">
            <a:extLst>
              <a:ext uri="{FF2B5EF4-FFF2-40B4-BE49-F238E27FC236}">
                <a16:creationId xmlns:a16="http://schemas.microsoft.com/office/drawing/2014/main" id="{ECC24F14-9653-081A-C066-6529DA8BAF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5475" y="0"/>
            <a:ext cx="5706595" cy="6858000"/>
          </a:xfrm>
          <a:prstGeom prst="rect">
            <a:avLst/>
          </a:prstGeom>
        </p:spPr>
      </p:pic>
    </p:spTree>
    <p:extLst>
      <p:ext uri="{BB962C8B-B14F-4D97-AF65-F5344CB8AC3E}">
        <p14:creationId xmlns:p14="http://schemas.microsoft.com/office/powerpoint/2010/main" val="3642896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8128E-8DE6-CAFD-AC27-62D798B916CE}"/>
              </a:ext>
            </a:extLst>
          </p:cNvPr>
          <p:cNvSpPr>
            <a:spLocks noGrp="1"/>
          </p:cNvSpPr>
          <p:nvPr>
            <p:ph type="title"/>
          </p:nvPr>
        </p:nvSpPr>
        <p:spPr>
          <a:xfrm>
            <a:off x="0" y="0"/>
            <a:ext cx="9404723" cy="785004"/>
          </a:xfrm>
        </p:spPr>
        <p:txBody>
          <a:bodyPr/>
          <a:lstStyle/>
          <a:p>
            <a:r>
              <a:rPr lang="en-US" sz="4400" dirty="0">
                <a:latin typeface="Times New Roman" panose="02020603050405020304" pitchFamily="18" charset="0"/>
                <a:cs typeface="Times New Roman" panose="02020603050405020304" pitchFamily="18" charset="0"/>
              </a:rPr>
              <a:t>Setup</a:t>
            </a:r>
          </a:p>
        </p:txBody>
      </p:sp>
      <p:sp>
        <p:nvSpPr>
          <p:cNvPr id="3" name="Content Placeholder 2">
            <a:extLst>
              <a:ext uri="{FF2B5EF4-FFF2-40B4-BE49-F238E27FC236}">
                <a16:creationId xmlns:a16="http://schemas.microsoft.com/office/drawing/2014/main" id="{1F5A9431-84E1-19F9-B612-303032DAA33B}"/>
              </a:ext>
            </a:extLst>
          </p:cNvPr>
          <p:cNvSpPr>
            <a:spLocks noGrp="1"/>
          </p:cNvSpPr>
          <p:nvPr>
            <p:ph idx="1"/>
          </p:nvPr>
        </p:nvSpPr>
        <p:spPr>
          <a:xfrm>
            <a:off x="0" y="776377"/>
            <a:ext cx="12192000" cy="6081623"/>
          </a:xfrm>
        </p:spPr>
        <p:txBody>
          <a:bodyPr>
            <a:normAutofit fontScale="25000" lnSpcReduction="20000"/>
          </a:bodyPr>
          <a:lstStyle/>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Make sure the battery is charged above 14.8 volts.</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Check that all connections (FC/ESC stack and Arduino) are secure.</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Start </a:t>
            </a:r>
            <a:r>
              <a:rPr lang="en-US" sz="5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CoolTerm</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5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BetaFlight</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5600" i="1" kern="0" dirty="0">
                <a:effectLst/>
                <a:latin typeface="Times New Roman" panose="02020603050405020304" pitchFamily="18" charset="0"/>
                <a:ea typeface="Times New Roman" panose="02020603050405020304" pitchFamily="18" charset="0"/>
                <a:cs typeface="Times New Roman" panose="02020603050405020304" pitchFamily="18" charset="0"/>
              </a:rPr>
              <a:t>REW</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on your computer.</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Connect each device to the correct port:</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742950" marR="0" lvl="1" indent="-285750">
              <a:lnSpc>
                <a:spcPct val="115000"/>
              </a:lnSpc>
              <a:spcAft>
                <a:spcPts val="800"/>
              </a:spcAft>
              <a:buFont typeface="Courier New" panose="02070309020205020404" pitchFamily="49" charset="0"/>
              <a:buChar char="o"/>
            </a:pPr>
            <a:r>
              <a:rPr lang="en-US" sz="5600" b="1" kern="0" dirty="0" err="1">
                <a:effectLst/>
                <a:latin typeface="Times New Roman" panose="02020603050405020304" pitchFamily="18" charset="0"/>
                <a:ea typeface="Times New Roman" panose="02020603050405020304" pitchFamily="18" charset="0"/>
                <a:cs typeface="Times New Roman" panose="02020603050405020304" pitchFamily="18" charset="0"/>
              </a:rPr>
              <a:t>Betaflight</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USB-C to computer</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742950" marR="0" lvl="1" indent="-285750">
              <a:lnSpc>
                <a:spcPct val="115000"/>
              </a:lnSpc>
              <a:spcAft>
                <a:spcPts val="800"/>
              </a:spcAft>
              <a:buFont typeface="Courier New" panose="02070309020205020404" pitchFamily="49" charset="0"/>
              <a:buChar char="o"/>
            </a:pPr>
            <a:r>
              <a:rPr lang="en-US" sz="5600" b="1" kern="0" dirty="0">
                <a:effectLst/>
                <a:latin typeface="Times New Roman" panose="02020603050405020304" pitchFamily="18" charset="0"/>
                <a:ea typeface="Times New Roman" panose="02020603050405020304" pitchFamily="18" charset="0"/>
                <a:cs typeface="Times New Roman" panose="02020603050405020304" pitchFamily="18" charset="0"/>
              </a:rPr>
              <a:t>Microphone</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USB to computer</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742950" marR="0" lvl="1" indent="-285750">
              <a:lnSpc>
                <a:spcPct val="115000"/>
              </a:lnSpc>
              <a:spcAft>
                <a:spcPts val="800"/>
              </a:spcAft>
              <a:buFont typeface="Courier New" panose="02070309020205020404" pitchFamily="49" charset="0"/>
              <a:buChar char="o"/>
            </a:pPr>
            <a:r>
              <a:rPr lang="en-US" sz="5600" b="1" kern="0" dirty="0">
                <a:effectLst/>
                <a:latin typeface="Times New Roman" panose="02020603050405020304" pitchFamily="18" charset="0"/>
                <a:ea typeface="Times New Roman" panose="02020603050405020304" pitchFamily="18" charset="0"/>
                <a:cs typeface="Times New Roman" panose="02020603050405020304" pitchFamily="18" charset="0"/>
              </a:rPr>
              <a:t>Arduino</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USB-C to computer</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Connect the battery to the multimeter and the multimeter to the ESC.</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Wait for the flight controller to play its tune, indicating proper power.</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Press the reset button on the Arduino to tare the load cell.</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In </a:t>
            </a:r>
            <a:r>
              <a:rPr lang="en-US" sz="5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CoolTerm</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disconnect from the Arduino port.</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Select </a:t>
            </a:r>
            <a:r>
              <a:rPr lang="en-US" sz="5600" b="1" kern="0" dirty="0">
                <a:effectLst/>
                <a:latin typeface="Times New Roman" panose="02020603050405020304" pitchFamily="18" charset="0"/>
                <a:ea typeface="Times New Roman" panose="02020603050405020304" pitchFamily="18" charset="0"/>
                <a:cs typeface="Times New Roman" panose="02020603050405020304" pitchFamily="18" charset="0"/>
              </a:rPr>
              <a:t>Connection &gt; Capture to Text/Binary File</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then click </a:t>
            </a:r>
            <a:r>
              <a:rPr lang="en-US" sz="5600" b="1" kern="0" dirty="0">
                <a:effectLst/>
                <a:latin typeface="Times New Roman" panose="02020603050405020304" pitchFamily="18" charset="0"/>
                <a:ea typeface="Times New Roman" panose="02020603050405020304" pitchFamily="18" charset="0"/>
                <a:cs typeface="Times New Roman" panose="02020603050405020304" pitchFamily="18" charset="0"/>
              </a:rPr>
              <a:t>Start</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Name the file (e.g., </a:t>
            </a:r>
            <a:r>
              <a:rPr lang="en-US" sz="5600" i="1" kern="0" dirty="0">
                <a:effectLst/>
                <a:latin typeface="Times New Roman" panose="02020603050405020304" pitchFamily="18" charset="0"/>
                <a:ea typeface="Times New Roman" panose="02020603050405020304" pitchFamily="18" charset="0"/>
                <a:cs typeface="Times New Roman" panose="02020603050405020304" pitchFamily="18" charset="0"/>
              </a:rPr>
              <a:t>RPM</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 and save it to a folder specific to the blade being tested.</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742950" marR="0" lvl="1" indent="-285750">
              <a:lnSpc>
                <a:spcPct val="115000"/>
              </a:lnSpc>
              <a:spcAft>
                <a:spcPts val="800"/>
              </a:spcAft>
              <a:buFont typeface="Courier New" panose="02070309020205020404" pitchFamily="49" charset="0"/>
              <a:buChar char="o"/>
            </a:pP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Example: "500RPM" saved to </a:t>
            </a:r>
            <a:r>
              <a:rPr lang="en-US" sz="5600" i="1" kern="0" dirty="0">
                <a:effectLst/>
                <a:latin typeface="Times New Roman" panose="02020603050405020304" pitchFamily="18" charset="0"/>
                <a:ea typeface="Times New Roman" panose="02020603050405020304" pitchFamily="18" charset="0"/>
                <a:cs typeface="Times New Roman" panose="02020603050405020304" pitchFamily="18" charset="0"/>
              </a:rPr>
              <a:t>Propeller with Winglet – Raw Thrust Data</a:t>
            </a:r>
            <a:r>
              <a:rPr lang="en-US" sz="56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56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87724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4E2B7-43C9-0530-8501-EB6B18B66FFF}"/>
              </a:ext>
            </a:extLst>
          </p:cNvPr>
          <p:cNvSpPr>
            <a:spLocks noGrp="1"/>
          </p:cNvSpPr>
          <p:nvPr>
            <p:ph type="title"/>
          </p:nvPr>
        </p:nvSpPr>
        <p:spPr>
          <a:xfrm>
            <a:off x="0" y="0"/>
            <a:ext cx="9404723" cy="884376"/>
          </a:xfrm>
        </p:spPr>
        <p:txBody>
          <a:bodyPr/>
          <a:lstStyle/>
          <a:p>
            <a:r>
              <a:rPr lang="en-US" sz="4400" dirty="0" err="1">
                <a:latin typeface="Times New Roman" panose="02020603050405020304" pitchFamily="18" charset="0"/>
                <a:cs typeface="Times New Roman" panose="02020603050405020304" pitchFamily="18" charset="0"/>
              </a:rPr>
              <a:t>Meaurements</a:t>
            </a:r>
            <a:endParaRPr lang="en-US"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2EC7AB-731D-CCB8-B558-127018AA5727}"/>
              </a:ext>
            </a:extLst>
          </p:cNvPr>
          <p:cNvSpPr>
            <a:spLocks noGrp="1"/>
          </p:cNvSpPr>
          <p:nvPr>
            <p:ph idx="1"/>
          </p:nvPr>
        </p:nvSpPr>
        <p:spPr>
          <a:xfrm>
            <a:off x="0" y="922857"/>
            <a:ext cx="12192000" cy="4986237"/>
          </a:xfrm>
        </p:spPr>
        <p:txBody>
          <a:bodyPr>
            <a:normAutofit/>
          </a:bodyPr>
          <a:lstStyle/>
          <a:p>
            <a:pPr marL="342900" marR="0" lvl="0" indent="-342900">
              <a:lnSpc>
                <a:spcPct val="115000"/>
              </a:lnSpc>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In </a:t>
            </a:r>
            <a:r>
              <a:rPr lang="en-US" sz="24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BetaFlight</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connect to the computer and open the </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Motors</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tab.</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Accept the motor warning and adjust the slider to the desired RPM.</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Start </a:t>
            </a:r>
            <a:r>
              <a:rPr lang="en-US" sz="2400" i="1" kern="0" dirty="0" err="1">
                <a:effectLst/>
                <a:latin typeface="Times New Roman" panose="02020603050405020304" pitchFamily="18" charset="0"/>
                <a:ea typeface="Times New Roman" panose="02020603050405020304" pitchFamily="18" charset="0"/>
                <a:cs typeface="Times New Roman" panose="02020603050405020304" pitchFamily="18" charset="0"/>
              </a:rPr>
              <a:t>CoolTerm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to record load cell readings. Let it run for 30 seconds.</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Simultaneously, open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REW</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and record a 10-second audio spectrum (decibel level and hertz).</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During the 30-second interval, note the </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amperage</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from the multimeter and the </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voltage</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from </a:t>
            </a:r>
            <a:r>
              <a:rPr lang="en-US" sz="2400" kern="0" dirty="0" err="1">
                <a:effectLst/>
                <a:latin typeface="Times New Roman" panose="02020603050405020304" pitchFamily="18" charset="0"/>
                <a:ea typeface="Times New Roman" panose="02020603050405020304" pitchFamily="18" charset="0"/>
                <a:cs typeface="Times New Roman" panose="02020603050405020304" pitchFamily="18" charset="0"/>
              </a:rPr>
              <a:t>BetaFlight</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After 30 seconds, stop </a:t>
            </a:r>
            <a:r>
              <a:rPr lang="en-US" sz="2400" i="1" kern="0" dirty="0" err="1">
                <a:effectLst/>
                <a:latin typeface="Times New Roman" panose="02020603050405020304" pitchFamily="18" charset="0"/>
                <a:ea typeface="Times New Roman" panose="02020603050405020304" pitchFamily="18" charset="0"/>
                <a:cs typeface="Times New Roman" panose="02020603050405020304" pitchFamily="18" charset="0"/>
              </a:rPr>
              <a:t>CoolTerm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by clicking </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Stop</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under </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Capture to Text/Binary File</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Symbol" panose="05050102010706020507" pitchFamily="18" charset="2"/>
              <a:buChar char=""/>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Repeat the entire process for each RPM in the test range. Save all data accordingly.</a:t>
            </a:r>
            <a:endParaRPr lang="en-US"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09145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9076D5E-68ED-4CD1-A04F-E7934EBFA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082E1-08C5-BC9A-8495-E1D28FE80C03}"/>
              </a:ext>
            </a:extLst>
          </p:cNvPr>
          <p:cNvSpPr>
            <a:spLocks noGrp="1"/>
          </p:cNvSpPr>
          <p:nvPr>
            <p:ph type="title"/>
          </p:nvPr>
        </p:nvSpPr>
        <p:spPr>
          <a:xfrm>
            <a:off x="510907" y="801794"/>
            <a:ext cx="3505495" cy="1268545"/>
          </a:xfrm>
        </p:spPr>
        <p:txBody>
          <a:bodyPr vert="horz" lIns="91440" tIns="45720" rIns="91440" bIns="45720" rtlCol="0" anchor="t">
            <a:normAutofit/>
          </a:bodyPr>
          <a:lstStyle/>
          <a:p>
            <a:pPr algn="ctr">
              <a:lnSpc>
                <a:spcPct val="90000"/>
              </a:lnSpc>
            </a:pPr>
            <a:r>
              <a:rPr lang="en-US" sz="3600" b="0" i="0" kern="1200" dirty="0">
                <a:solidFill>
                  <a:srgbClr val="EBEBEB"/>
                </a:solidFill>
                <a:latin typeface="Times New Roman" panose="02020603050405020304" pitchFamily="18" charset="0"/>
                <a:cs typeface="Times New Roman" panose="02020603050405020304" pitchFamily="18" charset="0"/>
              </a:rPr>
              <a:t>Flow Simulation Vs Experimental</a:t>
            </a:r>
          </a:p>
        </p:txBody>
      </p:sp>
      <p:sp>
        <p:nvSpPr>
          <p:cNvPr id="18" name="Rectangle 17">
            <a:extLst>
              <a:ext uri="{FF2B5EF4-FFF2-40B4-BE49-F238E27FC236}">
                <a16:creationId xmlns:a16="http://schemas.microsoft.com/office/drawing/2014/main" id="{21BE0A6B-EBF8-4301-B1AE-F6A1C4003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ounded Rectangle 9">
            <a:extLst>
              <a:ext uri="{FF2B5EF4-FFF2-40B4-BE49-F238E27FC236}">
                <a16:creationId xmlns:a16="http://schemas.microsoft.com/office/drawing/2014/main" id="{03C06118-B3FE-4B51-80A1-B82C2E9F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72BE3F8-96D6-4535-9AE4-694DC4F5B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TextBox 4">
            <a:extLst>
              <a:ext uri="{FF2B5EF4-FFF2-40B4-BE49-F238E27FC236}">
                <a16:creationId xmlns:a16="http://schemas.microsoft.com/office/drawing/2014/main" id="{3DFF6A2F-3A04-45A9-8449-7F9A90EB412D}"/>
              </a:ext>
            </a:extLst>
          </p:cNvPr>
          <p:cNvSpPr txBox="1"/>
          <p:nvPr/>
        </p:nvSpPr>
        <p:spPr>
          <a:xfrm>
            <a:off x="155275" y="2438400"/>
            <a:ext cx="4390846" cy="3785419"/>
          </a:xfrm>
          <a:prstGeom prst="rect">
            <a:avLst/>
          </a:prstGeom>
        </p:spPr>
        <p:txBody>
          <a:bodyPr vert="horz" lIns="91440" tIns="45720" rIns="91440" bIns="45720" rtlCol="0">
            <a:normAutofit/>
          </a:bodyPr>
          <a:lstStyle/>
          <a:p>
            <a:pPr indent="-228600" defTabSz="457200">
              <a:spcBef>
                <a:spcPts val="1000"/>
              </a:spcBef>
              <a:buClr>
                <a:schemeClr val="bg2">
                  <a:lumMod val="40000"/>
                  <a:lumOff val="60000"/>
                </a:schemeClr>
              </a:buClr>
              <a:buSzPct val="80000"/>
              <a:buFont typeface="Wingdings 3" charset="2"/>
              <a:buChar char=""/>
            </a:pPr>
            <a:r>
              <a:rPr lang="en-US" sz="2400" dirty="0">
                <a:solidFill>
                  <a:srgbClr val="FFFFFF"/>
                </a:solidFill>
                <a:latin typeface="Times New Roman" panose="02020603050405020304" pitchFamily="18" charset="0"/>
                <a:ea typeface="+mj-ea"/>
                <a:cs typeface="Times New Roman" panose="02020603050405020304" pitchFamily="18" charset="0"/>
              </a:rPr>
              <a:t>This is the single winglet simulation thrust data (blue line) and the single winglet experimental data (orange line) compared to each other to determine if the thrust stand produces accurate data. </a:t>
            </a:r>
          </a:p>
        </p:txBody>
      </p:sp>
      <p:graphicFrame>
        <p:nvGraphicFramePr>
          <p:cNvPr id="3" name="Chart 2">
            <a:extLst>
              <a:ext uri="{FF2B5EF4-FFF2-40B4-BE49-F238E27FC236}">
                <a16:creationId xmlns:a16="http://schemas.microsoft.com/office/drawing/2014/main" id="{40A0BBBB-9093-5567-CF58-4B576075ED25}"/>
              </a:ext>
            </a:extLst>
          </p:cNvPr>
          <p:cNvGraphicFramePr>
            <a:graphicFrameLocks/>
          </p:cNvGraphicFramePr>
          <p:nvPr>
            <p:extLst>
              <p:ext uri="{D42A27DB-BD31-4B8C-83A1-F6EECF244321}">
                <p14:modId xmlns:p14="http://schemas.microsoft.com/office/powerpoint/2010/main" val="1833296240"/>
              </p:ext>
            </p:extLst>
          </p:nvPr>
        </p:nvGraphicFramePr>
        <p:xfrm>
          <a:off x="5120640" y="490888"/>
          <a:ext cx="6583679" cy="574628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71080820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07CF-9570-19D6-BBCC-C541B8214CFC}"/>
              </a:ext>
            </a:extLst>
          </p:cNvPr>
          <p:cNvSpPr>
            <a:spLocks noGrp="1"/>
          </p:cNvSpPr>
          <p:nvPr>
            <p:ph type="title"/>
          </p:nvPr>
        </p:nvSpPr>
        <p:spPr>
          <a:xfrm>
            <a:off x="0" y="0"/>
            <a:ext cx="7660433" cy="1552755"/>
          </a:xfrm>
        </p:spPr>
        <p:txBody>
          <a:bodyPr/>
          <a:lstStyle/>
          <a:p>
            <a:pPr algn="ctr"/>
            <a:r>
              <a:rPr lang="en-US" dirty="0">
                <a:latin typeface="Times New Roman" panose="02020603050405020304" pitchFamily="18" charset="0"/>
                <a:cs typeface="Times New Roman" panose="02020603050405020304" pitchFamily="18" charset="0"/>
              </a:rPr>
              <a:t>Thrust Values</a:t>
            </a:r>
          </a:p>
        </p:txBody>
      </p:sp>
      <p:pic>
        <p:nvPicPr>
          <p:cNvPr id="5" name="Content Placeholder 4" descr="A graph of a graph showing different colored lines&#10;&#10;Description automatically generated with medium confidence">
            <a:extLst>
              <a:ext uri="{FF2B5EF4-FFF2-40B4-BE49-F238E27FC236}">
                <a16:creationId xmlns:a16="http://schemas.microsoft.com/office/drawing/2014/main" id="{53F20FEF-21B0-4BF6-3CE3-BD5D1A58A3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04193"/>
            <a:ext cx="7664077" cy="4021494"/>
          </a:xfrm>
          <a:prstGeom prst="rect">
            <a:avLst/>
          </a:prstGeom>
          <a:effectLst>
            <a:outerShdw blurRad="50800" dist="38100" dir="5400000" algn="t" rotWithShape="0">
              <a:prstClr val="black">
                <a:alpha val="43000"/>
              </a:prstClr>
            </a:outerShdw>
          </a:effectLst>
        </p:spPr>
      </p:pic>
      <p:graphicFrame>
        <p:nvGraphicFramePr>
          <p:cNvPr id="9" name="Content Placeholder 8">
            <a:extLst>
              <a:ext uri="{FF2B5EF4-FFF2-40B4-BE49-F238E27FC236}">
                <a16:creationId xmlns:a16="http://schemas.microsoft.com/office/drawing/2014/main" id="{78AE1DD7-A362-AF30-6A41-73932160BB6C}"/>
              </a:ext>
            </a:extLst>
          </p:cNvPr>
          <p:cNvGraphicFramePr>
            <a:graphicFrameLocks noGrp="1"/>
          </p:cNvGraphicFramePr>
          <p:nvPr>
            <p:ph idx="1"/>
            <p:extLst>
              <p:ext uri="{D42A27DB-BD31-4B8C-83A1-F6EECF244321}">
                <p14:modId xmlns:p14="http://schemas.microsoft.com/office/powerpoint/2010/main" val="3044306756"/>
              </p:ext>
            </p:extLst>
          </p:nvPr>
        </p:nvGraphicFramePr>
        <p:xfrm>
          <a:off x="7697755" y="0"/>
          <a:ext cx="4494245" cy="6857995"/>
        </p:xfrm>
        <a:graphic>
          <a:graphicData uri="http://schemas.openxmlformats.org/drawingml/2006/table">
            <a:tbl>
              <a:tblPr firstRow="1" firstCol="1" bandRow="1"/>
              <a:tblGrid>
                <a:gridCol w="898849">
                  <a:extLst>
                    <a:ext uri="{9D8B030D-6E8A-4147-A177-3AD203B41FA5}">
                      <a16:colId xmlns:a16="http://schemas.microsoft.com/office/drawing/2014/main" val="3310957468"/>
                    </a:ext>
                  </a:extLst>
                </a:gridCol>
                <a:gridCol w="898849">
                  <a:extLst>
                    <a:ext uri="{9D8B030D-6E8A-4147-A177-3AD203B41FA5}">
                      <a16:colId xmlns:a16="http://schemas.microsoft.com/office/drawing/2014/main" val="3640127516"/>
                    </a:ext>
                  </a:extLst>
                </a:gridCol>
                <a:gridCol w="898849">
                  <a:extLst>
                    <a:ext uri="{9D8B030D-6E8A-4147-A177-3AD203B41FA5}">
                      <a16:colId xmlns:a16="http://schemas.microsoft.com/office/drawing/2014/main" val="3421461973"/>
                    </a:ext>
                  </a:extLst>
                </a:gridCol>
                <a:gridCol w="898849">
                  <a:extLst>
                    <a:ext uri="{9D8B030D-6E8A-4147-A177-3AD203B41FA5}">
                      <a16:colId xmlns:a16="http://schemas.microsoft.com/office/drawing/2014/main" val="3041409827"/>
                    </a:ext>
                  </a:extLst>
                </a:gridCol>
                <a:gridCol w="898849">
                  <a:extLst>
                    <a:ext uri="{9D8B030D-6E8A-4147-A177-3AD203B41FA5}">
                      <a16:colId xmlns:a16="http://schemas.microsoft.com/office/drawing/2014/main" val="3646313772"/>
                    </a:ext>
                  </a:extLst>
                </a:gridCol>
              </a:tblGrid>
              <a:tr h="353210">
                <a:tc>
                  <a:txBody>
                    <a:bodyPr/>
                    <a:lstStyle/>
                    <a:p>
                      <a:pPr marL="0" marR="0">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RPM</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Winglet</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Gemfan Hurricane</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Double Winglet</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Simulation Winglet</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5542607"/>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0.003965166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0.001779467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0.003700808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endParaRPr lang="en-US" sz="1000" kern="100">
                        <a:effectLst/>
                        <a:latin typeface="Times New Roman" panose="02020603050405020304" pitchFamily="18"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34561066"/>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0.007639168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0.010119977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0.007129865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0.011584624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76477285"/>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0.019398039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0.022275365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0.018104772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0.025907058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5493377"/>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0.042108784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0.043404597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0.039301391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0.049172086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2578692"/>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0.06996392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0.075244938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0.065299426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0.078779681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5321914"/>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0.099892419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0.120752044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0.093232592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0.121376527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37372356"/>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0.143003728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0.172760687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0.133469669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0.157492345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38641417"/>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4000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0.183102907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0.226970512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0.170895436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0.210940448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4468191"/>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4500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0.233022399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0.285474314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0.217486796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0.264956712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38481898"/>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0.296948702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0.381992092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0.277151132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0.305245363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48146106"/>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5500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0.368634099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0.475359901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0.344057263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0.377084595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166180"/>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0.429140522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0.563623091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0.400529723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0.485788738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0699599"/>
                  </a:ext>
                </a:extLst>
              </a:tr>
              <a:tr h="185851">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6500</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0.501928636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0.649266114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0.468465054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0.552929212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04203794"/>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0.589752196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0.773578913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0.550433417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0.62053267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7197693"/>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0.676294516</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0.897259594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0.631205961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0.778269435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5857672"/>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0.760565823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1.029802389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0.709858899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0.829860793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86256504"/>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0.926386862</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1.180737966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0.86462465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0.932436356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02723704"/>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9000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0.975876744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1.308830121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0.910815041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1.035456846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96587509"/>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9500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1.080290545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1.499355114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1.008267574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1.167423078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1673365"/>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1.202029934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1.698757402</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1.121890598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1.307819336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98788575"/>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1.328360838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1.841126278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1.239799021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1.407731627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42045379"/>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1.454351395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2.05212197</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1.357389787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1.513036633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8038881"/>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1.609337756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2.246934867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1.502043208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1.677031376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27764177"/>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12000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1.741461871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2.451213459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1.625358608</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1.873808377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0672413"/>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12500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1.942629356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2.6529994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1.813114257</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2.067028655</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7829094"/>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2.114305542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2.913540231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1.973344792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2.104386091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30739778"/>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2.295784432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3.153805585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2.142724484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2.449860638</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6078431"/>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14000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2.440177182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3.380480379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2.27749057</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2.562871381</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8807786"/>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14500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2.717050184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3.614084498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2.535904448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2.928401599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9298290"/>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2.90103235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3.953785639</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2.707620523</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2.960726525</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47682777"/>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3.032736874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4.169029462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2.830544306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3.033944701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67863640"/>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16000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3.198654765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4.558850176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2.985400452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3.690660919</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5133516"/>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16500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3.374184996</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4.725742964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3.149228082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3.752947729</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48557232"/>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17000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3.532281552</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5.064136754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3.296784341</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3.886070102</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85423460"/>
                  </a:ext>
                </a:extLst>
              </a:tr>
              <a:tr h="185851">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17500</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3.78079694</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5.44922295</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3.528731208</a:t>
                      </a:r>
                      <a:endParaRPr lang="en-US" sz="1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4.05978448</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2509" marR="425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00425706"/>
                  </a:ext>
                </a:extLst>
              </a:tr>
            </a:tbl>
          </a:graphicData>
        </a:graphic>
      </p:graphicFrame>
    </p:spTree>
    <p:extLst>
      <p:ext uri="{BB962C8B-B14F-4D97-AF65-F5344CB8AC3E}">
        <p14:creationId xmlns:p14="http://schemas.microsoft.com/office/powerpoint/2010/main" val="3789137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3E921-38E1-FCD6-4CCF-D0C69E5357F8}"/>
              </a:ext>
            </a:extLst>
          </p:cNvPr>
          <p:cNvSpPr>
            <a:spLocks noGrp="1"/>
          </p:cNvSpPr>
          <p:nvPr>
            <p:ph type="title"/>
          </p:nvPr>
        </p:nvSpPr>
        <p:spPr>
          <a:xfrm>
            <a:off x="0" y="0"/>
            <a:ext cx="8378890" cy="1431985"/>
          </a:xfrm>
        </p:spPr>
        <p:txBody>
          <a:bodyPr anchor="ctr">
            <a:normAutofit/>
          </a:bodyPr>
          <a:lstStyle/>
          <a:p>
            <a:pPr algn="ctr"/>
            <a:r>
              <a:rPr lang="en-US" dirty="0">
                <a:latin typeface="Times New Roman" panose="02020603050405020304" pitchFamily="18" charset="0"/>
                <a:cs typeface="Times New Roman" panose="02020603050405020304" pitchFamily="18" charset="0"/>
              </a:rPr>
              <a:t>Decibel Readings</a:t>
            </a:r>
          </a:p>
        </p:txBody>
      </p:sp>
      <p:pic>
        <p:nvPicPr>
          <p:cNvPr id="4" name="Content Placeholder 3">
            <a:extLst>
              <a:ext uri="{FF2B5EF4-FFF2-40B4-BE49-F238E27FC236}">
                <a16:creationId xmlns:a16="http://schemas.microsoft.com/office/drawing/2014/main" id="{27BB7FF3-8D81-98BA-D63A-8813F62DF310}"/>
              </a:ext>
            </a:extLst>
          </p:cNvPr>
          <p:cNvPicPr>
            <a:picLocks noChangeAspect="1"/>
          </p:cNvPicPr>
          <p:nvPr/>
        </p:nvPicPr>
        <p:blipFill>
          <a:blip r:embed="rId2"/>
          <a:stretch>
            <a:fillRect/>
          </a:stretch>
        </p:blipFill>
        <p:spPr>
          <a:xfrm>
            <a:off x="0" y="1389782"/>
            <a:ext cx="8469199" cy="3959352"/>
          </a:xfrm>
          <a:prstGeom prst="rect">
            <a:avLst/>
          </a:prstGeom>
        </p:spPr>
      </p:pic>
      <p:graphicFrame>
        <p:nvGraphicFramePr>
          <p:cNvPr id="6" name="Object 5">
            <a:extLst>
              <a:ext uri="{FF2B5EF4-FFF2-40B4-BE49-F238E27FC236}">
                <a16:creationId xmlns:a16="http://schemas.microsoft.com/office/drawing/2014/main" id="{F8FC76A0-F23C-AD71-6D04-BFF7C409A970}"/>
              </a:ext>
            </a:extLst>
          </p:cNvPr>
          <p:cNvGraphicFramePr>
            <a:graphicFrameLocks noChangeAspect="1"/>
          </p:cNvGraphicFramePr>
          <p:nvPr>
            <p:extLst>
              <p:ext uri="{D42A27DB-BD31-4B8C-83A1-F6EECF244321}">
                <p14:modId xmlns:p14="http://schemas.microsoft.com/office/powerpoint/2010/main" val="1544774924"/>
              </p:ext>
            </p:extLst>
          </p:nvPr>
        </p:nvGraphicFramePr>
        <p:xfrm>
          <a:off x="8416212" y="914399"/>
          <a:ext cx="3775788" cy="4917057"/>
        </p:xfrm>
        <a:graphic>
          <a:graphicData uri="http://schemas.openxmlformats.org/presentationml/2006/ole">
            <mc:AlternateContent xmlns:mc="http://schemas.openxmlformats.org/markup-compatibility/2006">
              <mc:Choice xmlns:v="urn:schemas-microsoft-com:vml" Requires="v">
                <p:oleObj name="Worksheet" r:id="rId3" imgW="3390843" imgH="3438362" progId="Excel.Sheet.12">
                  <p:embed/>
                </p:oleObj>
              </mc:Choice>
              <mc:Fallback>
                <p:oleObj name="Worksheet" r:id="rId3" imgW="3390843" imgH="3438362" progId="Excel.Sheet.12">
                  <p:embed/>
                  <p:pic>
                    <p:nvPicPr>
                      <p:cNvPr id="6" name="Object 5">
                        <a:extLst>
                          <a:ext uri="{FF2B5EF4-FFF2-40B4-BE49-F238E27FC236}">
                            <a16:creationId xmlns:a16="http://schemas.microsoft.com/office/drawing/2014/main" id="{F8FC76A0-F23C-AD71-6D04-BFF7C409A9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6212" y="914399"/>
                        <a:ext cx="3775788" cy="4917057"/>
                      </a:xfrm>
                      <a:prstGeom prst="rect">
                        <a:avLst/>
                      </a:prstGeom>
                      <a:noFill/>
                    </p:spPr>
                  </p:pic>
                </p:oleObj>
              </mc:Fallback>
            </mc:AlternateContent>
          </a:graphicData>
        </a:graphic>
      </p:graphicFrame>
    </p:spTree>
    <p:extLst>
      <p:ext uri="{BB962C8B-B14F-4D97-AF65-F5344CB8AC3E}">
        <p14:creationId xmlns:p14="http://schemas.microsoft.com/office/powerpoint/2010/main" val="1454133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DB71C18-5B5E-8D47-79A2-1284C71D59F6}"/>
              </a:ext>
            </a:extLst>
          </p:cNvPr>
          <p:cNvSpPr>
            <a:spLocks noGrp="1"/>
          </p:cNvSpPr>
          <p:nvPr>
            <p:ph type="title"/>
          </p:nvPr>
        </p:nvSpPr>
        <p:spPr>
          <a:xfrm>
            <a:off x="838200" y="1"/>
            <a:ext cx="10515600" cy="1285335"/>
          </a:xfrm>
        </p:spPr>
        <p:txBody>
          <a:bodyPr/>
          <a:lstStyle/>
          <a:p>
            <a:pPr algn="ctr"/>
            <a:r>
              <a:rPr lang="en-US" dirty="0">
                <a:latin typeface="Times New Roman" panose="02020603050405020304" pitchFamily="18" charset="0"/>
                <a:cs typeface="Times New Roman" panose="02020603050405020304" pitchFamily="18" charset="0"/>
              </a:rPr>
              <a:t>Frequency Spectrum</a:t>
            </a:r>
          </a:p>
        </p:txBody>
      </p:sp>
      <p:pic>
        <p:nvPicPr>
          <p:cNvPr id="4" name="Content Placeholder 3">
            <a:extLst>
              <a:ext uri="{FF2B5EF4-FFF2-40B4-BE49-F238E27FC236}">
                <a16:creationId xmlns:a16="http://schemas.microsoft.com/office/drawing/2014/main" id="{7B912108-13E3-79EF-AD36-671E38930C7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44" y="1267368"/>
            <a:ext cx="12183656" cy="5254202"/>
          </a:xfrm>
        </p:spPr>
      </p:pic>
    </p:spTree>
    <p:extLst>
      <p:ext uri="{BB962C8B-B14F-4D97-AF65-F5344CB8AC3E}">
        <p14:creationId xmlns:p14="http://schemas.microsoft.com/office/powerpoint/2010/main" val="1493959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36086-898A-CDCF-CDDA-86BF4D9F046C}"/>
              </a:ext>
            </a:extLst>
          </p:cNvPr>
          <p:cNvSpPr>
            <a:spLocks noGrp="1"/>
          </p:cNvSpPr>
          <p:nvPr>
            <p:ph type="title"/>
          </p:nvPr>
        </p:nvSpPr>
        <p:spPr>
          <a:xfrm>
            <a:off x="0" y="1"/>
            <a:ext cx="7418717" cy="1388852"/>
          </a:xfrm>
        </p:spPr>
        <p:txBody>
          <a:bodyPr/>
          <a:lstStyle/>
          <a:p>
            <a:pPr algn="ctr"/>
            <a:r>
              <a:rPr lang="en-US" dirty="0">
                <a:latin typeface="Times New Roman" panose="02020603050405020304" pitchFamily="18" charset="0"/>
                <a:cs typeface="Times New Roman" panose="02020603050405020304" pitchFamily="18" charset="0"/>
              </a:rPr>
              <a:t>Power Consumption</a:t>
            </a:r>
          </a:p>
        </p:txBody>
      </p:sp>
      <p:graphicFrame>
        <p:nvGraphicFramePr>
          <p:cNvPr id="5" name="Content Placeholder 4">
            <a:extLst>
              <a:ext uri="{FF2B5EF4-FFF2-40B4-BE49-F238E27FC236}">
                <a16:creationId xmlns:a16="http://schemas.microsoft.com/office/drawing/2014/main" id="{37AA7CA6-9358-1EE4-D854-E7F27D85DD15}"/>
              </a:ext>
            </a:extLst>
          </p:cNvPr>
          <p:cNvGraphicFramePr>
            <a:graphicFrameLocks noGrp="1"/>
          </p:cNvGraphicFramePr>
          <p:nvPr>
            <p:ph idx="1"/>
            <p:extLst>
              <p:ext uri="{D42A27DB-BD31-4B8C-83A1-F6EECF244321}">
                <p14:modId xmlns:p14="http://schemas.microsoft.com/office/powerpoint/2010/main" val="1796085010"/>
              </p:ext>
            </p:extLst>
          </p:nvPr>
        </p:nvGraphicFramePr>
        <p:xfrm>
          <a:off x="7442200" y="870915"/>
          <a:ext cx="4749800" cy="4805266"/>
        </p:xfrm>
        <a:graphic>
          <a:graphicData uri="http://schemas.openxmlformats.org/drawingml/2006/table">
            <a:tbl>
              <a:tblPr firstRow="1" firstCol="1" bandRow="1"/>
              <a:tblGrid>
                <a:gridCol w="1187450">
                  <a:extLst>
                    <a:ext uri="{9D8B030D-6E8A-4147-A177-3AD203B41FA5}">
                      <a16:colId xmlns:a16="http://schemas.microsoft.com/office/drawing/2014/main" val="3991627377"/>
                    </a:ext>
                  </a:extLst>
                </a:gridCol>
                <a:gridCol w="1187450">
                  <a:extLst>
                    <a:ext uri="{9D8B030D-6E8A-4147-A177-3AD203B41FA5}">
                      <a16:colId xmlns:a16="http://schemas.microsoft.com/office/drawing/2014/main" val="918023706"/>
                    </a:ext>
                  </a:extLst>
                </a:gridCol>
                <a:gridCol w="1187450">
                  <a:extLst>
                    <a:ext uri="{9D8B030D-6E8A-4147-A177-3AD203B41FA5}">
                      <a16:colId xmlns:a16="http://schemas.microsoft.com/office/drawing/2014/main" val="2101015885"/>
                    </a:ext>
                  </a:extLst>
                </a:gridCol>
                <a:gridCol w="1187450">
                  <a:extLst>
                    <a:ext uri="{9D8B030D-6E8A-4147-A177-3AD203B41FA5}">
                      <a16:colId xmlns:a16="http://schemas.microsoft.com/office/drawing/2014/main" val="1029052766"/>
                    </a:ext>
                  </a:extLst>
                </a:gridCol>
              </a:tblGrid>
              <a:tr h="312031">
                <a:tc gridSpan="4">
                  <a:txBody>
                    <a:bodyPr/>
                    <a:lstStyle/>
                    <a:p>
                      <a:pPr marL="0" marR="0" algn="ctr">
                        <a:lnSpc>
                          <a:spcPct val="115000"/>
                        </a:lnSpc>
                        <a:spcAft>
                          <a:spcPts val="800"/>
                        </a:spcAft>
                      </a:pPr>
                      <a:r>
                        <a:rPr lang="en-US" sz="1200" kern="0" dirty="0">
                          <a:effectLst/>
                          <a:latin typeface="Times New Roman" panose="02020603050405020304" pitchFamily="18" charset="0"/>
                          <a:ea typeface="Times New Roman" panose="02020603050405020304" pitchFamily="18" charset="0"/>
                          <a:cs typeface="Arial" panose="020B0604020202020204" pitchFamily="34" charset="0"/>
                        </a:rPr>
                        <a:t>Power Consumption (N/watt)</a:t>
                      </a:r>
                      <a:endParaRPr lang="en-US" sz="11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70138551"/>
                  </a:ext>
                </a:extLst>
              </a:tr>
              <a:tr h="299549">
                <a:tc>
                  <a:txBody>
                    <a:bodyPr/>
                    <a:lstStyle/>
                    <a:p>
                      <a:pPr marL="0" marR="0">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RPM</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Winglet</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Double Winglet</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Purchased</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30205093"/>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0.416424</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0.211196</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0.209502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1969831"/>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3000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0.28414</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0.192359</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0.223466</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69114383"/>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0.165761</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0.1352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0.152296</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65014530"/>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dirty="0">
                          <a:solidFill>
                            <a:srgbClr val="000000"/>
                          </a:solidFill>
                          <a:effectLst/>
                          <a:latin typeface="Aptos Narrow" panose="020B0004020202020204" pitchFamily="34" charset="0"/>
                          <a:ea typeface="Aptos" panose="020B0004020202020204" pitchFamily="34" charset="0"/>
                          <a:cs typeface="Arial" panose="020B0604020202020204" pitchFamily="34" charset="0"/>
                        </a:rPr>
                        <a:t>0.130394</a:t>
                      </a:r>
                      <a:endParaRPr lang="en-US" sz="11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0.102534</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0.130472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167648"/>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0.090739</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0.095689</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0.104757</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8154207"/>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0.082279</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0.074647</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0.092448</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52437622"/>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8000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0.073912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0.062707</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0.083825</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3048073"/>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9000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0.063716</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0.060685</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0.070511</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90601947"/>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10000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0.054961</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0.050581</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0.069288</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1423439"/>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11000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0.050356</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0.046047</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0.061929</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31533015"/>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12000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0.04582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0.041672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0.057348</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49120706"/>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13000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0.042193</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nan</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0.053712</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5428447"/>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14000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0.039535</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nan</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0.048686</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63335673"/>
                  </a:ext>
                </a:extLst>
              </a:tr>
              <a:tr h="299549">
                <a:tc>
                  <a:txBody>
                    <a:bodyPr/>
                    <a:lstStyle/>
                    <a:p>
                      <a:pPr marL="0" marR="0" algn="r">
                        <a:lnSpc>
                          <a:spcPct val="107000"/>
                        </a:lnSpc>
                        <a:spcAft>
                          <a:spcPts val="800"/>
                        </a:spcAft>
                      </a:pPr>
                      <a:r>
                        <a:rPr lang="en-US" sz="1100" kern="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15000</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0.038179</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a:solidFill>
                            <a:srgbClr val="000000"/>
                          </a:solidFill>
                          <a:effectLst/>
                          <a:latin typeface="Aptos Narrow" panose="020B0004020202020204" pitchFamily="34" charset="0"/>
                          <a:ea typeface="Aptos" panose="020B0004020202020204" pitchFamily="34" charset="0"/>
                          <a:cs typeface="Arial" panose="020B0604020202020204" pitchFamily="34" charset="0"/>
                        </a:rPr>
                        <a:t>nan</a:t>
                      </a:r>
                      <a:endParaRPr lang="en-US" sz="11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a:lnSpc>
                          <a:spcPct val="107000"/>
                        </a:lnSpc>
                        <a:spcAft>
                          <a:spcPts val="800"/>
                        </a:spcAft>
                      </a:pPr>
                      <a:r>
                        <a:rPr lang="en-US" sz="1100" kern="100" dirty="0">
                          <a:solidFill>
                            <a:srgbClr val="000000"/>
                          </a:solidFill>
                          <a:effectLst/>
                          <a:latin typeface="Aptos Narrow" panose="020B0004020202020204" pitchFamily="34" charset="0"/>
                          <a:ea typeface="Aptos" panose="020B0004020202020204" pitchFamily="34" charset="0"/>
                          <a:cs typeface="Arial" panose="020B0604020202020204" pitchFamily="34" charset="0"/>
                        </a:rPr>
                        <a:t>0.046644</a:t>
                      </a:r>
                      <a:endParaRPr lang="en-US" sz="11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584115"/>
                  </a:ext>
                </a:extLst>
              </a:tr>
            </a:tbl>
          </a:graphicData>
        </a:graphic>
      </p:graphicFrame>
      <p:pic>
        <p:nvPicPr>
          <p:cNvPr id="6" name="Picture 5">
            <a:extLst>
              <a:ext uri="{FF2B5EF4-FFF2-40B4-BE49-F238E27FC236}">
                <a16:creationId xmlns:a16="http://schemas.microsoft.com/office/drawing/2014/main" id="{921BC369-12DA-E3E2-D3FB-71C96CC44BD9}"/>
              </a:ext>
            </a:extLst>
          </p:cNvPr>
          <p:cNvPicPr>
            <a:picLocks noChangeAspect="1"/>
          </p:cNvPicPr>
          <p:nvPr/>
        </p:nvPicPr>
        <p:blipFill>
          <a:blip r:embed="rId2"/>
          <a:stretch>
            <a:fillRect/>
          </a:stretch>
        </p:blipFill>
        <p:spPr>
          <a:xfrm>
            <a:off x="0" y="1345720"/>
            <a:ext cx="7427343" cy="3856007"/>
          </a:xfrm>
          <a:prstGeom prst="rect">
            <a:avLst/>
          </a:prstGeom>
        </p:spPr>
      </p:pic>
      <p:sp>
        <p:nvSpPr>
          <p:cNvPr id="7" name="TextBox 6">
            <a:extLst>
              <a:ext uri="{FF2B5EF4-FFF2-40B4-BE49-F238E27FC236}">
                <a16:creationId xmlns:a16="http://schemas.microsoft.com/office/drawing/2014/main" id="{945C9411-12BB-D4A2-48D6-F7B56CB1C3CF}"/>
              </a:ext>
            </a:extLst>
          </p:cNvPr>
          <p:cNvSpPr txBox="1"/>
          <p:nvPr/>
        </p:nvSpPr>
        <p:spPr>
          <a:xfrm>
            <a:off x="0" y="5221828"/>
            <a:ext cx="7329314" cy="1200329"/>
          </a:xfrm>
          <a:prstGeom prst="rect">
            <a:avLst/>
          </a:prstGeom>
          <a:noFill/>
        </p:spPr>
        <p:txBody>
          <a:bodyPr wrap="none" rtlCol="0">
            <a:spAutoFit/>
          </a:bodyPr>
          <a:lstStyle/>
          <a:p>
            <a:r>
              <a:rPr lang="en-US" dirty="0"/>
              <a:t>Propeller efficiency is measured in N/Watt because this tells us how</a:t>
            </a:r>
          </a:p>
          <a:p>
            <a:r>
              <a:rPr lang="en-US" dirty="0"/>
              <a:t>efficiently we are producing our electrical energy into useful thrust. </a:t>
            </a:r>
          </a:p>
          <a:p>
            <a:r>
              <a:rPr lang="en-US" dirty="0"/>
              <a:t>With losses like drag, mechanical inefficiencies, and motor performance </a:t>
            </a:r>
          </a:p>
          <a:p>
            <a:r>
              <a:rPr lang="en-US" dirty="0"/>
              <a:t>makes it difficult to obtain theoretical values for efficiency calculations.</a:t>
            </a:r>
          </a:p>
        </p:txBody>
      </p:sp>
    </p:spTree>
    <p:extLst>
      <p:ext uri="{BB962C8B-B14F-4D97-AF65-F5344CB8AC3E}">
        <p14:creationId xmlns:p14="http://schemas.microsoft.com/office/powerpoint/2010/main" val="17507638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B37AA-5F71-4DC8-5FEF-181BB2CD141B}"/>
              </a:ext>
            </a:extLst>
          </p:cNvPr>
          <p:cNvSpPr>
            <a:spLocks noGrp="1"/>
          </p:cNvSpPr>
          <p:nvPr>
            <p:ph type="title"/>
          </p:nvPr>
        </p:nvSpPr>
        <p:spPr>
          <a:xfrm>
            <a:off x="0" y="0"/>
            <a:ext cx="9404723" cy="1400530"/>
          </a:xfrm>
        </p:spPr>
        <p:txBody>
          <a:bodyPr/>
          <a:lstStyle/>
          <a:p>
            <a:r>
              <a:rPr lang="en-US" dirty="0"/>
              <a:t>Conclusions</a:t>
            </a:r>
          </a:p>
        </p:txBody>
      </p:sp>
      <p:sp>
        <p:nvSpPr>
          <p:cNvPr id="3" name="Content Placeholder 2">
            <a:extLst>
              <a:ext uri="{FF2B5EF4-FFF2-40B4-BE49-F238E27FC236}">
                <a16:creationId xmlns:a16="http://schemas.microsoft.com/office/drawing/2014/main" id="{FAEC134B-EBF8-B61F-B39E-ED46751D509F}"/>
              </a:ext>
            </a:extLst>
          </p:cNvPr>
          <p:cNvSpPr>
            <a:spLocks noGrp="1"/>
          </p:cNvSpPr>
          <p:nvPr>
            <p:ph idx="1"/>
          </p:nvPr>
        </p:nvSpPr>
        <p:spPr>
          <a:xfrm>
            <a:off x="0" y="827966"/>
            <a:ext cx="8946541" cy="4195481"/>
          </a:xfrm>
        </p:spPr>
        <p:txBody>
          <a:bodyPr>
            <a:normAutofit lnSpcReduction="10000"/>
          </a:bodyPr>
          <a:lstStyle/>
          <a:p>
            <a:r>
              <a:rPr lang="en-US" dirty="0"/>
              <a:t>This project aimed to explore the effects of winglet design on propeller performance with a specific focus on noise reduction and efficiency. </a:t>
            </a:r>
          </a:p>
          <a:p>
            <a:r>
              <a:rPr lang="en-US" dirty="0"/>
              <a:t>The winglet results demonstrated a noise decrease between 3-8 decibels compared to standard propellers. Which corresponds to a 30%-60% noise reduction. </a:t>
            </a:r>
          </a:p>
          <a:p>
            <a:r>
              <a:rPr lang="en-US" dirty="0"/>
              <a:t>This reduced noise production while maintaining optimal thrust and efficiency values shows great potential in military and urban applications.</a:t>
            </a:r>
          </a:p>
          <a:p>
            <a:r>
              <a:rPr lang="en-US" dirty="0"/>
              <a:t>The efficiency values can also be improved with better fabrication techniques and further design refinements.</a:t>
            </a:r>
          </a:p>
          <a:p>
            <a:r>
              <a:rPr lang="en-US" dirty="0"/>
              <a:t>The field of aerodynamics will be forever changing as we discover more effective ways to achieve flight. </a:t>
            </a:r>
          </a:p>
        </p:txBody>
      </p:sp>
    </p:spTree>
    <p:extLst>
      <p:ext uri="{BB962C8B-B14F-4D97-AF65-F5344CB8AC3E}">
        <p14:creationId xmlns:p14="http://schemas.microsoft.com/office/powerpoint/2010/main" val="42852676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578B6-17A3-AA99-D9CB-C37C32DF40A9}"/>
              </a:ext>
            </a:extLst>
          </p:cNvPr>
          <p:cNvSpPr>
            <a:spLocks noGrp="1"/>
          </p:cNvSpPr>
          <p:nvPr>
            <p:ph type="title"/>
          </p:nvPr>
        </p:nvSpPr>
        <p:spPr>
          <a:xfrm>
            <a:off x="0" y="2617948"/>
            <a:ext cx="12192000" cy="1400530"/>
          </a:xfrm>
        </p:spPr>
        <p:txBody>
          <a:bodyPr/>
          <a:lstStyle/>
          <a:p>
            <a:pPr algn="ctr"/>
            <a:r>
              <a:rPr lang="en-US" sz="6000" dirty="0">
                <a:latin typeface="Times New Roman" panose="02020603050405020304" pitchFamily="18" charset="0"/>
                <a:cs typeface="Times New Roman" panose="02020603050405020304" pitchFamily="18" charset="0"/>
              </a:rPr>
              <a:t>Questions?</a:t>
            </a:r>
          </a:p>
        </p:txBody>
      </p:sp>
    </p:spTree>
    <p:extLst>
      <p:ext uri="{BB962C8B-B14F-4D97-AF65-F5344CB8AC3E}">
        <p14:creationId xmlns:p14="http://schemas.microsoft.com/office/powerpoint/2010/main" val="206411891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9E28D8EBE12D488D41BB6CA2720478" ma:contentTypeVersion="9" ma:contentTypeDescription="Create a new document." ma:contentTypeScope="" ma:versionID="05af629ff442d62efda8e5d105d91899">
  <xsd:schema xmlns:xsd="http://www.w3.org/2001/XMLSchema" xmlns:xs="http://www.w3.org/2001/XMLSchema" xmlns:p="http://schemas.microsoft.com/office/2006/metadata/properties" xmlns:ns3="a0ce2e03-9459-4374-9030-4bff37c794a1" xmlns:ns4="9088ef4d-cbf0-41c1-bcfe-10d2333469dd" targetNamespace="http://schemas.microsoft.com/office/2006/metadata/properties" ma:root="true" ma:fieldsID="bf244645ff9fdb1c22bf530af7ddaab2" ns3:_="" ns4:_="">
    <xsd:import namespace="a0ce2e03-9459-4374-9030-4bff37c794a1"/>
    <xsd:import namespace="9088ef4d-cbf0-41c1-bcfe-10d2333469dd"/>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SearchProperties" minOccurs="0"/>
                <xsd:element ref="ns3:_activity"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ce2e03-9459-4374-9030-4bff37c794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88ef4d-cbf0-41c1-bcfe-10d2333469d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0ce2e03-9459-4374-9030-4bff37c794a1" xsi:nil="true"/>
  </documentManagement>
</p:properties>
</file>

<file path=customXml/itemProps1.xml><?xml version="1.0" encoding="utf-8"?>
<ds:datastoreItem xmlns:ds="http://schemas.openxmlformats.org/officeDocument/2006/customXml" ds:itemID="{B14142AC-16E5-4BCA-94E7-2C5ABC2A37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ce2e03-9459-4374-9030-4bff37c794a1"/>
    <ds:schemaRef ds:uri="9088ef4d-cbf0-41c1-bcfe-10d2333469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6132AC-C1A2-43E0-B46D-D987EBA3B193}">
  <ds:schemaRefs>
    <ds:schemaRef ds:uri="http://schemas.microsoft.com/sharepoint/v3/contenttype/forms"/>
  </ds:schemaRefs>
</ds:datastoreItem>
</file>

<file path=customXml/itemProps3.xml><?xml version="1.0" encoding="utf-8"?>
<ds:datastoreItem xmlns:ds="http://schemas.openxmlformats.org/officeDocument/2006/customXml" ds:itemID="{49DB74A0-9105-44FF-8182-E27F3C0DBE5E}">
  <ds:schemaRefs>
    <ds:schemaRef ds:uri="http://purl.org/dc/elements/1.1/"/>
    <ds:schemaRef ds:uri="http://www.w3.org/XML/1998/namespace"/>
    <ds:schemaRef ds:uri="http://schemas.microsoft.com/office/2006/documentManagement/types"/>
    <ds:schemaRef ds:uri="http://purl.org/dc/terms/"/>
    <ds:schemaRef ds:uri="a0ce2e03-9459-4374-9030-4bff37c794a1"/>
    <ds:schemaRef ds:uri="9088ef4d-cbf0-41c1-bcfe-10d2333469dd"/>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Template>
  <TotalTime>456</TotalTime>
  <Words>1190</Words>
  <Application>Microsoft Office PowerPoint</Application>
  <PresentationFormat>Widescreen</PresentationFormat>
  <Paragraphs>320</Paragraphs>
  <Slides>22</Slides>
  <Notes>0</Notes>
  <HiddenSlides>0</HiddenSlides>
  <MMClips>3</MMClips>
  <ScaleCrop>false</ScaleCrop>
  <HeadingPairs>
    <vt:vector size="8" baseType="variant">
      <vt:variant>
        <vt:lpstr>Fonts Used</vt:lpstr>
      </vt:variant>
      <vt:variant>
        <vt:i4>10</vt:i4>
      </vt:variant>
      <vt:variant>
        <vt:lpstr>Theme</vt:lpstr>
      </vt:variant>
      <vt:variant>
        <vt:i4>3</vt:i4>
      </vt:variant>
      <vt:variant>
        <vt:lpstr>Embedded OLE Servers</vt:lpstr>
      </vt:variant>
      <vt:variant>
        <vt:i4>1</vt:i4>
      </vt:variant>
      <vt:variant>
        <vt:lpstr>Slide Titles</vt:lpstr>
      </vt:variant>
      <vt:variant>
        <vt:i4>22</vt:i4>
      </vt:variant>
    </vt:vector>
  </HeadingPairs>
  <TitlesOfParts>
    <vt:vector size="36" baseType="lpstr">
      <vt:lpstr>Aptos</vt:lpstr>
      <vt:lpstr>Aptos Display</vt:lpstr>
      <vt:lpstr>Aptos Narrow</vt:lpstr>
      <vt:lpstr>Arial</vt:lpstr>
      <vt:lpstr>Cambria Math</vt:lpstr>
      <vt:lpstr>Century Gothic</vt:lpstr>
      <vt:lpstr>Courier New</vt:lpstr>
      <vt:lpstr>Symbol</vt:lpstr>
      <vt:lpstr>Times New Roman</vt:lpstr>
      <vt:lpstr>Wingdings 3</vt:lpstr>
      <vt:lpstr>Office Theme</vt:lpstr>
      <vt:lpstr>Ion</vt:lpstr>
      <vt:lpstr>1_Office Theme</vt:lpstr>
      <vt:lpstr>Worksheet</vt:lpstr>
      <vt:lpstr>Effects of Winglets on Drone Propellers</vt:lpstr>
      <vt:lpstr>Project Outline</vt:lpstr>
      <vt:lpstr>Propeller Noise and Efficiency</vt:lpstr>
      <vt:lpstr>Winglets</vt:lpstr>
      <vt:lpstr>Forces on an Airfoil</vt:lpstr>
      <vt:lpstr>Winglets Simulations</vt:lpstr>
      <vt:lpstr>PowerPoint Presentation</vt:lpstr>
      <vt:lpstr>PowerPoint Presentation</vt:lpstr>
      <vt:lpstr>Computational Fluid Dynamics (CFD)</vt:lpstr>
      <vt:lpstr>PowerPoint Presentation</vt:lpstr>
      <vt:lpstr>Experimental Setup </vt:lpstr>
      <vt:lpstr>How does the Trust Stand Work?</vt:lpstr>
      <vt:lpstr>Wiring and Code</vt:lpstr>
      <vt:lpstr>Setup</vt:lpstr>
      <vt:lpstr>Meaurements</vt:lpstr>
      <vt:lpstr>Flow Simulation Vs Experimental</vt:lpstr>
      <vt:lpstr>Thrust Values</vt:lpstr>
      <vt:lpstr>Decibel Readings</vt:lpstr>
      <vt:lpstr>Frequency Spectrum</vt:lpstr>
      <vt:lpstr>Power Consumption</vt:lpstr>
      <vt:lpstr>Conclusions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Zander I Farr</dc:creator>
  <cp:lastModifiedBy>Zander I Farr</cp:lastModifiedBy>
  <cp:revision>2</cp:revision>
  <dcterms:created xsi:type="dcterms:W3CDTF">2024-12-05T18:26:32Z</dcterms:created>
  <dcterms:modified xsi:type="dcterms:W3CDTF">2024-12-06T20:19:39Z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0x010100FC9E28D8EBE12D488D41BB6CA2720478</vt:lpwstr>
  </property>
</Properties>
</file>