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672" r:id="rId2"/>
  </p:sldMasterIdLst>
  <p:sldIdLst>
    <p:sldId id="256" r:id="rId3"/>
    <p:sldId id="257" r:id="rId4"/>
    <p:sldId id="258" r:id="rId5"/>
    <p:sldId id="263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9C9091-8E51-28E8-6207-6ECC908958F0}" v="437" dt="2024-09-27T19:00:38.420"/>
    <p1510:client id="{8892AE73-D262-98C8-DB07-BC31BE7DE686}" v="8" dt="2024-09-27T19:03:04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0120-CDFC-48DE-A6EA-6DEEDD0E436A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73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F5BA7-0A17-4D30-9B66-E29324151C73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0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BB1B-D40A-4DB9-B3DE-BAAE675B83CD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16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09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93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2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52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63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37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65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8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FAAF-C467-4C93-8ECD-39AF5A14D498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922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18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33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67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4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E480-B2BA-4553-A144-61E7F75833ED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59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E682A-6B53-4B08-AE4D-4C5E659103CC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9F0F6-BEBB-4894-ABB2-75C5CBE0DDB9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6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9E5F-17D9-4A30-9DA3-64E46A6DF11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1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C5F0-3BC3-4718-BCCA-24B5655EC864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30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8BD81-465B-40F2-9A54-9DF3B12AF598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8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B3CEF-64EF-4C43-9530-8E9CBFD2CAD1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5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B70A3DFD-A535-46B2-84C1-61DC8B16A904}" type="datetimeFigureOut">
              <a:rPr lang="en-US" dirty="0"/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196A61CA-0502-4EE4-9724-96EA822543E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44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0">
          <p15:clr>
            <a:srgbClr val="F26B43"/>
          </p15:clr>
        </p15:guide>
        <p15:guide id="2" pos="3840">
          <p15:clr>
            <a:srgbClr val="F26B43"/>
          </p15:clr>
        </p15:guide>
        <p15:guide id="3" pos="7200">
          <p15:clr>
            <a:srgbClr val="F26B43"/>
          </p15:clr>
        </p15:guide>
        <p15:guide id="4" pos="6720">
          <p15:clr>
            <a:srgbClr val="F26B43"/>
          </p15:clr>
        </p15:guide>
        <p15:guide id="16" pos="480">
          <p15:clr>
            <a:srgbClr val="F26B43"/>
          </p15:clr>
        </p15:guide>
        <p15:guide id="23" orient="horz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7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ne And Dots">
            <a:extLst>
              <a:ext uri="{FF2B5EF4-FFF2-40B4-BE49-F238E27FC236}">
                <a16:creationId xmlns:a16="http://schemas.microsoft.com/office/drawing/2014/main" id="{95C39B3E-8B80-37FF-8AC8-F7B012501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6250" b="6250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000" dirty="0"/>
              <a:t>Differential Solar Rotation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5449479" cy="1663495"/>
          </a:xfrm>
        </p:spPr>
        <p:txBody>
          <a:bodyPr anchor="b"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C9E9D-2E1D-0C39-11C4-9434E4290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AF039-F138-A05B-87D2-3E005A6DE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sun is a very hot ball of plasma (not solid)</a:t>
            </a:r>
          </a:p>
          <a:p>
            <a:r>
              <a:rPr lang="en-US" dirty="0"/>
              <a:t>Sunspots</a:t>
            </a:r>
          </a:p>
          <a:p>
            <a:r>
              <a:rPr lang="en-US" dirty="0"/>
              <a:t>Analysis/postprocessing</a:t>
            </a:r>
          </a:p>
          <a:p>
            <a:r>
              <a:rPr lang="en-US" dirty="0"/>
              <a:t>Results and mapping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ESAR Differential Rotation of the Sun">
            <a:extLst>
              <a:ext uri="{FF2B5EF4-FFF2-40B4-BE49-F238E27FC236}">
                <a16:creationId xmlns:a16="http://schemas.microsoft.com/office/drawing/2014/main" id="{369888E9-B005-A2E7-9544-547B09AB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4542634"/>
            <a:ext cx="7815939" cy="155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8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3414B-5451-BE40-1123-0219E00C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Thus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BC575-405F-8368-EBEF-5BCAF199A0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Writing</a:t>
            </a:r>
          </a:p>
          <a:p>
            <a:r>
              <a:rPr lang="en-US" dirty="0"/>
              <a:t>Mathematical Analysis</a:t>
            </a:r>
          </a:p>
          <a:p>
            <a:r>
              <a:rPr lang="en-US" dirty="0"/>
              <a:t>Software 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C980093-A6A7-460B-7C3C-38702585A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909" y="1410615"/>
            <a:ext cx="5253182" cy="27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1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162E-4AD5-3DBB-B091-E5BA50A21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</a:t>
            </a:r>
          </a:p>
        </p:txBody>
      </p:sp>
      <p:pic>
        <p:nvPicPr>
          <p:cNvPr id="7" name="Content Placeholder 6" descr="Mapping the Sun | The Sun's axis of rotation varies in relat… | Flickr">
            <a:extLst>
              <a:ext uri="{FF2B5EF4-FFF2-40B4-BE49-F238E27FC236}">
                <a16:creationId xmlns:a16="http://schemas.microsoft.com/office/drawing/2014/main" id="{413E6B58-3931-13D7-3E9E-FC5D0E2D4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5320" y="627842"/>
            <a:ext cx="7609298" cy="57391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FC195-0BF6-1925-B87A-A1BAF870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FF2F-7E3E-409E-9188-56DF4D144904}" type="datetime1">
              <a:t>9/27/2024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91ECA-27EC-3576-FEDC-66B80A0B0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90675-5D5E-0910-B116-BF13FE62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A61CA-0502-4EE4-9724-96EA822543E5}" type="slidenum">
              <a:rPr lang="en-US" dirty="0"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67EFB7-2CE4-D8B8-57C8-FA2C77822E0F}"/>
              </a:ext>
            </a:extLst>
          </p:cNvPr>
          <p:cNvSpPr txBox="1"/>
          <p:nvPr/>
        </p:nvSpPr>
        <p:spPr>
          <a:xfrm>
            <a:off x="1428751" y="2068286"/>
            <a:ext cx="4264476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/>
              <a:t>Alignment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Degree/day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Unit Conversion</a:t>
            </a:r>
          </a:p>
        </p:txBody>
      </p:sp>
    </p:spTree>
    <p:extLst>
      <p:ext uri="{BB962C8B-B14F-4D97-AF65-F5344CB8AC3E}">
        <p14:creationId xmlns:p14="http://schemas.microsoft.com/office/powerpoint/2010/main" val="217507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483A-D3AE-2AAB-1B52-3C5E32DC6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22A39-6A22-9216-6C7C-CBC08E273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Camera exposure</a:t>
            </a:r>
          </a:p>
          <a:p>
            <a:r>
              <a:rPr lang="en-US" dirty="0"/>
              <a:t>Atmospheric heating</a:t>
            </a:r>
          </a:p>
          <a:p>
            <a:r>
              <a:rPr lang="en-US" dirty="0"/>
              <a:t>The wonderful weather of Syracuse 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 descr="The Transfer of Heat Energy | National Oceanic and Atmospheric  Administration">
            <a:extLst>
              <a:ext uri="{FF2B5EF4-FFF2-40B4-BE49-F238E27FC236}">
                <a16:creationId xmlns:a16="http://schemas.microsoft.com/office/drawing/2014/main" id="{3E7A2874-77D0-F7AF-3852-3AB5EC3C7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485" y="1713697"/>
            <a:ext cx="5268684" cy="39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3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DC5A-637A-0F15-2268-B9D3B31A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Changes/Additions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CAD3C-4D3D-17A0-039C-29E78C45F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Slooh</a:t>
            </a:r>
            <a:r>
              <a:rPr lang="en-US" dirty="0"/>
              <a:t> imaging </a:t>
            </a:r>
          </a:p>
          <a:p>
            <a:r>
              <a:rPr lang="en-US" dirty="0"/>
              <a:t>Schedule</a:t>
            </a:r>
          </a:p>
        </p:txBody>
      </p:sp>
      <p:pic>
        <p:nvPicPr>
          <p:cNvPr id="4" name="Picture 3" descr="Slooh Space Camera Night Sky: Photos by Amateur Astronomers | Space">
            <a:extLst>
              <a:ext uri="{FF2B5EF4-FFF2-40B4-BE49-F238E27FC236}">
                <a16:creationId xmlns:a16="http://schemas.microsoft.com/office/drawing/2014/main" id="{CB505A66-986F-D845-00D4-165DF1BA9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057" y="3429000"/>
            <a:ext cx="5976257" cy="3026228"/>
          </a:xfrm>
          <a:prstGeom prst="rect">
            <a:avLst/>
          </a:prstGeom>
        </p:spPr>
      </p:pic>
      <p:pic>
        <p:nvPicPr>
          <p:cNvPr id="5" name="Picture 4" descr="Bring Students into the New Space Age with Slooh's Online Telescope">
            <a:extLst>
              <a:ext uri="{FF2B5EF4-FFF2-40B4-BE49-F238E27FC236}">
                <a16:creationId xmlns:a16="http://schemas.microsoft.com/office/drawing/2014/main" id="{383E73DD-6640-AAE3-2951-38FACB0C7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91" y="68349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3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C8EC1-3792-B055-3AA5-7CCB9A619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Forward/Future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15F2D-E1FA-17BB-1DE9-A9CD9C243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Start taking images on </a:t>
            </a:r>
            <a:r>
              <a:rPr lang="en-US" dirty="0" err="1"/>
              <a:t>Slooh</a:t>
            </a:r>
            <a:endParaRPr lang="en-US"/>
          </a:p>
          <a:p>
            <a:r>
              <a:rPr lang="en-US" dirty="0"/>
              <a:t>Figure out exposure</a:t>
            </a:r>
          </a:p>
          <a:p>
            <a:r>
              <a:rPr lang="en-US" dirty="0"/>
              <a:t>Begin my rough draft</a:t>
            </a:r>
          </a:p>
        </p:txBody>
      </p:sp>
      <p:pic>
        <p:nvPicPr>
          <p:cNvPr id="4" name="Picture 3" descr="Sun - Remote Astrophotography Using Slooh.com">
            <a:extLst>
              <a:ext uri="{FF2B5EF4-FFF2-40B4-BE49-F238E27FC236}">
                <a16:creationId xmlns:a16="http://schemas.microsoft.com/office/drawing/2014/main" id="{6DFE50DF-9740-E91E-AE70-5335136ED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855" y="384314"/>
            <a:ext cx="4671290" cy="3803372"/>
          </a:xfrm>
          <a:prstGeom prst="rect">
            <a:avLst/>
          </a:prstGeom>
        </p:spPr>
      </p:pic>
      <p:pic>
        <p:nvPicPr>
          <p:cNvPr id="7" name="Picture 6" descr="A bright light in the dark&#10;&#10;Description automatically generated">
            <a:extLst>
              <a:ext uri="{FF2B5EF4-FFF2-40B4-BE49-F238E27FC236}">
                <a16:creationId xmlns:a16="http://schemas.microsoft.com/office/drawing/2014/main" id="{5964D43B-50EB-FF4A-77F8-552F85159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637" y="3846338"/>
            <a:ext cx="3844637" cy="26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8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61CA1-91E5-2777-95E9-CF5B83DC1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50777" cy="134797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Content Placeholder 3" descr="&#10;">
            <a:extLst>
              <a:ext uri="{FF2B5EF4-FFF2-40B4-BE49-F238E27FC236}">
                <a16:creationId xmlns:a16="http://schemas.microsoft.com/office/drawing/2014/main" id="{1AAC6227-D34D-ED64-763B-3767FFA86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7413" y="2038865"/>
            <a:ext cx="4232189" cy="4252783"/>
          </a:xfrm>
        </p:spPr>
      </p:pic>
      <p:pic>
        <p:nvPicPr>
          <p:cNvPr id="5" name="Picture 4" descr="&#10;">
            <a:extLst>
              <a:ext uri="{FF2B5EF4-FFF2-40B4-BE49-F238E27FC236}">
                <a16:creationId xmlns:a16="http://schemas.microsoft.com/office/drawing/2014/main" id="{E30113FB-E2E4-81FD-DFCD-107870822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24" y="2041219"/>
            <a:ext cx="4236308" cy="42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16700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PortalVTI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PortalVTI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Portal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E3A4BB4D-5227-4A6D-99D3-DBAB0FE4C68F}" vid="{BE515EFD-5A7A-4BFE-BE06-A21DB8499CD2}"/>
    </a:ext>
  </a:extLst>
</a:theme>
</file>

<file path=ppt/theme/theme2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271F3C"/>
      </a:dk2>
      <a:lt2>
        <a:srgbClr val="E8E2E2"/>
      </a:lt2>
      <a:accent1>
        <a:srgbClr val="46AEB2"/>
      </a:accent1>
      <a:accent2>
        <a:srgbClr val="3B7BB1"/>
      </a:accent2>
      <a:accent3>
        <a:srgbClr val="4D5CC3"/>
      </a:accent3>
      <a:accent4>
        <a:srgbClr val="5D3BB1"/>
      </a:accent4>
      <a:accent5>
        <a:srgbClr val="A04DC3"/>
      </a:accent5>
      <a:accent6>
        <a:srgbClr val="B13BA3"/>
      </a:accent6>
      <a:hlink>
        <a:srgbClr val="BF443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PortalVTI</vt:lpstr>
      <vt:lpstr>BrushVTI</vt:lpstr>
      <vt:lpstr>Differential Solar Rotation</vt:lpstr>
      <vt:lpstr>General Overview</vt:lpstr>
      <vt:lpstr>Progress Thus Far</vt:lpstr>
      <vt:lpstr>Math</vt:lpstr>
      <vt:lpstr>Complications</vt:lpstr>
      <vt:lpstr>Changes/Additions</vt:lpstr>
      <vt:lpstr>Go Forward/Future Plans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140</cp:revision>
  <dcterms:created xsi:type="dcterms:W3CDTF">2024-09-27T18:30:30Z</dcterms:created>
  <dcterms:modified xsi:type="dcterms:W3CDTF">2024-09-27T19:03:22Z</dcterms:modified>
</cp:coreProperties>
</file>