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8" r:id="rId3"/>
    <p:sldId id="260" r:id="rId4"/>
    <p:sldId id="267" r:id="rId5"/>
    <p:sldId id="284" r:id="rId6"/>
    <p:sldId id="261" r:id="rId7"/>
    <p:sldId id="263" r:id="rId8"/>
    <p:sldId id="28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4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fld id="{9965EDFE-C5CD-4FB9-934F-E00209B6EC4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88100" y="8748713"/>
            <a:ext cx="40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r"/>
            <a:fld id="{47BE1763-CA19-4E3C-839A-A9982E901886}" type="slidenum">
              <a:rPr lang="en-US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/>
              <a:t>‹#›</a:t>
            </a:fld>
            <a:endParaRPr lang="en-US" sz="1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3584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FC006F79-F21C-4E21-B47E-C5E16875D47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388100" y="8748713"/>
            <a:ext cx="401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r"/>
            <a:fld id="{442E0A47-A4E1-4D50-83FE-3022E75C4F8D}" type="slidenum">
              <a:rPr lang="en-US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/>
              <a:t>‹#›</a:t>
            </a:fld>
            <a:endParaRPr lang="en-US" sz="1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0008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83B95-317A-409D-81DC-FAAD5C5EF3BB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4F6B0-AC03-470E-B75B-51967BB8CCED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6BB775-420A-4E94-8947-DF4C3CE76712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5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1843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1843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55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57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58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459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Week 2</a:t>
            </a:r>
          </a:p>
        </p:txBody>
      </p:sp>
      <p:sp>
        <p:nvSpPr>
          <p:cNvPr id="18460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CSC 151</a:t>
            </a:r>
          </a:p>
        </p:txBody>
      </p:sp>
      <p:sp>
        <p:nvSpPr>
          <p:cNvPr id="18461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E162D64-4417-4E01-8A31-8BD94F69B0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19F73-0F74-4CB1-B27C-6CB3094C97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7BBB2-C171-4E33-9ACA-432460FFE0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07AD9-9652-4B51-8406-3C862B0761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F052D-D3E1-4716-87E0-6BEC4589AB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32340-F686-4DDB-94EA-807B92E710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3A3E9-31A1-4BBC-BBAE-C3227E16F3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C07C8-1817-4079-89A7-2820D9ED46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ADF25-F66E-454D-8D15-90D091D4D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38C10-2DD3-4A98-92ED-6DA98F3C3D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Week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CSC 151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B2357-8D16-429C-AF40-A0ADC3E859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7411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7412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3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4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5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6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7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8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9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0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1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2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3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4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5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6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7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8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0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31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2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33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34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3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r>
              <a:rPr lang="en-US"/>
              <a:t>Week 2</a:t>
            </a:r>
          </a:p>
        </p:txBody>
      </p:sp>
      <p:sp>
        <p:nvSpPr>
          <p:cNvPr id="1743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r>
              <a:rPr lang="en-US"/>
              <a:t>CSC 151</a:t>
            </a:r>
          </a:p>
        </p:txBody>
      </p:sp>
      <p:sp>
        <p:nvSpPr>
          <p:cNvPr id="1743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043CC8AB-AF20-45FF-B8A0-509D18C404B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Joneszb@lemoyne.ed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9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10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FE7D242-C496-444A-8FB3-53BB9F73F151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endParaRPr lang="en-US" sz="1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 sz="1400"/>
          </a:p>
          <a:p>
            <a:pPr algn="ctr"/>
            <a:endParaRPr lang="en-US" sz="140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lIns="92075" tIns="46038" rIns="92075" bIns="46038"/>
          <a:lstStyle/>
          <a:p>
            <a:pPr algn="ctr"/>
            <a:r>
              <a:rPr lang="en-US" sz="4800"/>
              <a:t> 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858000" cy="1524000"/>
          </a:xfrm>
          <a:noFill/>
          <a:ln/>
        </p:spPr>
        <p:txBody>
          <a:bodyPr lIns="92075" tIns="46038" rIns="92075" bIns="46038"/>
          <a:lstStyle/>
          <a:p>
            <a:pPr marL="342900" indent="-342900" algn="ctr"/>
            <a:r>
              <a:rPr lang="en-US" sz="3600"/>
              <a:t>Introduction to Information Systems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286000" y="3810000"/>
            <a:ext cx="4572000" cy="1465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kumimoji="1" lang="en-US" sz="3600">
                <a:latin typeface="Arial" charset="0"/>
              </a:rPr>
              <a:t>CSC 151</a:t>
            </a:r>
          </a:p>
          <a:p>
            <a:pPr algn="ctr">
              <a:spcBef>
                <a:spcPct val="5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kumimoji="1" lang="en-US" sz="3600">
                <a:latin typeface="Arial" charset="0"/>
              </a:rPr>
              <a:t>Week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FEAC6-F680-4AF6-AD73-33B2B85A6C0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1143000"/>
          </a:xfrm>
          <a:noFill/>
          <a:ln/>
        </p:spPr>
        <p:txBody>
          <a:bodyPr lIns="92075" tIns="46038" rIns="92075" bIns="46038" anchor="b"/>
          <a:lstStyle/>
          <a:p>
            <a:pPr algn="ctr"/>
            <a:r>
              <a:rPr lang="en-US"/>
              <a:t>Week 2 - 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2362200"/>
            <a:ext cx="6781800" cy="3200400"/>
          </a:xfrm>
          <a:noFill/>
          <a:ln/>
        </p:spPr>
        <p:txBody>
          <a:bodyPr lIns="92075" tIns="46038" rIns="92075" bIns="46038"/>
          <a:lstStyle/>
          <a:p>
            <a:r>
              <a:rPr lang="en-US" sz="3600" dirty="0"/>
              <a:t>Review </a:t>
            </a:r>
            <a:endParaRPr lang="en-US" sz="3600" dirty="0" smtClean="0"/>
          </a:p>
          <a:p>
            <a:r>
              <a:rPr lang="en-US" sz="3600" dirty="0"/>
              <a:t>Discuss </a:t>
            </a:r>
            <a:r>
              <a:rPr lang="en-US" sz="3600" dirty="0" smtClean="0"/>
              <a:t>Software topics:</a:t>
            </a:r>
          </a:p>
          <a:p>
            <a:pPr lvl="1"/>
            <a:r>
              <a:rPr lang="en-US" dirty="0" smtClean="0"/>
              <a:t>Windows </a:t>
            </a:r>
          </a:p>
          <a:p>
            <a:pPr lvl="1"/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Word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792A-8F6F-497A-A44F-87EAB7992B9F}" type="slidenum">
              <a:rPr lang="en-US"/>
              <a:pPr/>
              <a:t>3</a:t>
            </a:fld>
            <a:endParaRPr lang="en-US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 sz="140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6477000" cy="1009650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Information System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514600" y="1828800"/>
            <a:ext cx="6172200" cy="4267200"/>
          </a:xfrm>
          <a:noFill/>
          <a:ln/>
        </p:spPr>
        <p:txBody>
          <a:bodyPr lIns="92075" tIns="46038" rIns="92075" bIns="46038"/>
          <a:lstStyle/>
          <a:p>
            <a:r>
              <a:rPr lang="en-US" sz="4000" dirty="0" smtClean="0"/>
              <a:t>Hardware</a:t>
            </a:r>
            <a:endParaRPr lang="en-US" sz="4000" dirty="0"/>
          </a:p>
          <a:p>
            <a:r>
              <a:rPr lang="en-US" sz="4000" dirty="0"/>
              <a:t>Software</a:t>
            </a:r>
          </a:p>
          <a:p>
            <a:r>
              <a:rPr lang="en-US" sz="4000" dirty="0" smtClean="0"/>
              <a:t>Data</a:t>
            </a:r>
          </a:p>
          <a:p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People</a:t>
            </a:r>
          </a:p>
          <a:p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Procedures</a:t>
            </a:r>
          </a:p>
          <a:p>
            <a:endParaRPr lang="en-US" sz="4000" dirty="0"/>
          </a:p>
          <a:p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6400800" y="2612571"/>
            <a:ext cx="184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Computer System</a:t>
            </a:r>
            <a:endParaRPr lang="en-US" sz="1800" dirty="0"/>
          </a:p>
        </p:txBody>
      </p:sp>
      <p:sp>
        <p:nvSpPr>
          <p:cNvPr id="4" name="Up-Down Arrow 3"/>
          <p:cNvSpPr/>
          <p:nvPr/>
        </p:nvSpPr>
        <p:spPr bwMode="auto">
          <a:xfrm>
            <a:off x="5867400" y="1905000"/>
            <a:ext cx="457200" cy="1905000"/>
          </a:xfrm>
          <a:prstGeom prst="upDownArrow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AC08-C008-47FA-87B1-3F8B009B4ABA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742237" cy="762000"/>
          </a:xfrm>
          <a:noFill/>
          <a:ln/>
        </p:spPr>
        <p:txBody>
          <a:bodyPr lIns="92075" tIns="46038" rIns="92075" bIns="46038" anchor="b"/>
          <a:lstStyle/>
          <a:p>
            <a:pPr algn="ctr"/>
            <a:r>
              <a:rPr lang="en-US" dirty="0"/>
              <a:t>Software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14400"/>
            <a:ext cx="7543800" cy="5181600"/>
          </a:xfrm>
          <a:noFill/>
          <a:ln/>
        </p:spPr>
        <p:txBody>
          <a:bodyPr lIns="92075" tIns="46038" rIns="92075" bIns="46038"/>
          <a:lstStyle/>
          <a:p>
            <a:r>
              <a:rPr lang="en-US" dirty="0"/>
              <a:t>Systems</a:t>
            </a:r>
          </a:p>
          <a:p>
            <a:pPr lvl="1"/>
            <a:r>
              <a:rPr lang="en-US" dirty="0"/>
              <a:t>(e.g. Windows, Apple, Unix, </a:t>
            </a:r>
            <a:r>
              <a:rPr lang="en-US" dirty="0" smtClean="0"/>
              <a:t>MVS, etc</a:t>
            </a:r>
            <a:r>
              <a:rPr lang="en-US" dirty="0"/>
              <a:t>.)</a:t>
            </a:r>
          </a:p>
          <a:p>
            <a:r>
              <a:rPr lang="en-US" dirty="0"/>
              <a:t>Applications</a:t>
            </a:r>
          </a:p>
          <a:p>
            <a:pPr lvl="1"/>
            <a:r>
              <a:rPr lang="en-US" dirty="0"/>
              <a:t>Tools</a:t>
            </a:r>
          </a:p>
          <a:p>
            <a:pPr lvl="2"/>
            <a:r>
              <a:rPr lang="en-US" dirty="0"/>
              <a:t>(</a:t>
            </a:r>
            <a:r>
              <a:rPr lang="en-US" dirty="0" smtClean="0"/>
              <a:t>e.g. word processing</a:t>
            </a:r>
            <a:r>
              <a:rPr lang="en-US" dirty="0"/>
              <a:t>, spreadsheet, presentation, data base, programming languages, integrated packages, etc.)</a:t>
            </a:r>
          </a:p>
          <a:p>
            <a:pPr lvl="1"/>
            <a:r>
              <a:rPr lang="en-US" dirty="0"/>
              <a:t>Solutions</a:t>
            </a:r>
          </a:p>
          <a:p>
            <a:pPr lvl="2"/>
            <a:r>
              <a:rPr lang="en-US" dirty="0"/>
              <a:t>(e.g. </a:t>
            </a:r>
            <a:r>
              <a:rPr lang="en-US" dirty="0" smtClean="0"/>
              <a:t>e-mail, student </a:t>
            </a:r>
            <a:r>
              <a:rPr lang="en-US" dirty="0"/>
              <a:t>i</a:t>
            </a:r>
            <a:r>
              <a:rPr lang="en-US" dirty="0" smtClean="0"/>
              <a:t>nformation, learning management, </a:t>
            </a:r>
            <a:r>
              <a:rPr lang="en-US" dirty="0"/>
              <a:t>payroll, games, </a:t>
            </a:r>
            <a:r>
              <a:rPr lang="en-US" dirty="0" smtClean="0"/>
              <a:t>airplane auto-landing, autonomous cars, etc</a:t>
            </a:r>
            <a:r>
              <a:rPr lang="en-US" dirty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14F4-441A-488E-932F-CC45565A7AC7}" type="slidenum">
              <a:rPr lang="en-US"/>
              <a:pPr/>
              <a:t>5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685800"/>
          </a:xfrm>
          <a:noFill/>
          <a:ln/>
        </p:spPr>
        <p:txBody>
          <a:bodyPr lIns="92075" tIns="46038" rIns="92075" bIns="46038" anchor="b"/>
          <a:lstStyle/>
          <a:p>
            <a:pPr algn="ctr"/>
            <a:r>
              <a:rPr lang="en-US" sz="3600"/>
              <a:t>Windows – Operating System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295400"/>
            <a:ext cx="7545388" cy="49530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 dirty="0"/>
              <a:t>Windows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Manages files, processes, memory, </a:t>
            </a:r>
            <a:r>
              <a:rPr lang="en-US" sz="2400" dirty="0" smtClean="0"/>
              <a:t>and devices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Hides the hardware details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Features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moving data between applications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linking data between applications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Graphic user interface (GUI) - point and click environment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Networking/Communications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Multitasking (</a:t>
            </a:r>
            <a:r>
              <a:rPr lang="en-US" sz="1800" dirty="0" smtClean="0"/>
              <a:t>early versions</a:t>
            </a:r>
            <a:r>
              <a:rPr lang="en-US" sz="24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Multiprocessing (</a:t>
            </a:r>
            <a:r>
              <a:rPr lang="en-US" sz="1800" dirty="0" smtClean="0"/>
              <a:t>later versions</a:t>
            </a:r>
            <a:r>
              <a:rPr lang="en-US" sz="2400" dirty="0" smtClean="0"/>
              <a:t>)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C81-55EE-46E7-988D-C877B57DE383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533400"/>
          </a:xfrm>
          <a:noFill/>
          <a:ln/>
        </p:spPr>
        <p:txBody>
          <a:bodyPr lIns="92075" tIns="46038" rIns="92075" bIns="46038" anchor="b"/>
          <a:lstStyle/>
          <a:p>
            <a:pPr algn="ctr"/>
            <a:r>
              <a:rPr lang="en-US" sz="3200"/>
              <a:t>For Windows Understand How To: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066800"/>
            <a:ext cx="7620000" cy="5029200"/>
          </a:xfrm>
          <a:noFill/>
          <a:ln/>
        </p:spPr>
        <p:txBody>
          <a:bodyPr lIns="92075" tIns="46038" rIns="92075" bIns="46038"/>
          <a:lstStyle/>
          <a:p>
            <a:r>
              <a:rPr lang="en-US" sz="2400" dirty="0"/>
              <a:t>Use desktop, mouse and keyboard</a:t>
            </a:r>
          </a:p>
          <a:p>
            <a:pPr lvl="1"/>
            <a:r>
              <a:rPr lang="en-US" sz="2000" dirty="0"/>
              <a:t>Window, scrollbar</a:t>
            </a:r>
            <a:r>
              <a:rPr lang="en-US" sz="2000" dirty="0" smtClean="0"/>
              <a:t>, menus</a:t>
            </a:r>
            <a:r>
              <a:rPr lang="en-US" sz="2000" dirty="0"/>
              <a:t>, arrange &amp; size windows</a:t>
            </a:r>
          </a:p>
          <a:p>
            <a:r>
              <a:rPr lang="en-US" sz="2400" dirty="0"/>
              <a:t>Find or list files and attributes on different disk drives (local and networked)</a:t>
            </a:r>
          </a:p>
          <a:p>
            <a:r>
              <a:rPr lang="en-US" sz="2400" dirty="0"/>
              <a:t>Create, copy, delete, move and rename documents (files) and folders (</a:t>
            </a:r>
            <a:r>
              <a:rPr lang="en-US" sz="2400" dirty="0" smtClean="0"/>
              <a:t>directories) in “your” file </a:t>
            </a:r>
            <a:r>
              <a:rPr lang="en-US" sz="2400" dirty="0"/>
              <a:t>space (hierarchical file organization)</a:t>
            </a:r>
          </a:p>
          <a:p>
            <a:r>
              <a:rPr lang="en-US" sz="2400" dirty="0"/>
              <a:t>Use the clipboard</a:t>
            </a:r>
          </a:p>
          <a:p>
            <a:r>
              <a:rPr lang="en-US" sz="2400" dirty="0"/>
              <a:t>Print</a:t>
            </a:r>
          </a:p>
          <a:p>
            <a:r>
              <a:rPr lang="en-US" sz="2400" dirty="0"/>
              <a:t>Use “Help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Use </a:t>
            </a:r>
            <a:r>
              <a:rPr lang="en-US" sz="2400" dirty="0" err="1" smtClean="0"/>
              <a:t>LeMoyne’s</a:t>
            </a:r>
            <a:r>
              <a:rPr lang="en-US" sz="2400" dirty="0" smtClean="0"/>
              <a:t> </a:t>
            </a:r>
            <a:r>
              <a:rPr lang="en-US" sz="2400" dirty="0" err="1" smtClean="0"/>
              <a:t>Netstorage</a:t>
            </a:r>
            <a:r>
              <a:rPr lang="en-US" sz="2400" dirty="0" smtClean="0"/>
              <a:t> application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6885-3F09-42CE-BB0D-D443F68AB085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696200" cy="685800"/>
          </a:xfrm>
          <a:noFill/>
          <a:ln/>
        </p:spPr>
        <p:txBody>
          <a:bodyPr lIns="92075" tIns="46038" rIns="92075" bIns="46038" anchor="b"/>
          <a:lstStyle/>
          <a:p>
            <a:pPr algn="ctr"/>
            <a:r>
              <a:rPr lang="en-US" sz="3600" dirty="0"/>
              <a:t>Internet Tools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219200"/>
            <a:ext cx="7620000" cy="4876800"/>
          </a:xfrm>
          <a:noFill/>
          <a:ln/>
        </p:spPr>
        <p:txBody>
          <a:bodyPr lIns="92075" tIns="46038" rIns="92075" bIns="46038">
            <a:noAutofit/>
          </a:bodyPr>
          <a:lstStyle/>
          <a:p>
            <a:pPr>
              <a:lnSpc>
                <a:spcPct val="90000"/>
              </a:lnSpc>
            </a:pPr>
            <a:endParaRPr lang="en-US" sz="900" dirty="0" smtClean="0"/>
          </a:p>
          <a:p>
            <a:pPr>
              <a:lnSpc>
                <a:spcPct val="90000"/>
              </a:lnSpc>
            </a:pPr>
            <a:r>
              <a:rPr lang="en-US" sz="2400" dirty="0"/>
              <a:t>E-mail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Username, domain name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>
                <a:hlinkClick r:id="rId2"/>
              </a:rPr>
              <a:t>Joneszb@lemoyne.edu</a:t>
            </a: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sz="2400" dirty="0"/>
              <a:t>File Transfer Protocol (FTP) *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User can transfer files to/from their </a:t>
            </a:r>
            <a:r>
              <a:rPr lang="en-US" sz="1800" dirty="0" smtClean="0"/>
              <a:t>computer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Telnet *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User on a computer can log on to a remote computer and run programs on </a:t>
            </a:r>
            <a:r>
              <a:rPr lang="en-US" sz="1800" dirty="0" smtClean="0"/>
              <a:t>it 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Web </a:t>
            </a:r>
            <a:r>
              <a:rPr lang="en-US" sz="2400" dirty="0"/>
              <a:t>Browser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URL, hyperlink, HTML, homepage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Browser add-ons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Plug – ins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Filters</a:t>
            </a:r>
          </a:p>
          <a:p>
            <a:pPr marL="0" indent="0">
              <a:lnSpc>
                <a:spcPct val="90000"/>
              </a:lnSpc>
              <a:buNone/>
            </a:pPr>
            <a:endParaRPr lang="en-US" sz="900" dirty="0" smtClean="0"/>
          </a:p>
          <a:p>
            <a:pPr lvl="4">
              <a:lnSpc>
                <a:spcPct val="90000"/>
              </a:lnSpc>
              <a:buNone/>
            </a:pPr>
            <a:r>
              <a:rPr lang="en-US" sz="800" dirty="0" smtClean="0"/>
              <a:t>                   	</a:t>
            </a:r>
            <a:r>
              <a:rPr lang="en-US" sz="1400" dirty="0" smtClean="0"/>
              <a:t>  * Not needed by typical user</a:t>
            </a:r>
          </a:p>
          <a:p>
            <a:pPr>
              <a:lnSpc>
                <a:spcPct val="90000"/>
              </a:lnSpc>
            </a:pPr>
            <a:endParaRPr lang="en-US" sz="9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900" dirty="0"/>
              <a:t>			</a:t>
            </a:r>
            <a:endParaRPr lang="en-US" sz="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Week 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CSC 151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38C2-C3C6-478D-BE54-B968577D2FC6}" type="slidenum">
              <a:rPr lang="en-US"/>
              <a:pPr/>
              <a:t>8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497763" cy="914400"/>
          </a:xfrm>
        </p:spPr>
        <p:txBody>
          <a:bodyPr/>
          <a:lstStyle/>
          <a:p>
            <a:pPr algn="ctr"/>
            <a:r>
              <a:rPr lang="en-US"/>
              <a:t>For Word know how to: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Set up a page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Create, modify, add or </a:t>
            </a:r>
            <a:r>
              <a:rPr lang="en-US" sz="2800" dirty="0" smtClean="0"/>
              <a:t>delete, and </a:t>
            </a:r>
            <a:r>
              <a:rPr lang="en-US" sz="2800" dirty="0"/>
              <a:t>indent text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Change </a:t>
            </a:r>
            <a:r>
              <a:rPr lang="en-US" sz="2800" dirty="0" smtClean="0"/>
              <a:t>fonts and attributes (size, color, etc.)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Number or bullet items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Add headers and footers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Create an index and footnotes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Insert table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Do </a:t>
            </a:r>
            <a:r>
              <a:rPr lang="en-US" sz="2800"/>
              <a:t>simple </a:t>
            </a:r>
            <a:r>
              <a:rPr lang="en-US" sz="2800" smtClean="0"/>
              <a:t>calculations on </a:t>
            </a:r>
            <a:r>
              <a:rPr lang="en-US" sz="2800" dirty="0"/>
              <a:t>tables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Do newspaper columns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ds Tie">
  <a:themeElements>
    <a:clrScheme name="Dad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d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Files\MSOffice\Templates\Presentation Designs\Dads Tie.pot</Template>
  <TotalTime>241</TotalTime>
  <Pages>22</Pages>
  <Words>376</Words>
  <Application>Microsoft Office PowerPoint</Application>
  <PresentationFormat>On-screen Show (4:3)</PresentationFormat>
  <Paragraphs>103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Dads Tie</vt:lpstr>
      <vt:lpstr> </vt:lpstr>
      <vt:lpstr>Week 2 - Objectives</vt:lpstr>
      <vt:lpstr>Information System</vt:lpstr>
      <vt:lpstr>Software</vt:lpstr>
      <vt:lpstr>Windows – Operating System</vt:lpstr>
      <vt:lpstr>For Windows Understand How To:</vt:lpstr>
      <vt:lpstr>Internet Tools</vt:lpstr>
      <vt:lpstr>For Word know how to: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2012</dc:title>
  <dc:subject>Week 2 CSC 151</dc:subject>
  <dc:creator>RML</dc:creator>
  <dc:description>Summary Slides for Week 2</dc:description>
  <cp:lastModifiedBy>Lienhard</cp:lastModifiedBy>
  <cp:revision>7691497</cp:revision>
  <cp:lastPrinted>1998-08-31T22:33:21Z</cp:lastPrinted>
  <dcterms:created xsi:type="dcterms:W3CDTF">1996-09-06T18:41:28Z</dcterms:created>
  <dcterms:modified xsi:type="dcterms:W3CDTF">2013-09-04T17:29:35Z</dcterms:modified>
</cp:coreProperties>
</file>