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0" r:id="rId2"/>
    <p:sldId id="288" r:id="rId3"/>
    <p:sldId id="289" r:id="rId4"/>
    <p:sldId id="281" r:id="rId5"/>
    <p:sldId id="282" r:id="rId6"/>
    <p:sldId id="287" r:id="rId7"/>
    <p:sldId id="283" r:id="rId8"/>
    <p:sldId id="284" r:id="rId9"/>
    <p:sldId id="285" r:id="rId10"/>
    <p:sldId id="286" r:id="rId11"/>
    <p:sldId id="264" r:id="rId12"/>
    <p:sldId id="265" r:id="rId13"/>
    <p:sldId id="266" r:id="rId14"/>
    <p:sldId id="267" r:id="rId15"/>
    <p:sldId id="268" r:id="rId16"/>
    <p:sldId id="26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3" autoAdjust="0"/>
    <p:restoredTop sz="94693" autoAdjust="0"/>
  </p:normalViewPr>
  <p:slideViewPr>
    <p:cSldViewPr>
      <p:cViewPr>
        <p:scale>
          <a:sx n="75" d="100"/>
          <a:sy n="75" d="100"/>
        </p:scale>
        <p:origin x="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B4F75D32-78DD-46C1-9A9D-F88464A628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102DC-FED3-43AA-B46E-5F5200AF4D75}" type="slidenum">
              <a:rPr lang="en-US"/>
              <a:pPr/>
              <a:t>11</a:t>
            </a:fld>
            <a:endParaRPr lang="en-US"/>
          </a:p>
        </p:txBody>
      </p:sp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9BD8B383-3A21-44CB-8DFF-88B532B27034}" type="slidenum">
              <a:rPr lang="en-US" sz="1200">
                <a:latin typeface="Wingdings" pitchFamily="2" charset="2"/>
              </a:rPr>
              <a:pPr algn="r" eaLnBrk="1" hangingPunct="1"/>
              <a:t>11</a:t>
            </a:fld>
            <a:endParaRPr lang="en-US" sz="1200" dirty="0">
              <a:latin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52BA3-23D6-4AF9-B627-5219264BF5CB}" type="slidenum">
              <a:rPr lang="en-US"/>
              <a:pPr/>
              <a:t>12</a:t>
            </a:fld>
            <a:endParaRPr lang="en-US"/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A27C5DC1-3BEE-4E3C-9CFB-66ABBF1AA0F5}" type="slidenum">
              <a:rPr lang="en-US" sz="1200">
                <a:latin typeface="Wingdings" pitchFamily="2" charset="2"/>
              </a:rPr>
              <a:pPr algn="r" eaLnBrk="1" hangingPunct="1"/>
              <a:t>12</a:t>
            </a:fld>
            <a:endParaRPr lang="en-US" sz="1200" dirty="0">
              <a:latin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BDB9E-3823-48DB-81B7-F15E647651D1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470E9606-5732-46A1-B2BE-5DDE62B2D72F}" type="slidenum">
              <a:rPr lang="en-US" sz="1200">
                <a:latin typeface="Wingdings" pitchFamily="2" charset="2"/>
              </a:rPr>
              <a:pPr algn="r" eaLnBrk="1" hangingPunct="1"/>
              <a:t>13</a:t>
            </a:fld>
            <a:endParaRPr lang="en-US" sz="1200" dirty="0">
              <a:latin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711B1-602E-4C1F-88F7-BE67FE768EBD}" type="slidenum">
              <a:rPr lang="en-US"/>
              <a:pPr/>
              <a:t>14</a:t>
            </a:fld>
            <a:endParaRPr lang="en-US"/>
          </a:p>
        </p:txBody>
      </p:sp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2E5B9148-41D1-47A0-99FE-D4788199711E}" type="slidenum">
              <a:rPr lang="en-US" sz="1200">
                <a:latin typeface="Wingdings" pitchFamily="2" charset="2"/>
              </a:rPr>
              <a:pPr algn="r" eaLnBrk="1" hangingPunct="1"/>
              <a:t>14</a:t>
            </a:fld>
            <a:endParaRPr lang="en-US" sz="1200" dirty="0">
              <a:latin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7F877-D1D4-4B4E-AA37-EACED06966FF}" type="slidenum">
              <a:rPr lang="en-US"/>
              <a:pPr/>
              <a:t>15</a:t>
            </a:fld>
            <a:endParaRPr lang="en-US"/>
          </a:p>
        </p:txBody>
      </p:sp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30727740-88B0-4670-8E5F-87E4B9DDCA29}" type="slidenum">
              <a:rPr lang="en-US" sz="1200">
                <a:latin typeface="Wingdings" pitchFamily="2" charset="2"/>
              </a:rPr>
              <a:pPr algn="r" eaLnBrk="1" hangingPunct="1"/>
              <a:t>15</a:t>
            </a:fld>
            <a:endParaRPr lang="en-US" sz="1200" dirty="0">
              <a:latin typeface="Wingdings" pitchFamily="2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8B268-BA7F-41E0-A626-A6D79DA2939F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0537F342-C199-4E1C-A58C-BA2BDC46AEE7}" type="slidenum">
              <a:rPr lang="en-US" sz="1200">
                <a:latin typeface="Wingdings" pitchFamily="2" charset="2"/>
              </a:rPr>
              <a:pPr algn="r" eaLnBrk="1" hangingPunct="1"/>
              <a:t>16</a:t>
            </a:fld>
            <a:endParaRPr lang="en-US" sz="1200" dirty="0">
              <a:latin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5D32-78DD-46C1-9A9D-F88464A628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75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F2B412-0919-4E01-9075-05066DA0F3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35DC3-FEC2-466A-A1D4-67A0DC6EC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12B4F-D0E4-4339-8A97-AD519BB8D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A4BE14-38F1-4682-903D-625ED6E7F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CE94C4-1023-4987-9FF3-806667259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FB106-95BE-4162-8DA8-9C2056698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E5114-C8C9-4D79-8E0E-E550DE2AE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3553B-FC00-4828-85FD-C66977266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73747-C2CC-4B7C-9A8D-0A91D382C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B0F2-200E-4837-AFC0-FBD2A793C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E992-EA09-4EC9-A991-863D8B1A0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CAD04-B79B-4620-8B61-0D0A91AAB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AD73-46E7-428B-BEAF-D41383B25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3BF6B6B4-6113-42C7-914B-BCBDE7830C6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dalus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dalus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dalus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dalu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dalu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dalu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dalu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dalu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ndalus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ndalus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Calibri" pitchFamily="34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Calibri" pitchFamily="34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Calibri" pitchFamily="34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Calibri" pitchFamily="34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Calibri" pitchFamily="34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eil\Documents\iWisoft%20Video%20Converter\French%20Colonization%20in%20Africa_1.wmv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merriam-webster.com/maps/images/maps/congodem_map.gif&amp;imgrefurl=http://www.merriam-webster.com/maps/congo_democractic_republic.html&amp;usg=__5l0EyVujSmTyu4YNUdc-THGaGlI=&amp;h=370&amp;w=370&amp;sz=51&amp;hl=en&amp;start=2&amp;tbnid=Ua762lGt5cgeEM:&amp;tbnh=122&amp;tbnw=122&amp;prev=/images?q=congo+free+state&amp;gbv=2&amp;hl=en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historywiz.com/bookstore/images/leopoldwithmoney.jpg&amp;imgrefurl=http://www.historywiz.com/bookstore/africa.htm&amp;usg=__wHMbMfkM3bdQzBEF5taK4hynPPE=&amp;h=371&amp;w=232&amp;sz=17&amp;hl=en&amp;start=27&amp;tbnid=JUCPh0ts2fc5XM:&amp;tbnh=122&amp;tbnw=76&amp;prev=/images?q=congo+free+state&amp;gbv=2&amp;ndsp=20&amp;hl=en&amp;sa=N&amp;start=20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Partition of Africa</a:t>
            </a:r>
          </a:p>
        </p:txBody>
      </p:sp>
      <p:pic>
        <p:nvPicPr>
          <p:cNvPr id="44040" name="Picture 8" descr="africa_18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52575"/>
            <a:ext cx="4030663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84300"/>
          </a:xfrm>
        </p:spPr>
        <p:txBody>
          <a:bodyPr/>
          <a:lstStyle/>
          <a:p>
            <a:pPr algn="ctr"/>
            <a:r>
              <a:rPr lang="en-US"/>
              <a:t>Police Force, 1901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 descr="Bundesarchiv_Bild_163-161,_Kamerun,_Duala,_Polizeitru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62050"/>
            <a:ext cx="76708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Britain in Egypt and South Africa</a:t>
            </a:r>
          </a:p>
        </p:txBody>
      </p:sp>
      <p:pic>
        <p:nvPicPr>
          <p:cNvPr id="31747" name="Content Placeholder 7" descr="africa2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828800"/>
            <a:ext cx="7010400" cy="4573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ctrTitle" idx="4294967295"/>
          </p:nvPr>
        </p:nvSpPr>
        <p:spPr>
          <a:xfrm>
            <a:off x="152400" y="152400"/>
            <a:ext cx="7772400" cy="1470025"/>
          </a:xfrm>
        </p:spPr>
        <p:txBody>
          <a:bodyPr/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Britain in Egypt: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381000" y="1524000"/>
            <a:ext cx="73914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Britain occupied Egypt because of importance of the Suez Canal.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Took control over Suez Canal in 1875 because of Egyptian economic crisis.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The control of this sea route was extremely important for economic and political reasons.</a:t>
            </a:r>
          </a:p>
          <a:p>
            <a:pPr marL="0" indent="0">
              <a:lnSpc>
                <a:spcPct val="8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Control of the Nile.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Britain wanted to control the Nile to control trade and maintain political authority in the region. 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To make sure of the Nile River’s unobstructed flow Britain would go on to take control of Sudan, Kenya, Uganda and Tanganyika.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Nile River was the most important possession in Africa and Britain wanted to control it.</a:t>
            </a:r>
            <a:r>
              <a:rPr lang="en-US" sz="240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 idx="4294967295"/>
          </p:nvPr>
        </p:nvSpPr>
        <p:spPr>
          <a:xfrm>
            <a:off x="381000" y="228600"/>
            <a:ext cx="7772400" cy="1470025"/>
          </a:xfrm>
        </p:spPr>
        <p:txBody>
          <a:bodyPr/>
          <a:lstStyle/>
          <a:p>
            <a:pPr algn="ctr"/>
            <a:r>
              <a:rPr lang="en-US"/>
              <a:t>Britain in South Africa: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6400800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US" sz="2500"/>
              <a:t>Britain had an eye on South Africa to protect sea routes and trade to India.</a:t>
            </a:r>
          </a:p>
          <a:p>
            <a:pPr marL="0" indent="0">
              <a:lnSpc>
                <a:spcPct val="80000"/>
              </a:lnSpc>
            </a:pPr>
            <a:r>
              <a:rPr lang="en-US" sz="2500"/>
              <a:t>Cape Colony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/>
              <a:t>First acquired in 1795.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/>
              <a:t>Provided base of operation to subjugate neighboring Boer States.</a:t>
            </a:r>
          </a:p>
          <a:p>
            <a:pPr marL="0" indent="0">
              <a:lnSpc>
                <a:spcPct val="80000"/>
              </a:lnSpc>
            </a:pPr>
            <a:r>
              <a:rPr lang="en-US" sz="2500"/>
              <a:t>Consolidates Power: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/>
              <a:t>Transvaal annexed in 1877.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/>
              <a:t>Anglo-Zulu War: British defeat Zulu and gain land concessions in South Africa.</a:t>
            </a:r>
          </a:p>
          <a:p>
            <a:pPr marL="914400" lvl="2" indent="0">
              <a:lnSpc>
                <a:spcPct val="80000"/>
              </a:lnSpc>
            </a:pPr>
            <a:r>
              <a:rPr lang="en-US" sz="1900"/>
              <a:t>Bloody war.</a:t>
            </a:r>
          </a:p>
          <a:p>
            <a:pPr marL="914400" lvl="2" indent="0">
              <a:lnSpc>
                <a:spcPct val="80000"/>
              </a:lnSpc>
            </a:pPr>
            <a:r>
              <a:rPr lang="en-US" sz="1900"/>
              <a:t>Angers Boers in South Africa who want nothing to do with the British.</a:t>
            </a:r>
          </a:p>
          <a:p>
            <a:pPr marL="914400" lvl="2" indent="0">
              <a:lnSpc>
                <a:spcPct val="80000"/>
              </a:lnSpc>
            </a:pPr>
            <a:r>
              <a:rPr lang="en-US" sz="1900"/>
              <a:t>Leads to Boer Wars.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 idx="4294967295"/>
          </p:nvPr>
        </p:nvSpPr>
        <p:spPr>
          <a:xfrm>
            <a:off x="304800" y="152400"/>
            <a:ext cx="7772400" cy="1470025"/>
          </a:xfrm>
        </p:spPr>
        <p:txBody>
          <a:bodyPr/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Boer Wars: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09600" y="2133600"/>
            <a:ext cx="6400800" cy="360203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First Boer War (1880-1881): 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8600" dirty="0">
                <a:latin typeface="Tahoma" pitchFamily="34" charset="0"/>
                <a:cs typeface="Tahoma" pitchFamily="34" charset="0"/>
              </a:rPr>
              <a:t>No winner.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8600" dirty="0">
                <a:latin typeface="Tahoma" pitchFamily="34" charset="0"/>
                <a:cs typeface="Tahoma" pitchFamily="34" charset="0"/>
              </a:rPr>
              <a:t>Britain do not want to get bogged down in a war that’s long, drawn out and far away.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8600" dirty="0">
                <a:latin typeface="Tahoma" pitchFamily="34" charset="0"/>
                <a:cs typeface="Tahoma" pitchFamily="34" charset="0"/>
              </a:rPr>
              <a:t>British Prime Minister William Gladstone signs treaty that gives Boers in Transvaal self government.</a:t>
            </a:r>
          </a:p>
          <a:p>
            <a:pPr marL="0" indent="0">
              <a:lnSpc>
                <a:spcPct val="80000"/>
              </a:lnSpc>
            </a:pPr>
            <a:r>
              <a:rPr lang="en-US" sz="8600" dirty="0">
                <a:latin typeface="Tahoma" pitchFamily="34" charset="0"/>
                <a:cs typeface="Tahoma" pitchFamily="34" charset="0"/>
              </a:rPr>
              <a:t>Second Boer War (1899-1902):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8600" dirty="0">
                <a:latin typeface="Tahoma" pitchFamily="34" charset="0"/>
                <a:cs typeface="Tahoma" pitchFamily="34" charset="0"/>
              </a:rPr>
              <a:t>Britain’s interest in Transvaal and the Orange Free State is rekindled because of the discovery of gold mines.</a:t>
            </a:r>
          </a:p>
          <a:p>
            <a:pPr marL="457200" lvl="1" inden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8600" dirty="0">
                <a:latin typeface="Tahoma" pitchFamily="34" charset="0"/>
                <a:cs typeface="Tahoma" pitchFamily="34" charset="0"/>
              </a:rPr>
              <a:t>Britain defeats Boers and the Orange Free State and Transvaal are absorbed into the British Empire.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British Possessions in Africa: </a:t>
            </a:r>
          </a:p>
        </p:txBody>
      </p:sp>
      <p:sp>
        <p:nvSpPr>
          <p:cNvPr id="5" name="Subtitle 4"/>
          <p:cNvSpPr>
            <a:spLocks noGrp="1"/>
          </p:cNvSpPr>
          <p:nvPr>
            <p:ph sz="half" idx="4294967295"/>
          </p:nvPr>
        </p:nvSpPr>
        <p:spPr>
          <a:xfrm>
            <a:off x="457200" y="1905000"/>
            <a:ext cx="40386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Egypt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Sudan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British Somaliland (part of modern Somalia)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British East Africa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Kenya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Uganda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Tanganyika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(later as </a:t>
            </a:r>
            <a:r>
              <a:rPr lang="en-US" sz="1900" smtClean="0">
                <a:latin typeface="Tahoma" pitchFamily="34" charset="0"/>
                <a:cs typeface="Tahoma" pitchFamily="34" charset="0"/>
              </a:rPr>
              <a:t>mandate territory</a:t>
            </a:r>
            <a:endParaRPr lang="en-US" sz="19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Zanzibar (part of modern Tanzania)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Bechuanaland (Botswana)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Southern Rhodesia (Zimbabwe)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905000"/>
            <a:ext cx="40386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>
                <a:latin typeface="Tahoma" pitchFamily="34" charset="0"/>
                <a:cs typeface="Tahoma" pitchFamily="34" charset="0"/>
              </a:rPr>
              <a:t>Northern Rhodesia (Zambia)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Tahoma" pitchFamily="34" charset="0"/>
                <a:cs typeface="Tahoma" pitchFamily="34" charset="0"/>
              </a:rPr>
              <a:t>British South Africa (South Africa)</a:t>
            </a:r>
          </a:p>
          <a:p>
            <a:pPr lvl="1">
              <a:lnSpc>
                <a:spcPct val="80000"/>
              </a:lnSpc>
            </a:pPr>
            <a:r>
              <a:rPr lang="en-US" sz="1900">
                <a:latin typeface="Tahoma" pitchFamily="34" charset="0"/>
                <a:cs typeface="Tahoma" pitchFamily="34" charset="0"/>
              </a:rPr>
              <a:t>Transvaal</a:t>
            </a:r>
          </a:p>
          <a:p>
            <a:pPr lvl="1">
              <a:lnSpc>
                <a:spcPct val="80000"/>
              </a:lnSpc>
            </a:pPr>
            <a:r>
              <a:rPr lang="en-US" sz="1900">
                <a:latin typeface="Tahoma" pitchFamily="34" charset="0"/>
                <a:cs typeface="Tahoma" pitchFamily="34" charset="0"/>
              </a:rPr>
              <a:t>Cape Colony</a:t>
            </a:r>
          </a:p>
          <a:p>
            <a:pPr lvl="1">
              <a:lnSpc>
                <a:spcPct val="80000"/>
              </a:lnSpc>
            </a:pPr>
            <a:r>
              <a:rPr lang="en-US" sz="1900">
                <a:latin typeface="Tahoma" pitchFamily="34" charset="0"/>
                <a:cs typeface="Tahoma" pitchFamily="34" charset="0"/>
              </a:rPr>
              <a:t>Natal</a:t>
            </a:r>
          </a:p>
          <a:p>
            <a:pPr lvl="1">
              <a:lnSpc>
                <a:spcPct val="80000"/>
              </a:lnSpc>
            </a:pPr>
            <a:r>
              <a:rPr lang="en-US" sz="1900">
                <a:latin typeface="Tahoma" pitchFamily="34" charset="0"/>
                <a:cs typeface="Tahoma" pitchFamily="34" charset="0"/>
              </a:rPr>
              <a:t>Orange Free State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Tahoma" pitchFamily="34" charset="0"/>
                <a:cs typeface="Tahoma" pitchFamily="34" charset="0"/>
              </a:rPr>
              <a:t>Gambia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Tahoma" pitchFamily="34" charset="0"/>
                <a:cs typeface="Tahoma" pitchFamily="34" charset="0"/>
              </a:rPr>
              <a:t>Sierra Leone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Tahoma" pitchFamily="34" charset="0"/>
                <a:cs typeface="Tahoma" pitchFamily="34" charset="0"/>
              </a:rPr>
              <a:t>Nigeria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Tahoma" pitchFamily="34" charset="0"/>
                <a:cs typeface="Tahoma" pitchFamily="34" charset="0"/>
              </a:rPr>
              <a:t>British Gold Coast (Ghana)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Tahoma" pitchFamily="34" charset="0"/>
                <a:cs typeface="Tahoma" pitchFamily="34" charset="0"/>
              </a:rPr>
              <a:t> Nyasaland (Malawi)</a:t>
            </a:r>
          </a:p>
          <a:p>
            <a:pPr>
              <a:lnSpc>
                <a:spcPct val="80000"/>
              </a:lnSpc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Africa after decolonization: </a:t>
            </a:r>
          </a:p>
        </p:txBody>
      </p:sp>
      <p:pic>
        <p:nvPicPr>
          <p:cNvPr id="41987" name="Content Placeholder 11" descr="hg_11sfs_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417638"/>
            <a:ext cx="4953000" cy="529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Liberia and the United States of America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80772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685800"/>
            <a:ext cx="3962400" cy="5791200"/>
          </a:xfr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85800"/>
            <a:ext cx="38909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895600"/>
            <a:ext cx="41910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Atlantic Slave Trade Ends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572000" cy="4114800"/>
          </a:xfrm>
        </p:spPr>
        <p:txBody>
          <a:bodyPr/>
          <a:lstStyle/>
          <a:p>
            <a:r>
              <a:rPr lang="en-US" sz="2800"/>
              <a:t>Britain’s influence of 1807</a:t>
            </a:r>
          </a:p>
          <a:p>
            <a:r>
              <a:rPr lang="en-US" sz="2800"/>
              <a:t>Abolitionists Movement</a:t>
            </a:r>
          </a:p>
          <a:p>
            <a:pPr lvl="1"/>
            <a:r>
              <a:rPr lang="en-US" sz="2400"/>
              <a:t>William Wilberforce</a:t>
            </a:r>
          </a:p>
          <a:p>
            <a:pPr lvl="1"/>
            <a:r>
              <a:rPr lang="en-US" sz="2400"/>
              <a:t>WEB Dubois</a:t>
            </a:r>
          </a:p>
          <a:p>
            <a:pPr lvl="1"/>
            <a:r>
              <a:rPr lang="en-US" sz="2400"/>
              <a:t>Marcus Garvey</a:t>
            </a:r>
          </a:p>
          <a:p>
            <a:r>
              <a:rPr lang="en-US" sz="2800"/>
              <a:t>Free American slave question</a:t>
            </a:r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Partition of Africa – aka: “The Scramble for Africa” 1880s to 1890s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Motivations: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1. Moral imperatives and adventurers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2. Economic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3. Nationalism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4. Strategic concerns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5. Political (weak)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Colonization of Liberia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“Back to Africa” Movement</a:t>
            </a:r>
          </a:p>
          <a:p>
            <a:pPr>
              <a:lnSpc>
                <a:spcPct val="90000"/>
              </a:lnSpc>
            </a:pPr>
            <a:r>
              <a:rPr lang="en-US"/>
              <a:t>Three very different parties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American Colonization Society (ACS)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Abolitionists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American Elite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22145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7338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5800" y="62484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W.e.b Dubois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200400" y="6248400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Marcus Garvey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867400" y="6324600"/>
            <a:ext cx="172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John Randolph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895600"/>
            <a:ext cx="28209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Africa Movement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1179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95400"/>
            <a:ext cx="3690938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Africa Movement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Liberia founded in 1822</a:t>
            </a:r>
          </a:p>
          <a:p>
            <a:pPr lvl="1">
              <a:lnSpc>
                <a:spcPct val="90000"/>
              </a:lnSpc>
            </a:pPr>
            <a:r>
              <a:rPr lang="en-US"/>
              <a:t>Through violence	</a:t>
            </a:r>
          </a:p>
          <a:p>
            <a:pPr lvl="1">
              <a:lnSpc>
                <a:spcPct val="90000"/>
              </a:lnSpc>
            </a:pPr>
            <a:r>
              <a:rPr lang="en-US"/>
              <a:t>Detrimental to ex-slaves living in Liberia	</a:t>
            </a:r>
          </a:p>
          <a:p>
            <a:pPr>
              <a:lnSpc>
                <a:spcPct val="90000"/>
              </a:lnSpc>
            </a:pPr>
            <a:r>
              <a:rPr lang="en-US"/>
              <a:t>Received little financial support from ACS </a:t>
            </a:r>
          </a:p>
          <a:p>
            <a:pPr>
              <a:lnSpc>
                <a:spcPct val="90000"/>
              </a:lnSpc>
            </a:pPr>
            <a:r>
              <a:rPr lang="en-US"/>
              <a:t>Prompted Liberian Independence of 1847</a:t>
            </a:r>
          </a:p>
          <a:p>
            <a:pPr lvl="1">
              <a:lnSpc>
                <a:spcPct val="90000"/>
              </a:lnSpc>
            </a:pPr>
            <a:r>
              <a:rPr lang="en-US"/>
              <a:t>ACS could no longer support Liberia</a:t>
            </a:r>
          </a:p>
          <a:p>
            <a:pPr lvl="1">
              <a:lnSpc>
                <a:spcPct val="90000"/>
              </a:lnSpc>
            </a:pPr>
            <a:r>
              <a:rPr lang="en-US"/>
              <a:t>Joseph Jenkins Roberts</a:t>
            </a:r>
          </a:p>
          <a:p>
            <a:pPr lvl="1">
              <a:lnSpc>
                <a:spcPct val="90000"/>
              </a:lnSpc>
            </a:pPr>
            <a:r>
              <a:rPr lang="en-US"/>
              <a:t>Constitution that exploited indigenous Liberians				</a:t>
            </a:r>
          </a:p>
          <a:p>
            <a:pPr lvl="1">
              <a:lnSpc>
                <a:spcPct val="90000"/>
              </a:lnSpc>
              <a:buFont typeface="Andalus" charset="0"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4983163"/>
          </a:xfrm>
        </p:spPr>
        <p:txBody>
          <a:bodyPr/>
          <a:lstStyle/>
          <a:p>
            <a:r>
              <a:rPr lang="en-US"/>
              <a:t>Spread of Christianity and Education</a:t>
            </a:r>
          </a:p>
          <a:p>
            <a:pPr lvl="1"/>
            <a:r>
              <a:rPr lang="en-US"/>
              <a:t>Churches and schools funded by American missionaries</a:t>
            </a:r>
          </a:p>
          <a:p>
            <a:r>
              <a:rPr lang="en-US"/>
              <a:t>Clinic and hospital infrastructure</a:t>
            </a:r>
          </a:p>
          <a:p>
            <a:pPr lvl="1"/>
            <a:r>
              <a:rPr lang="en-US"/>
              <a:t>Catered only to ex-slaves</a:t>
            </a:r>
          </a:p>
          <a:p>
            <a:r>
              <a:rPr lang="en-US"/>
              <a:t>Introduction of Western Culture</a:t>
            </a:r>
          </a:p>
          <a:p>
            <a:r>
              <a:rPr lang="en-US"/>
              <a:t>Economic Impact</a:t>
            </a:r>
          </a:p>
          <a:p>
            <a:pPr lvl="1"/>
            <a:r>
              <a:rPr lang="en-US"/>
              <a:t>Rubber (Firestone), palm oil, peanuts</a:t>
            </a:r>
          </a:p>
          <a:p>
            <a:r>
              <a:rPr lang="en-US"/>
              <a:t>Exploitation of Liberian indigenous population</a:t>
            </a:r>
          </a:p>
          <a:p>
            <a:endParaRPr lang="en-US"/>
          </a:p>
          <a:p>
            <a:endParaRPr lang="en-US"/>
          </a:p>
          <a:p>
            <a:pPr lvl="1">
              <a:buFont typeface="Andalus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The French in Africa</a:t>
            </a:r>
          </a:p>
        </p:txBody>
      </p:sp>
      <p:pic>
        <p:nvPicPr>
          <p:cNvPr id="70659" name="Content Placeholder 3" descr="800px-AOFMap193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3733800"/>
            <a:ext cx="3657600" cy="2660650"/>
          </a:xfrm>
        </p:spPr>
      </p:pic>
      <p:pic>
        <p:nvPicPr>
          <p:cNvPr id="70660" name="Picture 4" descr="180px-Réunion-gouverneurs-Musée-Coloni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37798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Prise_de_la_smalah_d_Abd-El-Kader_a_Taguin_16_mai_1843_Horace_Vern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00200"/>
            <a:ext cx="83820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France in Africa</a:t>
            </a:r>
          </a:p>
        </p:txBody>
      </p:sp>
      <p:pic>
        <p:nvPicPr>
          <p:cNvPr id="71683" name="Content Placeholder 3" descr="africa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6238" y="2314575"/>
            <a:ext cx="2700337" cy="2840038"/>
          </a:xfrm>
        </p:spPr>
      </p:pic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47244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000">
                <a:latin typeface="Times New Roman" pitchFamily="18" charset="0"/>
              </a:rPr>
              <a:t>France controlled  vast areas of west Africa including  the Niger and Senegal River Valleys along with the island of Madagascar.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>
                <a:latin typeface="Times New Roman" pitchFamily="18" charset="0"/>
              </a:rPr>
              <a:t> These regions would be divided into French West Africa and French Equatorial Africa .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>
                <a:latin typeface="Times New Roman" pitchFamily="18" charset="0"/>
              </a:rPr>
              <a:t> The French built a series of forts and railways across the region of west Africa in order to consolidate and to prosper from trade in Sudan.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000">
              <a:latin typeface="Times New Roman" pitchFamily="18" charset="0"/>
            </a:endParaRPr>
          </a:p>
          <a:p>
            <a:pPr eaLnBrk="1" hangingPunct="1"/>
            <a:endParaRPr lang="en-US" sz="2000">
              <a:latin typeface="Times New Roman" pitchFamily="18" charset="0"/>
            </a:endParaRPr>
          </a:p>
          <a:p>
            <a:pPr eaLnBrk="1" hangingPunct="1"/>
            <a:r>
              <a:rPr lang="en-US" sz="2000">
                <a:latin typeface="Times New Roman" pitchFamily="18" charset="0"/>
              </a:rPr>
              <a:t> 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5638800" y="54864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Georgia" pitchFamily="18" charset="0"/>
                <a:ea typeface="Georgia" pitchFamily="18" charset="0"/>
                <a:cs typeface="Georgia" pitchFamily="18" charset="0"/>
              </a:rPr>
              <a:t>Areas where French is widely spoken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Results of French Activity in Africa</a:t>
            </a:r>
          </a:p>
        </p:txBody>
      </p:sp>
      <p:pic>
        <p:nvPicPr>
          <p:cNvPr id="5" name="French Colonization in Africa_1.wmv">
            <a:hlinkClick r:id="" action="ppaction://media"/>
          </p:cNvPr>
          <p:cNvPicPr>
            <a:picLocks noGrp="1" noRot="1" noChangeAspect="1"/>
          </p:cNvPicPr>
          <p:nvPr>
            <p:ph sz="quarter"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62200" y="2438400"/>
            <a:ext cx="4410075" cy="3068638"/>
          </a:xfrm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79725" y="5903913"/>
            <a:ext cx="521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http://www.youtube.com/watch?v=vbX6T57mgVQ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Congo Free State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1885-1908</a:t>
            </a:r>
          </a:p>
          <a:p>
            <a:r>
              <a:rPr lang="en-US" sz="2400"/>
              <a:t>King Leopold’s sole ownership.</a:t>
            </a:r>
          </a:p>
          <a:p>
            <a:r>
              <a:rPr lang="en-US" sz="2400"/>
              <a:t>Land previously untouched due to swamps and disease (malaria/sleeping sickness)</a:t>
            </a:r>
          </a:p>
          <a:p>
            <a:r>
              <a:rPr lang="en-US" sz="2400"/>
              <a:t>Quinine Prophylaxis </a:t>
            </a:r>
          </a:p>
          <a:p>
            <a:r>
              <a:rPr lang="en-US" sz="2400"/>
              <a:t>International African Association was the front Leopold used to cover up his future plans.</a:t>
            </a:r>
          </a:p>
          <a:p>
            <a:r>
              <a:rPr lang="en-US" sz="2400"/>
              <a:t>Hiring of Henry Morton Stanley for exploration.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Congo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905,000 square miles. Almost doubled French/Portuguese appropriations combined.</a:t>
            </a:r>
          </a:p>
          <a:p>
            <a:r>
              <a:rPr lang="en-US" sz="2000"/>
              <a:t>Conducted his activities under the guise of philanthropy and assisting/civilizing “the brutes”. In reality he was the brute.</a:t>
            </a:r>
          </a:p>
          <a:p>
            <a:r>
              <a:rPr lang="en-US" sz="2000"/>
              <a:t>Exports:</a:t>
            </a:r>
          </a:p>
          <a:p>
            <a:pPr lvl="1"/>
            <a:r>
              <a:rPr lang="en-US" sz="1800"/>
              <a:t>Copper</a:t>
            </a:r>
          </a:p>
          <a:p>
            <a:pPr lvl="1"/>
            <a:r>
              <a:rPr lang="en-US" sz="1800"/>
              <a:t>Ivory</a:t>
            </a:r>
          </a:p>
          <a:p>
            <a:pPr lvl="1"/>
            <a:r>
              <a:rPr lang="en-US" sz="1800"/>
              <a:t>Rubber</a:t>
            </a:r>
          </a:p>
          <a:p>
            <a:r>
              <a:rPr lang="en-US" sz="2000"/>
              <a:t>Dawn of the automobile made rubber a primary motivation in the Congo Free State.</a:t>
            </a:r>
          </a:p>
          <a:p>
            <a:r>
              <a:rPr lang="en-US" sz="2000"/>
              <a:t>Note the irony in the name Leopold gave his land, Congo FREE State.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Brutality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Rubber Quotas</a:t>
            </a:r>
          </a:p>
          <a:p>
            <a:r>
              <a:rPr lang="en-US" sz="2000"/>
              <a:t>Punishments: Beatings, whippings, cutting off hands, death.</a:t>
            </a:r>
          </a:p>
          <a:p>
            <a:r>
              <a:rPr lang="en-US" sz="2000"/>
              <a:t>Porters along the Congo River.</a:t>
            </a:r>
          </a:p>
          <a:p>
            <a:r>
              <a:rPr lang="en-US" sz="2000"/>
              <a:t>The Force Publique and Congolese killing Congolese.</a:t>
            </a:r>
          </a:p>
          <a:p>
            <a:r>
              <a:rPr lang="en-US" sz="2000" u="sng"/>
              <a:t>Heart of Darkness</a:t>
            </a:r>
            <a:r>
              <a:rPr lang="en-US" sz="2000"/>
              <a:t> by Joseph Conrad.</a:t>
            </a:r>
          </a:p>
          <a:p>
            <a:r>
              <a:rPr lang="en-US" sz="2000"/>
              <a:t>International Society for the Suppression of Savage Customs</a:t>
            </a:r>
          </a:p>
          <a:p>
            <a:r>
              <a:rPr lang="en-US" sz="2000"/>
              <a:t>Roger Casement and the global press.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LMS (London Missionary Society)- non-conformist Churches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CMS (Church Missionary Society)- Anglican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Catholic Missionaries –</a:t>
            </a:r>
          </a:p>
          <a:p>
            <a:pPr eaLnBrk="1" hangingPunct="1">
              <a:buFontTx/>
              <a:buNone/>
            </a:pPr>
            <a:r>
              <a:rPr lang="en-US" dirty="0" smtClean="0"/>
              <a:t>White Fathers,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Holy Ghost Fathers- - Ludwig </a:t>
            </a:r>
            <a:r>
              <a:rPr lang="en-US" dirty="0" err="1" smtClean="0"/>
              <a:t>Krapf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Explorers/Adventurers/ Missionaries: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  <a:r>
              <a:rPr lang="en-US" dirty="0" smtClean="0"/>
              <a:t>David Livingstone, Henry Morton Stanley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Leopold’s Loss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Leopold is stripped of his lands by the Belgian Government in 1908 after the global press publicized all of his atrocities/deception of European powers. </a:t>
            </a:r>
          </a:p>
          <a:p>
            <a:r>
              <a:rPr lang="en-US" sz="2000" dirty="0"/>
              <a:t>Belgian Government takes over and sets up an education </a:t>
            </a:r>
            <a:r>
              <a:rPr lang="en-US" sz="2000" dirty="0" smtClean="0"/>
              <a:t>system.</a:t>
            </a:r>
            <a:endParaRPr lang="en-US" sz="2000" dirty="0"/>
          </a:p>
          <a:p>
            <a:r>
              <a:rPr lang="en-US" sz="2000" dirty="0"/>
              <a:t>Moderate Apartheid.</a:t>
            </a:r>
          </a:p>
          <a:p>
            <a:r>
              <a:rPr lang="en-US" sz="2000" dirty="0"/>
              <a:t>Worker improvements during the Great Depression.</a:t>
            </a:r>
          </a:p>
          <a:p>
            <a:r>
              <a:rPr lang="en-US" sz="2000" dirty="0"/>
              <a:t>Calls for equality/suffrage leads to a spark of Nationalism, </a:t>
            </a:r>
            <a:r>
              <a:rPr lang="en-US" sz="2000" dirty="0" err="1"/>
              <a:t>Mouvement</a:t>
            </a:r>
            <a:r>
              <a:rPr lang="en-US" sz="2000" dirty="0"/>
              <a:t> National </a:t>
            </a:r>
            <a:r>
              <a:rPr lang="en-US" sz="2000" dirty="0" err="1"/>
              <a:t>Congolais</a:t>
            </a:r>
            <a:r>
              <a:rPr lang="en-US" sz="2000" dirty="0"/>
              <a:t>.</a:t>
            </a:r>
          </a:p>
          <a:p>
            <a:r>
              <a:rPr lang="en-US" sz="2000" dirty="0"/>
              <a:t>National elections held in 1960. Joseph </a:t>
            </a:r>
            <a:r>
              <a:rPr lang="en-US" sz="2000" dirty="0" err="1"/>
              <a:t>Kasa-Vubu</a:t>
            </a:r>
            <a:r>
              <a:rPr lang="en-US" sz="2000" dirty="0"/>
              <a:t> becomes the first president of the Democratic Republic of Congo.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%7BF94142D1-EBFF-41A3-AC4F-D94300D03CDB%7DImg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3030538" cy="4038600"/>
          </a:xfrm>
          <a:prstGeom prst="rect">
            <a:avLst/>
          </a:prstGeom>
          <a:noFill/>
        </p:spPr>
      </p:pic>
      <p:pic>
        <p:nvPicPr>
          <p:cNvPr id="77831" name="Picture 7" descr="uewb_03_img0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2162175" cy="2657475"/>
          </a:xfrm>
          <a:prstGeom prst="rect">
            <a:avLst/>
          </a:prstGeom>
          <a:noFill/>
        </p:spPr>
      </p:pic>
      <p:pic>
        <p:nvPicPr>
          <p:cNvPr id="77833" name="Picture 9" descr="HM%20King%20Leopold%20II%20(Dr%20Tibor%20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552575"/>
            <a:ext cx="3400425" cy="5305425"/>
          </a:xfrm>
          <a:prstGeom prst="rect">
            <a:avLst/>
          </a:prstGeom>
          <a:noFill/>
        </p:spPr>
      </p:pic>
      <p:pic>
        <p:nvPicPr>
          <p:cNvPr id="77835" name="Picture 11" descr="congodem_ma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750" y="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chai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1975"/>
            <a:ext cx="2952750" cy="2486025"/>
          </a:xfrm>
          <a:prstGeom prst="rect">
            <a:avLst/>
          </a:prstGeom>
          <a:noFill/>
        </p:spPr>
      </p:pic>
      <p:pic>
        <p:nvPicPr>
          <p:cNvPr id="78855" name="Picture 7" descr="Stan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2552700"/>
          </a:xfrm>
          <a:prstGeom prst="rect">
            <a:avLst/>
          </a:prstGeom>
          <a:noFill/>
        </p:spPr>
      </p:pic>
      <p:pic>
        <p:nvPicPr>
          <p:cNvPr id="78857" name="Picture 9" descr="congo-child-mutilated-by-belgi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248150"/>
            <a:ext cx="1400175" cy="2609850"/>
          </a:xfrm>
          <a:prstGeom prst="rect">
            <a:avLst/>
          </a:prstGeom>
          <a:noFill/>
        </p:spPr>
      </p:pic>
      <p:pic>
        <p:nvPicPr>
          <p:cNvPr id="78859" name="Picture 11" descr="leopoldwithmone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3400"/>
            <a:ext cx="2136775" cy="3429000"/>
          </a:xfrm>
          <a:prstGeom prst="rect">
            <a:avLst/>
          </a:prstGeom>
          <a:noFill/>
        </p:spPr>
      </p:pic>
      <p:pic>
        <p:nvPicPr>
          <p:cNvPr id="78861" name="Picture 13" descr="6a00d8341bf83d53ef010536cea837970b-250w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750" y="3848100"/>
            <a:ext cx="238125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The Berlin Conference, 1884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Free Trade along major rivers; Niger and Congo.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Slave Prohibition was also a clause discussed in the Conference.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Meeting of European Powers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Principals of </a:t>
            </a:r>
            <a:r>
              <a:rPr lang="en-US" sz="2400" dirty="0" err="1"/>
              <a:t>Effectivity</a:t>
            </a:r>
            <a:r>
              <a:rPr lang="en-US" sz="2400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flying flag, established police </a:t>
            </a:r>
            <a:r>
              <a:rPr lang="en-US" sz="2400" dirty="0" smtClean="0"/>
              <a:t>force,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economic control,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sign </a:t>
            </a:r>
            <a:r>
              <a:rPr lang="en-US" sz="2400" dirty="0"/>
              <a:t>agreement From local Chiefs.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Otto Van Bismarck Previously uninterested in expansion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Before Establishment of Colonial Governments, </a:t>
            </a:r>
            <a:r>
              <a:rPr lang="en-US" sz="2400" dirty="0" smtClean="0"/>
              <a:t>Germany became the main broker in the Berlin West African Conference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8" name="Picture 4" descr="history-of-afric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3663"/>
            <a:ext cx="6858000" cy="676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 German Colonial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German Southwest Africa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Genocide from Revolt; Herero and </a:t>
            </a:r>
            <a:r>
              <a:rPr lang="en-US" dirty="0" err="1" smtClean="0"/>
              <a:t>Namaqua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Organized Revolt in reaction of exploitation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Many died during armed conflicts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German’s established concentration camps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914400"/>
          </a:xfrm>
        </p:spPr>
        <p:txBody>
          <a:bodyPr/>
          <a:lstStyle/>
          <a:p>
            <a:pPr algn="ctr"/>
            <a:endParaRPr lang="en-US" sz="4000" u="sng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Togoland was the only successful African colony- good infrastructure and successful </a:t>
            </a:r>
            <a:r>
              <a:rPr lang="en-US" sz="2800" dirty="0"/>
              <a:t>agriculture practices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German East Africa- opposed by </a:t>
            </a:r>
            <a:r>
              <a:rPr lang="en-US" sz="2800" dirty="0" err="1"/>
              <a:t>Hehe</a:t>
            </a:r>
            <a:r>
              <a:rPr lang="en-US" sz="2800" dirty="0"/>
              <a:t> tribe, supported by other tribes and relied on their leaders for stability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Kamerun</a:t>
            </a:r>
            <a:r>
              <a:rPr lang="en-US" sz="2800" dirty="0"/>
              <a:t>- began as a trading post, 1884 call for German Protection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 colonies were develop through economic activities, later protected by government in face of indigenous resistance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Germany has a short history of </a:t>
            </a:r>
            <a:r>
              <a:rPr lang="en-US" sz="2800" dirty="0" smtClean="0"/>
              <a:t>colonialism</a:t>
            </a:r>
            <a:r>
              <a:rPr lang="en-US" sz="2800" dirty="0"/>
              <a:t>, ended during WWI, colonies taken over by allied powers.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5" name="Picture 3" descr="surviving_herer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4175"/>
            <a:ext cx="9144000" cy="59991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0" name="Picture 4" descr="Bundesarchiv_Bild_137-034473,_Kamerun,_bei_Tiko,_Bananen-Verlad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8686800" cy="576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Andalus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306</TotalTime>
  <Words>1097</Words>
  <Application>Microsoft Office PowerPoint</Application>
  <PresentationFormat>On-screen Show (4:3)</PresentationFormat>
  <Paragraphs>210</Paragraphs>
  <Slides>32</Slides>
  <Notes>32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Ocean</vt:lpstr>
      <vt:lpstr>Slide 1</vt:lpstr>
      <vt:lpstr>Slide 2</vt:lpstr>
      <vt:lpstr>Slide 3</vt:lpstr>
      <vt:lpstr>The Berlin Conference, 1884</vt:lpstr>
      <vt:lpstr>Slide 5</vt:lpstr>
      <vt:lpstr> German Colonial Territories</vt:lpstr>
      <vt:lpstr>Slide 7</vt:lpstr>
      <vt:lpstr>Slide 8</vt:lpstr>
      <vt:lpstr>Slide 9</vt:lpstr>
      <vt:lpstr>Police Force, 1901</vt:lpstr>
      <vt:lpstr>Britain in Egypt and South Africa</vt:lpstr>
      <vt:lpstr>Britain in Egypt:</vt:lpstr>
      <vt:lpstr>Britain in South Africa:</vt:lpstr>
      <vt:lpstr>Boer Wars:</vt:lpstr>
      <vt:lpstr>British Possessions in Africa: </vt:lpstr>
      <vt:lpstr>Africa after decolonization: </vt:lpstr>
      <vt:lpstr>Liberia and the United States of America</vt:lpstr>
      <vt:lpstr>Slide 18</vt:lpstr>
      <vt:lpstr>The Atlantic Slave Trade Ends</vt:lpstr>
      <vt:lpstr>The Colonization of Liberia</vt:lpstr>
      <vt:lpstr>Back to Africa Movement</vt:lpstr>
      <vt:lpstr>Back to Africa Movement</vt:lpstr>
      <vt:lpstr>Results </vt:lpstr>
      <vt:lpstr>The French in Africa</vt:lpstr>
      <vt:lpstr>France in Africa</vt:lpstr>
      <vt:lpstr>Results of French Activity in Africa</vt:lpstr>
      <vt:lpstr>The Congo Free State</vt:lpstr>
      <vt:lpstr>The Congo</vt:lpstr>
      <vt:lpstr>Brutality</vt:lpstr>
      <vt:lpstr>Leopold’s Loss</vt:lpstr>
      <vt:lpstr>Slide 31</vt:lpstr>
      <vt:lpstr>Slide 32</vt:lpstr>
    </vt:vector>
  </TitlesOfParts>
  <Company>Le Moyne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Liberia and the United States of America</dc:title>
  <dc:creator>lunettas</dc:creator>
  <cp:lastModifiedBy>odhiamga</cp:lastModifiedBy>
  <cp:revision>33</cp:revision>
  <dcterms:created xsi:type="dcterms:W3CDTF">2009-11-15T16:00:56Z</dcterms:created>
  <dcterms:modified xsi:type="dcterms:W3CDTF">2012-08-30T17:16:05Z</dcterms:modified>
</cp:coreProperties>
</file>