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545" autoAdjust="0"/>
  </p:normalViewPr>
  <p:slideViewPr>
    <p:cSldViewPr>
      <p:cViewPr varScale="1">
        <p:scale>
          <a:sx n="63" d="100"/>
          <a:sy n="63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C9C7B-887C-4094-B4D5-42EDE8A6D13B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337CF-F68E-4613-87CE-4E13548F7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57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an</a:t>
            </a:r>
            <a:r>
              <a:rPr lang="en-US" baseline="0" dirty="0" smtClean="0"/>
              <a:t> IT manager, you need to have a clear distinction between these items. You will encounter them again and again.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3337CF-F68E-4613-87CE-4E13548F77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08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C9913C0-E094-40A0-A5E6-0A34B6A0BE8F}" type="datetimeFigureOut">
              <a:rPr lang="en-US" smtClean="0"/>
              <a:t>11/9/2010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33A1EEA-A80D-40E1-83E2-A40F6C9A4DB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humphreyfellowship.org/" TargetMode="External"/><Relationship Id="rId2" Type="http://schemas.openxmlformats.org/officeDocument/2006/relationships/hyperlink" Target="http://fulbright.state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ie.org/en/Programs/KAUST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An Effective IT Manager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740664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Dr. Khaled AlAjmi, </a:t>
            </a:r>
            <a:r>
              <a:rPr lang="en-US" dirty="0" err="1"/>
              <a:t>Eng</a:t>
            </a:r>
            <a:r>
              <a:rPr lang="en-US" dirty="0"/>
              <a:t>, MSc, PMP, CISA, CGEIT, CRSIC</a:t>
            </a:r>
          </a:p>
          <a:p>
            <a:r>
              <a:rPr lang="en-US" dirty="0"/>
              <a:t>Hubert Humphrey Fellow at the Maxwell School of Syracuse University</a:t>
            </a:r>
          </a:p>
          <a:p>
            <a:r>
              <a:rPr lang="en-US" dirty="0"/>
              <a:t>315-395-2035</a:t>
            </a:r>
          </a:p>
          <a:p>
            <a:r>
              <a:rPr lang="en-US" dirty="0"/>
              <a:t>kalajmi@syr.edu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334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effectLst/>
              </a:rPr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708392" cy="4800600"/>
          </a:xfrm>
        </p:spPr>
        <p:txBody>
          <a:bodyPr/>
          <a:lstStyle/>
          <a:p>
            <a:pPr lvl="1"/>
            <a:r>
              <a:rPr lang="en-US" sz="4000" dirty="0"/>
              <a:t>My Background</a:t>
            </a:r>
          </a:p>
          <a:p>
            <a:pPr lvl="1"/>
            <a:r>
              <a:rPr lang="en-US" sz="4000" dirty="0"/>
              <a:t>Humphrey Fellowship</a:t>
            </a:r>
          </a:p>
          <a:p>
            <a:pPr lvl="1"/>
            <a:r>
              <a:rPr lang="en-US" sz="4000" dirty="0"/>
              <a:t>IT Management in banking</a:t>
            </a:r>
          </a:p>
          <a:p>
            <a:pPr lvl="1"/>
            <a:r>
              <a:rPr lang="en-US" sz="4000" dirty="0"/>
              <a:t>The Key Effective IT Management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01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effectLst/>
              </a:rPr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4000" dirty="0"/>
              <a:t>Country</a:t>
            </a:r>
          </a:p>
          <a:p>
            <a:pPr lvl="1"/>
            <a:r>
              <a:rPr lang="en-US" sz="4000" dirty="0"/>
              <a:t>Education</a:t>
            </a:r>
          </a:p>
          <a:p>
            <a:pPr lvl="1"/>
            <a:r>
              <a:rPr lang="en-US" sz="4000" dirty="0"/>
              <a:t>Professional Affiliations</a:t>
            </a:r>
          </a:p>
          <a:p>
            <a:pPr lvl="1"/>
            <a:r>
              <a:rPr lang="en-US" sz="4000" dirty="0"/>
              <a:t>Professional </a:t>
            </a:r>
            <a:r>
              <a:rPr lang="en-US" sz="4000" dirty="0" smtClean="0"/>
              <a:t>Experience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91140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effectLst/>
              </a:rPr>
              <a:t>Humphrey </a:t>
            </a:r>
            <a:r>
              <a:rPr lang="en-US" dirty="0" smtClean="0">
                <a:effectLst/>
              </a:rPr>
              <a:t>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8095488" cy="4800600"/>
          </a:xfrm>
        </p:spPr>
        <p:txBody>
          <a:bodyPr>
            <a:normAutofit/>
          </a:bodyPr>
          <a:lstStyle/>
          <a:p>
            <a:pPr lvl="1"/>
            <a:r>
              <a:rPr lang="en-US" sz="4000" dirty="0"/>
              <a:t>Fulbright </a:t>
            </a:r>
            <a:r>
              <a:rPr lang="en-US" sz="4000" dirty="0" smtClean="0"/>
              <a:t>Programs</a:t>
            </a:r>
          </a:p>
          <a:p>
            <a:pPr lvl="2"/>
            <a:r>
              <a:rPr lang="en-US" sz="3600" dirty="0" smtClean="0">
                <a:solidFill>
                  <a:srgbClr val="00B0F0"/>
                </a:solidFill>
                <a:hlinkClick r:id="rId2"/>
              </a:rPr>
              <a:t>http</a:t>
            </a:r>
            <a:r>
              <a:rPr lang="en-US" sz="3600" dirty="0">
                <a:solidFill>
                  <a:srgbClr val="00B0F0"/>
                </a:solidFill>
                <a:hlinkClick r:id="rId2"/>
              </a:rPr>
              <a:t>://fulbright.state.gov</a:t>
            </a:r>
            <a:r>
              <a:rPr lang="en-US" sz="3600" dirty="0" smtClean="0">
                <a:solidFill>
                  <a:srgbClr val="00B0F0"/>
                </a:solidFill>
                <a:hlinkClick r:id="rId2"/>
              </a:rPr>
              <a:t>/</a:t>
            </a:r>
            <a:endParaRPr lang="en-US" sz="3600" dirty="0">
              <a:solidFill>
                <a:srgbClr val="00B0F0"/>
              </a:solidFill>
            </a:endParaRPr>
          </a:p>
          <a:p>
            <a:pPr lvl="1"/>
            <a:r>
              <a:rPr lang="en-US" sz="4000" dirty="0"/>
              <a:t>Hubert </a:t>
            </a:r>
            <a:r>
              <a:rPr lang="en-US" sz="4000" dirty="0" smtClean="0"/>
              <a:t>Humphrey</a:t>
            </a:r>
          </a:p>
          <a:p>
            <a:pPr lvl="2"/>
            <a:r>
              <a:rPr lang="en-US" sz="3600" dirty="0" smtClean="0">
                <a:hlinkClick r:id="rId3"/>
              </a:rPr>
              <a:t>http</a:t>
            </a:r>
            <a:r>
              <a:rPr lang="en-US" sz="3600" dirty="0">
                <a:hlinkClick r:id="rId3"/>
              </a:rPr>
              <a:t>://humphreyfellowship.org</a:t>
            </a:r>
            <a:r>
              <a:rPr lang="en-US" sz="3600" dirty="0" smtClean="0">
                <a:hlinkClick r:id="rId3"/>
              </a:rPr>
              <a:t>/</a:t>
            </a:r>
            <a:endParaRPr lang="en-US" sz="3600" dirty="0"/>
          </a:p>
          <a:p>
            <a:pPr lvl="1"/>
            <a:r>
              <a:rPr lang="en-US" sz="4000" dirty="0" smtClean="0"/>
              <a:t>KAUST </a:t>
            </a:r>
            <a:r>
              <a:rPr lang="en-US" sz="4000" dirty="0" smtClean="0"/>
              <a:t>Fellowship</a:t>
            </a:r>
          </a:p>
          <a:p>
            <a:pPr lvl="2"/>
            <a:r>
              <a:rPr lang="en-US" sz="3600" dirty="0">
                <a:solidFill>
                  <a:srgbClr val="00B0F0"/>
                </a:solidFill>
                <a:hlinkClick r:id="rId4"/>
              </a:rPr>
              <a:t>http://</a:t>
            </a:r>
            <a:r>
              <a:rPr lang="en-US" sz="3600" dirty="0" smtClean="0">
                <a:solidFill>
                  <a:srgbClr val="00B0F0"/>
                </a:solidFill>
                <a:hlinkClick r:id="rId4"/>
              </a:rPr>
              <a:t>www.iie.org/en/Programs/KAUST</a:t>
            </a:r>
            <a:endParaRPr lang="en-US" sz="3600" dirty="0">
              <a:solidFill>
                <a:srgbClr val="00B0F0"/>
              </a:solidFill>
            </a:endParaRPr>
          </a:p>
          <a:p>
            <a:pPr lvl="1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852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effectLst/>
              </a:rPr>
              <a:t>IT </a:t>
            </a:r>
            <a:r>
              <a:rPr lang="en-US" dirty="0" smtClean="0">
                <a:effectLst/>
              </a:rPr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4000" dirty="0"/>
              <a:t>IT Operations and Maintenance</a:t>
            </a:r>
          </a:p>
          <a:p>
            <a:pPr lvl="1"/>
            <a:r>
              <a:rPr lang="en-US" sz="4000" dirty="0" smtClean="0"/>
              <a:t>IT Security</a:t>
            </a:r>
          </a:p>
          <a:p>
            <a:pPr lvl="1"/>
            <a:r>
              <a:rPr lang="en-US" sz="4000" dirty="0" smtClean="0"/>
              <a:t>IT </a:t>
            </a:r>
            <a:r>
              <a:rPr lang="en-US" sz="4000" dirty="0"/>
              <a:t>Risk </a:t>
            </a:r>
          </a:p>
          <a:p>
            <a:pPr lvl="1"/>
            <a:r>
              <a:rPr lang="en-US" sz="4000" dirty="0"/>
              <a:t>IT Compliance </a:t>
            </a:r>
          </a:p>
          <a:p>
            <a:pPr lvl="1"/>
            <a:r>
              <a:rPr lang="en-US" sz="4000" dirty="0"/>
              <a:t>IT Governance</a:t>
            </a:r>
          </a:p>
          <a:p>
            <a:pPr lvl="1"/>
            <a:r>
              <a:rPr lang="en-US" sz="4000" dirty="0"/>
              <a:t>IT </a:t>
            </a:r>
            <a:r>
              <a:rPr lang="en-US" sz="4000" dirty="0" smtClean="0"/>
              <a:t>Audit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5492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>
                <a:effectLst/>
              </a:rPr>
              <a:t>Different Disciplines within IT </a:t>
            </a:r>
            <a:r>
              <a:rPr lang="en-US" dirty="0" smtClean="0">
                <a:effectLst/>
              </a:rPr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90688" cy="4800600"/>
          </a:xfrm>
        </p:spPr>
        <p:txBody>
          <a:bodyPr>
            <a:normAutofit/>
          </a:bodyPr>
          <a:lstStyle/>
          <a:p>
            <a:pPr lvl="1"/>
            <a:r>
              <a:rPr lang="en-US" sz="4000" dirty="0"/>
              <a:t>Change Management</a:t>
            </a:r>
          </a:p>
          <a:p>
            <a:pPr lvl="1"/>
            <a:r>
              <a:rPr lang="en-US" sz="4000" dirty="0"/>
              <a:t>Project Management</a:t>
            </a:r>
          </a:p>
          <a:p>
            <a:pPr lvl="1"/>
            <a:r>
              <a:rPr lang="en-US" sz="4000" dirty="0"/>
              <a:t>Incident Management</a:t>
            </a:r>
          </a:p>
          <a:p>
            <a:pPr lvl="1"/>
            <a:r>
              <a:rPr lang="en-US" sz="4000" dirty="0"/>
              <a:t>Vendor Management</a:t>
            </a:r>
          </a:p>
          <a:p>
            <a:pPr lvl="1"/>
            <a:r>
              <a:rPr lang="en-US" sz="4000" dirty="0"/>
              <a:t>Human Resources Management</a:t>
            </a:r>
          </a:p>
          <a:p>
            <a:pPr lvl="1"/>
            <a:r>
              <a:rPr lang="en-US" sz="4000" dirty="0"/>
              <a:t>Customer Services </a:t>
            </a:r>
            <a:r>
              <a:rPr lang="en-US" sz="4000" dirty="0" smtClean="0"/>
              <a:t>Management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73768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>
                <a:effectLst/>
              </a:rPr>
              <a:t>The Key to Effective IT </a:t>
            </a:r>
            <a:r>
              <a:rPr lang="en-US" dirty="0" smtClean="0">
                <a:effectLst/>
              </a:rPr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3600" dirty="0"/>
              <a:t>Bring all to ZERO!</a:t>
            </a:r>
          </a:p>
          <a:p>
            <a:pPr lvl="1"/>
            <a:r>
              <a:rPr lang="en-US" sz="3600" dirty="0"/>
              <a:t>If not, KPI them!</a:t>
            </a:r>
          </a:p>
          <a:p>
            <a:pPr lvl="1"/>
            <a:r>
              <a:rPr lang="en-US" sz="3600" dirty="0"/>
              <a:t>Examples of managing by </a:t>
            </a:r>
            <a:r>
              <a:rPr lang="en-US" sz="3600" dirty="0" err="1"/>
              <a:t>zero’ing</a:t>
            </a:r>
            <a:endParaRPr lang="en-US" sz="3600" dirty="0"/>
          </a:p>
          <a:p>
            <a:pPr lvl="2"/>
            <a:r>
              <a:rPr lang="en-US" sz="3600" dirty="0"/>
              <a:t>Change </a:t>
            </a:r>
            <a:r>
              <a:rPr lang="en-US" sz="3600" dirty="0" smtClean="0"/>
              <a:t>Requests</a:t>
            </a:r>
            <a:endParaRPr lang="en-US" sz="3600" dirty="0"/>
          </a:p>
          <a:p>
            <a:pPr lvl="2"/>
            <a:r>
              <a:rPr lang="en-US" sz="3600" dirty="0"/>
              <a:t>Customer requests</a:t>
            </a:r>
          </a:p>
          <a:p>
            <a:pPr lvl="2"/>
            <a:r>
              <a:rPr lang="en-US" sz="3600" dirty="0"/>
              <a:t>Incidents</a:t>
            </a:r>
          </a:p>
          <a:p>
            <a:pPr lvl="2"/>
            <a:r>
              <a:rPr lang="en-US" sz="3600" dirty="0" smtClean="0"/>
              <a:t>Projects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25259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effectLst/>
              </a:rPr>
              <a:t>Banking IT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4000" dirty="0"/>
              <a:t>Outsourcing vs. in-house development</a:t>
            </a:r>
          </a:p>
          <a:p>
            <a:pPr lvl="1"/>
            <a:r>
              <a:rPr lang="en-US" sz="4000" dirty="0"/>
              <a:t>Security is the key</a:t>
            </a:r>
          </a:p>
          <a:p>
            <a:pPr lvl="1"/>
            <a:r>
              <a:rPr lang="en-US" sz="4000" dirty="0"/>
              <a:t>Agility is important</a:t>
            </a:r>
          </a:p>
          <a:p>
            <a:pPr lvl="1"/>
            <a:r>
              <a:rPr lang="en-US" sz="4000" dirty="0"/>
              <a:t>Recoverability is essential</a:t>
            </a:r>
          </a:p>
          <a:p>
            <a:pPr lvl="1"/>
            <a:r>
              <a:rPr lang="en-US" sz="4000" dirty="0"/>
              <a:t>What matters is customers’ transactions and data </a:t>
            </a:r>
          </a:p>
        </p:txBody>
      </p:sp>
    </p:spTree>
    <p:extLst>
      <p:ext uri="{BB962C8B-B14F-4D97-AF65-F5344CB8AC3E}">
        <p14:creationId xmlns:p14="http://schemas.microsoft.com/office/powerpoint/2010/main" val="2988915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Ideas to Keep in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Manager’s Attitude is the key</a:t>
            </a:r>
          </a:p>
          <a:p>
            <a:r>
              <a:rPr lang="en-US" dirty="0" smtClean="0"/>
              <a:t>IT Architecture is important</a:t>
            </a:r>
          </a:p>
          <a:p>
            <a:r>
              <a:rPr lang="en-US" dirty="0" smtClean="0"/>
              <a:t>IT is an enabler!</a:t>
            </a:r>
          </a:p>
          <a:p>
            <a:r>
              <a:rPr lang="en-US" dirty="0" smtClean="0"/>
              <a:t>Keep connected! Network!</a:t>
            </a:r>
          </a:p>
          <a:p>
            <a:r>
              <a:rPr lang="en-US" dirty="0" smtClean="0"/>
              <a:t>Learn best practices is your field</a:t>
            </a:r>
          </a:p>
          <a:p>
            <a:r>
              <a:rPr lang="en-US" dirty="0" smtClean="0"/>
              <a:t>Keep an eye on cultural differences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876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621</TotalTime>
  <Words>223</Words>
  <Application>Microsoft Office PowerPoint</Application>
  <PresentationFormat>On-screen Show (4:3)</PresentationFormat>
  <Paragraphs>59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An Effective IT Manager</vt:lpstr>
      <vt:lpstr>Content</vt:lpstr>
      <vt:lpstr>Background</vt:lpstr>
      <vt:lpstr>Humphrey Program</vt:lpstr>
      <vt:lpstr>IT Management</vt:lpstr>
      <vt:lpstr>Different Disciplines within IT Management</vt:lpstr>
      <vt:lpstr>The Key to Effective IT Management</vt:lpstr>
      <vt:lpstr>Banking IT Management</vt:lpstr>
      <vt:lpstr>Ideas to Keep in Mind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Khaled</dc:creator>
  <cp:lastModifiedBy>Khaled</cp:lastModifiedBy>
  <cp:revision>10</cp:revision>
  <dcterms:created xsi:type="dcterms:W3CDTF">2010-11-04T19:38:53Z</dcterms:created>
  <dcterms:modified xsi:type="dcterms:W3CDTF">2010-11-09T12:27:28Z</dcterms:modified>
</cp:coreProperties>
</file>