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05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Gill Sans MT" pitchFamily="34" charset="0"/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 MT" pitchFamily="34" charset="0"/>
              </a:defRPr>
            </a:lvl1pPr>
          </a:lstStyle>
          <a:p>
            <a:fld id="{943F04E2-DC65-4521-A598-298D8F8A098F}" type="datetimeFigureOut">
              <a:rPr lang="en-US"/>
              <a:pPr/>
              <a:t>11/5/2010</a:t>
            </a:fld>
            <a:endParaRPr lang="en-US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ill Sans MT" pitchFamily="34" charset="0"/>
              </a:defRPr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 MT" pitchFamily="34" charset="0"/>
              </a:defRPr>
            </a:lvl1pPr>
          </a:lstStyle>
          <a:p>
            <a:fld id="{2176F67D-581E-44C3-BEC2-6A0B92A0E23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AE9643-074C-48FB-AC7E-75BE1E0EECE6}" type="datetimeFigureOut">
              <a:rPr lang="en-US"/>
              <a:pPr>
                <a:defRPr/>
              </a:pPr>
              <a:t>11/5/2010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BC374C7-9009-4EEF-B70A-0BB29B8C6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57558-0D50-42EF-8693-005248444243}" type="datetimeFigureOut">
              <a:rPr lang="en-US"/>
              <a:pPr>
                <a:defRPr/>
              </a:pPr>
              <a:t>11/5/2010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344B3-B886-418B-B814-CC82BDFE2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B5FA0-C789-427D-A00F-8BE6CF584C27}" type="datetimeFigureOut">
              <a:rPr lang="en-US"/>
              <a:pPr>
                <a:defRPr/>
              </a:pPr>
              <a:t>11/5/2010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91959-315E-46AC-8A9C-8AEC36F4F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0D937-3A2D-42E2-A796-EBD48E1B025D}" type="datetimeFigureOut">
              <a:rPr lang="en-US"/>
              <a:pPr>
                <a:defRPr/>
              </a:pPr>
              <a:t>11/5/2010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3EE92-7F9A-4972-BCF9-EF6597F48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8F2FE8A-2DE3-4729-B062-9A591010B8FE}" type="datetimeFigureOut">
              <a:rPr lang="en-US"/>
              <a:pPr>
                <a:defRPr/>
              </a:pPr>
              <a:t>11/5/2010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17E82F-60F0-469D-9173-A0F62F7513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53F56-A4FA-4129-9654-9B105D5D5AB5}" type="datetimeFigureOut">
              <a:rPr lang="en-US"/>
              <a:pPr>
                <a:defRPr/>
              </a:pPr>
              <a:t>11/5/2010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7AF76-D165-4442-9DF7-50E5C5BA8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63BBC4-6E5C-4B8D-8525-5A9B94F06F59}" type="datetimeFigureOut">
              <a:rPr lang="en-US"/>
              <a:pPr>
                <a:defRPr/>
              </a:pPr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9528EF0-83D5-4730-B00F-994697C5C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E9F72-B3C1-475F-9459-18A457376CC7}" type="datetimeFigureOut">
              <a:rPr lang="en-US"/>
              <a:pPr>
                <a:defRPr/>
              </a:pPr>
              <a:t>11/5/2010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44694-00F3-455C-9162-3F79E7978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47C5A7-A5AF-4F20-B101-BB0C68E5A010}" type="datetimeFigureOut">
              <a:rPr lang="en-US"/>
              <a:pPr>
                <a:defRPr/>
              </a:pPr>
              <a:t>11/5/2010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721CEE-96AD-4F3F-8D43-AEA37CCE7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68321C-7DB2-4ABE-AD24-95EF63D9379A}" type="datetimeFigureOut">
              <a:rPr lang="en-US"/>
              <a:pPr>
                <a:defRPr/>
              </a:pPr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BE17BE-5FA2-48A8-8243-D98A64D37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Flowchart: Process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FC0BCE-8766-4B90-9409-F98CBCE91B77}" type="datetimeFigureOut">
              <a:rPr lang="en-US"/>
              <a:pPr>
                <a:defRPr/>
              </a:pPr>
              <a:t>11/5/2010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744471-ED88-497D-8BFD-59E849E77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0C8DADC-F8E7-41CA-B7F1-A86E4F38C217}" type="datetimeFigureOut">
              <a:rPr lang="en-US"/>
              <a:pPr>
                <a:defRPr/>
              </a:pPr>
              <a:t>11/5/2010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68CDBBEE-25B8-4AFB-8BFC-ED98D511F6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75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  <a:effectLst/>
              </a:rPr>
              <a:t>An Effective IT Manager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7407275" cy="1752600"/>
          </a:xfrm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Dr. Khaled AlAjmi, </a:t>
            </a:r>
            <a:r>
              <a:rPr lang="en-US" dirty="0" err="1"/>
              <a:t>Eng</a:t>
            </a:r>
            <a:r>
              <a:rPr lang="en-US" dirty="0"/>
              <a:t>, MSc, PMP, CISA, CGEIT, CRSIC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Hubert Humphrey Fellow at the Maxwell School of Syracuse University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315-395-2035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kalajmi@syr.edu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Content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708900" cy="4800600"/>
          </a:xfrm>
        </p:spPr>
        <p:txBody>
          <a:bodyPr/>
          <a:lstStyle/>
          <a:p>
            <a:pPr lvl="1"/>
            <a:r>
              <a:rPr lang="en-US" sz="4000" smtClean="0"/>
              <a:t>My Background</a:t>
            </a:r>
          </a:p>
          <a:p>
            <a:pPr lvl="1"/>
            <a:r>
              <a:rPr lang="en-US" sz="4000" smtClean="0"/>
              <a:t>Humphrey Fellowship</a:t>
            </a:r>
          </a:p>
          <a:p>
            <a:pPr lvl="1"/>
            <a:r>
              <a:rPr lang="en-US" sz="4000" smtClean="0"/>
              <a:t>IT Management in banking</a:t>
            </a:r>
          </a:p>
          <a:p>
            <a:pPr lvl="1"/>
            <a:r>
              <a:rPr lang="en-US" sz="4000" smtClean="0"/>
              <a:t>The Key Effective IT Management</a:t>
            </a:r>
          </a:p>
          <a:p>
            <a:pPr marL="80963" indent="0"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Background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4000" smtClean="0"/>
              <a:t>Country</a:t>
            </a:r>
          </a:p>
          <a:p>
            <a:pPr lvl="1"/>
            <a:r>
              <a:rPr lang="en-US" sz="4000" smtClean="0"/>
              <a:t>Education</a:t>
            </a:r>
          </a:p>
          <a:p>
            <a:pPr lvl="1"/>
            <a:r>
              <a:rPr lang="en-US" sz="4000" smtClean="0"/>
              <a:t>Professional Affiliations</a:t>
            </a:r>
          </a:p>
          <a:p>
            <a:pPr lvl="1"/>
            <a:r>
              <a:rPr lang="en-US" sz="4000" smtClean="0"/>
              <a:t>Professional Experience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  <a:effectLst/>
              </a:rPr>
              <a:t>Humphrey 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Program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4000" smtClean="0"/>
              <a:t>Fulbright Programs</a:t>
            </a:r>
          </a:p>
          <a:p>
            <a:pPr lvl="1"/>
            <a:r>
              <a:rPr lang="en-US" sz="4000" smtClean="0"/>
              <a:t>Hubert Humphrey</a:t>
            </a:r>
          </a:p>
          <a:p>
            <a:pPr lvl="1"/>
            <a:r>
              <a:rPr lang="en-US" sz="4000" smtClean="0"/>
              <a:t>The True Essence of HHH Fellowship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  <a:effectLst/>
              </a:rPr>
              <a:t>IT 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Management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4000" smtClean="0"/>
              <a:t>IT Operations and Maintenance</a:t>
            </a:r>
          </a:p>
          <a:p>
            <a:pPr lvl="1"/>
            <a:r>
              <a:rPr lang="en-US" sz="4000" smtClean="0"/>
              <a:t>IT Risk </a:t>
            </a:r>
          </a:p>
          <a:p>
            <a:pPr lvl="1"/>
            <a:r>
              <a:rPr lang="en-US" sz="4000" smtClean="0"/>
              <a:t>IT Compliance </a:t>
            </a:r>
          </a:p>
          <a:p>
            <a:pPr lvl="1"/>
            <a:r>
              <a:rPr lang="en-US" sz="4000" smtClean="0"/>
              <a:t>IT Governance</a:t>
            </a:r>
          </a:p>
          <a:p>
            <a:pPr lvl="1"/>
            <a:r>
              <a:rPr lang="en-US" sz="4000" smtClean="0"/>
              <a:t>IT Audit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  <a:effectLst/>
              </a:rPr>
              <a:t>Different Disciplines within IT 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Management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4000" smtClean="0"/>
              <a:t>Change Management</a:t>
            </a:r>
          </a:p>
          <a:p>
            <a:pPr lvl="1"/>
            <a:r>
              <a:rPr lang="en-US" sz="4000" smtClean="0"/>
              <a:t>Project Management</a:t>
            </a:r>
          </a:p>
          <a:p>
            <a:pPr lvl="1"/>
            <a:r>
              <a:rPr lang="en-US" sz="4000" smtClean="0"/>
              <a:t>Incident Management</a:t>
            </a:r>
          </a:p>
          <a:p>
            <a:pPr lvl="1"/>
            <a:r>
              <a:rPr lang="en-US" sz="4000" smtClean="0"/>
              <a:t>Vendor Management</a:t>
            </a:r>
          </a:p>
          <a:p>
            <a:pPr lvl="1"/>
            <a:r>
              <a:rPr lang="en-US" sz="4000" smtClean="0"/>
              <a:t>Human Resources Management</a:t>
            </a:r>
          </a:p>
          <a:p>
            <a:pPr lvl="1"/>
            <a:r>
              <a:rPr lang="en-US" sz="4000" smtClean="0"/>
              <a:t>Customer Services Management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  <a:effectLst/>
              </a:rPr>
              <a:t>The Key to Effective IT 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Management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3600" smtClean="0"/>
              <a:t>Bring all to ZERO!</a:t>
            </a:r>
          </a:p>
          <a:p>
            <a:pPr lvl="1"/>
            <a:r>
              <a:rPr lang="en-US" sz="3600" smtClean="0"/>
              <a:t>If not, KPI them!</a:t>
            </a:r>
          </a:p>
          <a:p>
            <a:pPr lvl="1"/>
            <a:r>
              <a:rPr lang="en-US" sz="3600" smtClean="0"/>
              <a:t>Examples of managing by zero’ing</a:t>
            </a:r>
          </a:p>
          <a:p>
            <a:pPr lvl="2"/>
            <a:r>
              <a:rPr lang="en-US" sz="3600" smtClean="0"/>
              <a:t>Change Requests</a:t>
            </a:r>
          </a:p>
          <a:p>
            <a:pPr lvl="2"/>
            <a:r>
              <a:rPr lang="en-US" sz="3600" smtClean="0"/>
              <a:t>Customer requests</a:t>
            </a:r>
          </a:p>
          <a:p>
            <a:pPr lvl="2"/>
            <a:r>
              <a:rPr lang="en-US" sz="3600" smtClean="0"/>
              <a:t>Incidents</a:t>
            </a:r>
          </a:p>
          <a:p>
            <a:pPr lvl="2"/>
            <a:r>
              <a:rPr lang="en-US" sz="3600" smtClean="0"/>
              <a:t>Projects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effectLst/>
              </a:rPr>
              <a:t>Banking IT Management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4000" smtClean="0"/>
              <a:t>Outsourcing vs. in-house development</a:t>
            </a:r>
          </a:p>
          <a:p>
            <a:pPr lvl="1"/>
            <a:r>
              <a:rPr lang="en-US" sz="4000" smtClean="0"/>
              <a:t>Security is the key</a:t>
            </a:r>
          </a:p>
          <a:p>
            <a:pPr lvl="1"/>
            <a:r>
              <a:rPr lang="en-US" sz="4000" smtClean="0"/>
              <a:t>Agility is important</a:t>
            </a:r>
          </a:p>
          <a:p>
            <a:pPr lvl="1"/>
            <a:r>
              <a:rPr lang="en-US" sz="4000" smtClean="0"/>
              <a:t>Recoverability is essential</a:t>
            </a:r>
          </a:p>
          <a:p>
            <a:pPr lvl="1"/>
            <a:r>
              <a:rPr lang="en-US" sz="4000" smtClean="0"/>
              <a:t>What matters is customers’ transactions and data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Ideas to Keep in Mind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Project Manager’s Attitude is the key</a:t>
            </a:r>
          </a:p>
          <a:p>
            <a:r>
              <a:rPr lang="en-US" smtClean="0"/>
              <a:t>IT Architecture is important</a:t>
            </a:r>
          </a:p>
          <a:p>
            <a:r>
              <a:rPr lang="en-US" smtClean="0"/>
              <a:t>IT is an enabler!</a:t>
            </a:r>
          </a:p>
          <a:p>
            <a:r>
              <a:rPr lang="en-US" smtClean="0"/>
              <a:t>Keep connected! Network!</a:t>
            </a:r>
          </a:p>
          <a:p>
            <a:r>
              <a:rPr lang="en-US" smtClean="0"/>
              <a:t>Learn best practices in your field</a:t>
            </a:r>
          </a:p>
          <a:p>
            <a:r>
              <a:rPr lang="en-US" smtClean="0"/>
              <a:t>Keep an eye on cultural differences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</TotalTime>
  <Words>174</Words>
  <Application>Microsoft Office PowerPoint</Application>
  <PresentationFormat>On-screen Show (4:3)</PresentationFormat>
  <Paragraphs>53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Gill Sans MT</vt:lpstr>
      <vt:lpstr>Arial</vt:lpstr>
      <vt:lpstr>Wingdings 2</vt:lpstr>
      <vt:lpstr>Verdana</vt:lpstr>
      <vt:lpstr>Calibri</vt:lpstr>
      <vt:lpstr>Solstice</vt:lpstr>
      <vt:lpstr>Solstice</vt:lpstr>
      <vt:lpstr>Solstice</vt:lpstr>
      <vt:lpstr>Solstice</vt:lpstr>
      <vt:lpstr>Solstice</vt:lpstr>
      <vt:lpstr>Solstice</vt:lpstr>
      <vt:lpstr>Solstice</vt:lpstr>
      <vt:lpstr>An Effective IT Manager</vt:lpstr>
      <vt:lpstr>Content</vt:lpstr>
      <vt:lpstr>Background</vt:lpstr>
      <vt:lpstr>Humphrey Program</vt:lpstr>
      <vt:lpstr>IT Management</vt:lpstr>
      <vt:lpstr>Different Disciplines within IT Management</vt:lpstr>
      <vt:lpstr>The Key to Effective IT Management</vt:lpstr>
      <vt:lpstr>Banking IT Management</vt:lpstr>
      <vt:lpstr>Ideas to Keep in Mind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Khaled</dc:creator>
  <cp:lastModifiedBy>Martha Grabowski</cp:lastModifiedBy>
  <cp:revision>4</cp:revision>
  <dcterms:created xsi:type="dcterms:W3CDTF">2010-11-04T19:38:53Z</dcterms:created>
  <dcterms:modified xsi:type="dcterms:W3CDTF">2010-11-05T13:28:14Z</dcterms:modified>
</cp:coreProperties>
</file>