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1" r:id="rId2"/>
    <p:sldId id="287" r:id="rId3"/>
    <p:sldId id="380" r:id="rId4"/>
    <p:sldId id="381" r:id="rId5"/>
    <p:sldId id="382" r:id="rId6"/>
    <p:sldId id="383" r:id="rId7"/>
    <p:sldId id="334" r:id="rId8"/>
    <p:sldId id="345" r:id="rId9"/>
    <p:sldId id="347" r:id="rId10"/>
    <p:sldId id="349" r:id="rId11"/>
    <p:sldId id="350" r:id="rId12"/>
    <p:sldId id="352" r:id="rId13"/>
    <p:sldId id="338" r:id="rId14"/>
    <p:sldId id="343" r:id="rId15"/>
    <p:sldId id="305" r:id="rId16"/>
    <p:sldId id="331" r:id="rId17"/>
    <p:sldId id="332" r:id="rId18"/>
    <p:sldId id="355" r:id="rId19"/>
    <p:sldId id="353" r:id="rId20"/>
    <p:sldId id="376" r:id="rId21"/>
    <p:sldId id="354" r:id="rId22"/>
    <p:sldId id="377" r:id="rId23"/>
    <p:sldId id="357" r:id="rId24"/>
    <p:sldId id="356" r:id="rId25"/>
    <p:sldId id="378" r:id="rId26"/>
    <p:sldId id="379" r:id="rId27"/>
    <p:sldId id="28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3659" autoAdjust="0"/>
  </p:normalViewPr>
  <p:slideViewPr>
    <p:cSldViewPr>
      <p:cViewPr>
        <p:scale>
          <a:sx n="83" d="100"/>
          <a:sy n="83" d="100"/>
        </p:scale>
        <p:origin x="-157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D9F6FA-DB15-454A-84F8-C596E4318D55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ECE48E-1266-4E7B-9DAE-56D10A0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3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1608C5-674F-4DBE-8533-A06B2E11FC3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451F18-6535-43A0-9BA2-99C7A74B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2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2n = 4</a:t>
            </a:r>
          </a:p>
          <a:p>
            <a:r>
              <a:rPr lang="en-US" dirty="0"/>
              <a:t>Mitosis:</a:t>
            </a:r>
            <a:r>
              <a:rPr lang="en-US" baseline="0" dirty="0"/>
              <a:t>  </a:t>
            </a:r>
            <a:r>
              <a:rPr lang="en-US" dirty="0"/>
              <a:t>G1 (2n,</a:t>
            </a:r>
            <a:r>
              <a:rPr lang="en-US" baseline="0" dirty="0"/>
              <a:t> 2C),  S (2n, 4C),   G2 (2n, 4C)  M (2n, 2C)</a:t>
            </a:r>
          </a:p>
          <a:p>
            <a:r>
              <a:rPr lang="en-US" baseline="0" dirty="0"/>
              <a:t>Meiosis:  G1 (2n, 2C),  S (2n, 4C), G2 (2n, 4C),  MI (n, 2C),  MII (n, 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0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0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0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Male gametes</a:t>
            </a:r>
            <a:r>
              <a:rPr lang="en-US" baseline="0" dirty="0"/>
              <a:t> formed in testes. Know terminology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0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Female gametes</a:t>
            </a:r>
            <a:r>
              <a:rPr lang="en-US" baseline="0" dirty="0"/>
              <a:t> formed in ovaries. Know terminology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2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0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Crossing over – no.  Purpose is increase</a:t>
            </a:r>
            <a:r>
              <a:rPr lang="en-US" baseline="0" dirty="0"/>
              <a:t> variety.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0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Know terminology. Read lab 6.  Info not in textbook.   </a:t>
            </a:r>
            <a:r>
              <a:rPr lang="en-US" b="1" baseline="0" dirty="0"/>
              <a:t>PG 165-167!!!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7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Pics from http://home.cc.umanitoba.ca/~frist/PLNT3140/l03/l03.4.html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0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2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2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Animal has 2n=8 value.  Cell looks like these</a:t>
            </a:r>
            <a:r>
              <a:rPr lang="en-US" baseline="0" dirty="0">
                <a:solidFill>
                  <a:srgbClr val="000000"/>
                </a:solidFill>
              </a:rPr>
              <a:t> (name stage):   4 singles each side (anaphase MII);  4 doublets (anaphase MI), 8 doublets (not exist) Mitosis would be 8 singlets in anaphase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F18-6535-43A0-9BA2-99C7A74B8C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20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Prophase I</a:t>
            </a:r>
          </a:p>
          <a:p>
            <a:r>
              <a:rPr lang="en-US" baseline="0" dirty="0"/>
              <a:t>Stages of Prophase I = specific cytological names that go back to the 1980s-early 1900s</a:t>
            </a:r>
            <a:endParaRPr lang="en-US" dirty="0"/>
          </a:p>
          <a:p>
            <a:r>
              <a:rPr lang="en-US" dirty="0" err="1"/>
              <a:t>Leptonema</a:t>
            </a:r>
            <a:r>
              <a:rPr lang="en-US" dirty="0"/>
              <a:t> = initial condensation stage</a:t>
            </a:r>
          </a:p>
          <a:p>
            <a:r>
              <a:rPr lang="en-US" dirty="0" err="1"/>
              <a:t>Zygonema</a:t>
            </a:r>
            <a:r>
              <a:rPr lang="en-US" baseline="0" dirty="0"/>
              <a:t> = synapsis of homologous chromosomes</a:t>
            </a:r>
          </a:p>
          <a:p>
            <a:r>
              <a:rPr lang="en-US" baseline="0" dirty="0" err="1"/>
              <a:t>Pachynema</a:t>
            </a:r>
            <a:r>
              <a:rPr lang="en-US" baseline="0" dirty="0"/>
              <a:t> = recombination, </a:t>
            </a:r>
            <a:r>
              <a:rPr lang="en-US" baseline="0" dirty="0" err="1"/>
              <a:t>Pachynema</a:t>
            </a:r>
            <a:r>
              <a:rPr lang="en-US" baseline="0" dirty="0"/>
              <a:t> checkpoint</a:t>
            </a:r>
          </a:p>
          <a:p>
            <a:r>
              <a:rPr lang="en-US" baseline="0" dirty="0" err="1"/>
              <a:t>On’t</a:t>
            </a:r>
            <a:r>
              <a:rPr lang="en-US" baseline="0" dirty="0"/>
              <a:t> see the effects of recombination until the end of </a:t>
            </a:r>
            <a:r>
              <a:rPr lang="en-US" baseline="0" dirty="0" err="1"/>
              <a:t>Pachynema</a:t>
            </a:r>
            <a:r>
              <a:rPr lang="en-US" baseline="0" dirty="0"/>
              <a:t> therefore will attribute to </a:t>
            </a:r>
            <a:r>
              <a:rPr lang="en-US" baseline="0" dirty="0" err="1"/>
              <a:t>Pachynema</a:t>
            </a:r>
            <a:r>
              <a:rPr lang="en-US" baseline="0" dirty="0"/>
              <a:t> – though actually stats back in </a:t>
            </a:r>
            <a:r>
              <a:rPr lang="en-US" baseline="0" dirty="0" err="1"/>
              <a:t>Zygonema</a:t>
            </a:r>
            <a:endParaRPr lang="en-US" baseline="0" dirty="0"/>
          </a:p>
          <a:p>
            <a:r>
              <a:rPr lang="en-US" baseline="0" dirty="0" err="1"/>
              <a:t>Pachynema</a:t>
            </a:r>
            <a:r>
              <a:rPr lang="en-US" baseline="0" dirty="0"/>
              <a:t> Checkpoint:  if </a:t>
            </a:r>
            <a:r>
              <a:rPr lang="en-US" baseline="0" dirty="0" err="1"/>
              <a:t>thinkgs</a:t>
            </a:r>
            <a:r>
              <a:rPr lang="en-US" baseline="0" dirty="0"/>
              <a:t> don’t look right, then cell surveys can initiate cell death</a:t>
            </a:r>
          </a:p>
          <a:p>
            <a:r>
              <a:rPr lang="en-US" baseline="0" dirty="0" err="1"/>
              <a:t>Diplonema</a:t>
            </a:r>
            <a:r>
              <a:rPr lang="en-US" baseline="0" dirty="0"/>
              <a:t>:  Chiasma visible</a:t>
            </a:r>
          </a:p>
          <a:p>
            <a:r>
              <a:rPr lang="en-US" baseline="0" dirty="0" err="1"/>
              <a:t>Chiasma</a:t>
            </a:r>
            <a:r>
              <a:rPr lang="en-US" baseline="0" dirty="0"/>
              <a:t> = cytological structural representation of crossing over</a:t>
            </a:r>
          </a:p>
          <a:p>
            <a:r>
              <a:rPr lang="en-US" baseline="0" dirty="0"/>
              <a:t>Barbara McClintock got her initial claim to fame by </a:t>
            </a:r>
            <a:r>
              <a:rPr lang="en-US" baseline="0" dirty="0" err="1"/>
              <a:t>emonstarting</a:t>
            </a:r>
            <a:r>
              <a:rPr lang="en-US" baseline="0" dirty="0"/>
              <a:t> the 1:1 relationship between </a:t>
            </a:r>
            <a:r>
              <a:rPr lang="en-US" baseline="0" dirty="0" err="1"/>
              <a:t>chiasma</a:t>
            </a:r>
            <a:r>
              <a:rPr lang="en-US" baseline="0" dirty="0"/>
              <a:t> and recombination</a:t>
            </a:r>
          </a:p>
          <a:p>
            <a:r>
              <a:rPr lang="en-US" baseline="0" dirty="0" err="1"/>
              <a:t>Diakinesis</a:t>
            </a:r>
            <a:r>
              <a:rPr lang="en-US" baseline="0" dirty="0"/>
              <a:t>:  </a:t>
            </a:r>
            <a:r>
              <a:rPr lang="en-US" baseline="0" dirty="0" err="1"/>
              <a:t>chaisam</a:t>
            </a:r>
            <a:r>
              <a:rPr lang="en-US" baseline="0" dirty="0"/>
              <a:t> </a:t>
            </a:r>
            <a:r>
              <a:rPr lang="en-US" baseline="0" dirty="0" err="1"/>
              <a:t>terminalized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D5A0F-F614-1C41-AF46-0F21B6ADBC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Prophase I</a:t>
            </a:r>
          </a:p>
          <a:p>
            <a:r>
              <a:rPr lang="en-US" baseline="0" dirty="0"/>
              <a:t>Stages of Prophase I = specific cytological names that go back to the 1980s-early 1900s</a:t>
            </a:r>
            <a:endParaRPr lang="en-US" dirty="0"/>
          </a:p>
          <a:p>
            <a:r>
              <a:rPr lang="en-US" dirty="0" err="1"/>
              <a:t>Leptonema</a:t>
            </a:r>
            <a:r>
              <a:rPr lang="en-US" dirty="0"/>
              <a:t> = initial condensation stage</a:t>
            </a:r>
          </a:p>
          <a:p>
            <a:r>
              <a:rPr lang="en-US" dirty="0" err="1"/>
              <a:t>Zygonema</a:t>
            </a:r>
            <a:r>
              <a:rPr lang="en-US" baseline="0" dirty="0"/>
              <a:t> = synapsis of homologous chromosomes</a:t>
            </a:r>
          </a:p>
          <a:p>
            <a:r>
              <a:rPr lang="en-US" baseline="0" dirty="0" err="1"/>
              <a:t>Pachynema</a:t>
            </a:r>
            <a:r>
              <a:rPr lang="en-US" baseline="0" dirty="0"/>
              <a:t> = recombination, </a:t>
            </a:r>
            <a:r>
              <a:rPr lang="en-US" baseline="0" dirty="0" err="1"/>
              <a:t>Pachynema</a:t>
            </a:r>
            <a:r>
              <a:rPr lang="en-US" baseline="0" dirty="0"/>
              <a:t> checkpoint</a:t>
            </a:r>
          </a:p>
          <a:p>
            <a:r>
              <a:rPr lang="en-US" baseline="0" dirty="0" err="1"/>
              <a:t>On’t</a:t>
            </a:r>
            <a:r>
              <a:rPr lang="en-US" baseline="0" dirty="0"/>
              <a:t> see the effects of recombination until the end of </a:t>
            </a:r>
            <a:r>
              <a:rPr lang="en-US" baseline="0" dirty="0" err="1"/>
              <a:t>Pachynema</a:t>
            </a:r>
            <a:r>
              <a:rPr lang="en-US" baseline="0" dirty="0"/>
              <a:t> therefore will attribute to </a:t>
            </a:r>
            <a:r>
              <a:rPr lang="en-US" baseline="0" dirty="0" err="1"/>
              <a:t>Pachynema</a:t>
            </a:r>
            <a:r>
              <a:rPr lang="en-US" baseline="0" dirty="0"/>
              <a:t> – though actually stats back in </a:t>
            </a:r>
            <a:r>
              <a:rPr lang="en-US" baseline="0" dirty="0" err="1"/>
              <a:t>Zygonema</a:t>
            </a:r>
            <a:endParaRPr lang="en-US" baseline="0" dirty="0"/>
          </a:p>
          <a:p>
            <a:r>
              <a:rPr lang="en-US" baseline="0" dirty="0" err="1"/>
              <a:t>Pachynema</a:t>
            </a:r>
            <a:r>
              <a:rPr lang="en-US" baseline="0" dirty="0"/>
              <a:t> Checkpoint:  if </a:t>
            </a:r>
            <a:r>
              <a:rPr lang="en-US" baseline="0" dirty="0" err="1"/>
              <a:t>thinkgs</a:t>
            </a:r>
            <a:r>
              <a:rPr lang="en-US" baseline="0" dirty="0"/>
              <a:t> don’t look right, then cell surveys can initiate cell death</a:t>
            </a:r>
          </a:p>
          <a:p>
            <a:r>
              <a:rPr lang="en-US" baseline="0" dirty="0" err="1"/>
              <a:t>Diplonema</a:t>
            </a:r>
            <a:r>
              <a:rPr lang="en-US" baseline="0" dirty="0"/>
              <a:t>:  Chiasma visible</a:t>
            </a:r>
          </a:p>
          <a:p>
            <a:r>
              <a:rPr lang="en-US" baseline="0" dirty="0" err="1"/>
              <a:t>Chiasma</a:t>
            </a:r>
            <a:r>
              <a:rPr lang="en-US" baseline="0" dirty="0"/>
              <a:t> = cytological structural representation of crossing over</a:t>
            </a:r>
          </a:p>
          <a:p>
            <a:r>
              <a:rPr lang="en-US" baseline="0" dirty="0"/>
              <a:t>Barbara McClintock got her initial claim to fame by </a:t>
            </a:r>
            <a:r>
              <a:rPr lang="en-US" baseline="0" dirty="0" err="1"/>
              <a:t>emonstarting</a:t>
            </a:r>
            <a:r>
              <a:rPr lang="en-US" baseline="0" dirty="0"/>
              <a:t> the 1:1 relationship between </a:t>
            </a:r>
            <a:r>
              <a:rPr lang="en-US" baseline="0" dirty="0" err="1"/>
              <a:t>chiasma</a:t>
            </a:r>
            <a:r>
              <a:rPr lang="en-US" baseline="0" dirty="0"/>
              <a:t> and recombination</a:t>
            </a:r>
          </a:p>
          <a:p>
            <a:r>
              <a:rPr lang="en-US" baseline="0" dirty="0" err="1"/>
              <a:t>Diakinesis</a:t>
            </a:r>
            <a:r>
              <a:rPr lang="en-US" baseline="0" dirty="0"/>
              <a:t>:  </a:t>
            </a:r>
            <a:r>
              <a:rPr lang="en-US" baseline="0" dirty="0" err="1"/>
              <a:t>chaisam</a:t>
            </a:r>
            <a:r>
              <a:rPr lang="en-US" baseline="0" dirty="0"/>
              <a:t> </a:t>
            </a:r>
            <a:r>
              <a:rPr lang="en-US" baseline="0" dirty="0" err="1"/>
              <a:t>terminalized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D5A0F-F614-1C41-AF46-0F21B6ADBC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1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0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6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8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4251-BF45-43E0-91CC-B35C7EE1E32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37F6F-3245-4D56-B42B-B4E13570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5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39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95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Class Question</a:t>
            </a:r>
          </a:p>
        </p:txBody>
      </p:sp>
    </p:spTree>
    <p:extLst>
      <p:ext uri="{BB962C8B-B14F-4D97-AF65-F5344CB8AC3E}">
        <p14:creationId xmlns:p14="http://schemas.microsoft.com/office/powerpoint/2010/main" val="320409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Diversity of Gametes (Life)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Comes during Prophase I</a:t>
            </a:r>
          </a:p>
          <a:p>
            <a:r>
              <a:rPr lang="en-US" sz="2800" dirty="0"/>
              <a:t>	Crossing Over</a:t>
            </a:r>
          </a:p>
          <a:p>
            <a:r>
              <a:rPr lang="en-US" sz="2800" dirty="0"/>
              <a:t>		-look at chromosome level</a:t>
            </a:r>
          </a:p>
          <a:p>
            <a:r>
              <a:rPr lang="en-US" sz="2800" dirty="0"/>
              <a:t>		-will look at DNA level in Lab #12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(and Anaphase I)</a:t>
            </a:r>
          </a:p>
          <a:p>
            <a:r>
              <a:rPr lang="en-US" sz="2800" dirty="0"/>
              <a:t>	Law of Segregation</a:t>
            </a:r>
          </a:p>
        </p:txBody>
      </p:sp>
    </p:spTree>
    <p:extLst>
      <p:ext uri="{BB962C8B-B14F-4D97-AF65-F5344CB8AC3E}">
        <p14:creationId xmlns:p14="http://schemas.microsoft.com/office/powerpoint/2010/main" val="337908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229600" cy="5130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Can be broken into 5 </a:t>
            </a:r>
            <a:r>
              <a:rPr lang="en-US" dirty="0" err="1"/>
              <a:t>substages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 err="1"/>
              <a:t>Leptonema</a:t>
            </a:r>
            <a:r>
              <a:rPr lang="en-US" sz="2800" dirty="0"/>
              <a:t>: Thin threads, Initial stage of condensation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u="sng" dirty="0" err="1">
                <a:sym typeface="Wingdings"/>
              </a:rPr>
              <a:t>Zygonema</a:t>
            </a:r>
            <a:r>
              <a:rPr lang="en-US" sz="2800" dirty="0">
                <a:sym typeface="Wingdings"/>
              </a:rPr>
              <a:t>: Synapsis of homologous chromosomes (Tetrads formed but not seen)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u="sng" dirty="0" err="1">
                <a:sym typeface="Wingdings"/>
              </a:rPr>
              <a:t>Pachynema</a:t>
            </a:r>
            <a:r>
              <a:rPr lang="en-US" sz="2800" dirty="0">
                <a:sym typeface="Wingdings"/>
              </a:rPr>
              <a:t>: Recombination (crossovers) fully started; checkpoints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u="sng" dirty="0" err="1">
                <a:sym typeface="Wingdings"/>
              </a:rPr>
              <a:t>Diplonema</a:t>
            </a:r>
            <a:r>
              <a:rPr lang="en-US" sz="2800" dirty="0">
                <a:sym typeface="Wingdings"/>
              </a:rPr>
              <a:t>: Tetrads fully visible; Chiasma – place of crossover is evident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800" u="sng" dirty="0" err="1">
                <a:sym typeface="Wingdings"/>
              </a:rPr>
              <a:t>Diakinesis</a:t>
            </a:r>
            <a:r>
              <a:rPr lang="en-US" sz="2800" dirty="0">
                <a:sym typeface="Wingdings"/>
              </a:rPr>
              <a:t>:  a</a:t>
            </a:r>
            <a:r>
              <a:rPr lang="en-US" sz="2800" dirty="0"/>
              <a:t>ll chiasma have </a:t>
            </a:r>
            <a:r>
              <a:rPr lang="en-US" sz="2800" dirty="0" err="1"/>
              <a:t>terminalized</a:t>
            </a:r>
            <a:r>
              <a:rPr lang="en-US" sz="2800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Prophase I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590227" y="1752600"/>
            <a:ext cx="152400" cy="36576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577549" y="3396733"/>
            <a:ext cx="354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Degree of condensed chromosomes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333" y="6248400"/>
            <a:ext cx="864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Remember, DNA was already replicated in S phase, as chromatin condenses, begin to see all 4 chromatids of tetrad</a:t>
            </a:r>
          </a:p>
        </p:txBody>
      </p:sp>
    </p:spTree>
    <p:extLst>
      <p:ext uri="{BB962C8B-B14F-4D97-AF65-F5344CB8AC3E}">
        <p14:creationId xmlns:p14="http://schemas.microsoft.com/office/powerpoint/2010/main" val="16643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Prophase I</a:t>
            </a:r>
            <a:endParaRPr lang="en-US" dirty="0"/>
          </a:p>
        </p:txBody>
      </p:sp>
      <p:pic>
        <p:nvPicPr>
          <p:cNvPr id="10242" name="Picture 2" descr="C:\Users\dan\Desktop\Bio214 F15\00 Book\Chapter02\B_JPEG_Images\01_Labeled_Images\02_10Figure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0"/>
          <a:stretch/>
        </p:blipFill>
        <p:spPr bwMode="auto">
          <a:xfrm>
            <a:off x="4571998" y="2057400"/>
            <a:ext cx="4333875" cy="27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n\Desktop\Bio214 F15\00 Book\Chapter02\B_JPEG_Images\01_Labeled_Images\02_10Figure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38"/>
          <a:stretch/>
        </p:blipFill>
        <p:spPr bwMode="auto">
          <a:xfrm>
            <a:off x="238125" y="2057400"/>
            <a:ext cx="4333875" cy="38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71998" y="1676400"/>
            <a:ext cx="0" cy="411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81354" y="6433066"/>
            <a:ext cx="334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Will see differences in slides in lab</a:t>
            </a:r>
          </a:p>
        </p:txBody>
      </p:sp>
    </p:spTree>
    <p:extLst>
      <p:ext uri="{BB962C8B-B14F-4D97-AF65-F5344CB8AC3E}">
        <p14:creationId xmlns:p14="http://schemas.microsoft.com/office/powerpoint/2010/main" val="14403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ploidy</a:t>
            </a:r>
            <a:r>
              <a:rPr lang="en-US" dirty="0">
                <a:solidFill>
                  <a:srgbClr val="000000"/>
                </a:solidFill>
              </a:rPr>
              <a:t>:  deals with the number of sets of chromosomes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haploid = 1n = one set of chromosomes,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diploid = 2n = two sets of each chromosome,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etc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C-value – lowest amount of genomic DNA found in a cell of </a:t>
            </a:r>
            <a:r>
              <a:rPr lang="en-US">
                <a:solidFill>
                  <a:srgbClr val="000000"/>
                </a:solidFill>
              </a:rPr>
              <a:t>an organism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ie</a:t>
            </a:r>
            <a:r>
              <a:rPr lang="en-US" dirty="0">
                <a:solidFill>
                  <a:srgbClr val="000000"/>
                </a:solidFill>
              </a:rPr>
              <a:t> haploid cell)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1C = DNA content in haploid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etc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Chromosome/DNA terms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48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gametes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276907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somatic cells</a:t>
            </a:r>
          </a:p>
        </p:txBody>
      </p:sp>
    </p:spTree>
    <p:extLst>
      <p:ext uri="{BB962C8B-B14F-4D97-AF65-F5344CB8AC3E}">
        <p14:creationId xmlns:p14="http://schemas.microsoft.com/office/powerpoint/2010/main" val="26355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Animal has n=2 value.  Can you indicate n- and c-values for a diploid cell during all stages from G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through end of mitosis? Through end of meiosis?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Class Question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962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Know for quiz</a:t>
            </a:r>
          </a:p>
        </p:txBody>
      </p:sp>
    </p:spTree>
    <p:extLst>
      <p:ext uri="{BB962C8B-B14F-4D97-AF65-F5344CB8AC3E}">
        <p14:creationId xmlns:p14="http://schemas.microsoft.com/office/powerpoint/2010/main" val="396582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No correlation between # chromosomes and complexity of an organism (n-#)</a:t>
            </a:r>
          </a:p>
          <a:p>
            <a:r>
              <a:rPr lang="en-US" dirty="0">
                <a:solidFill>
                  <a:srgbClr val="000000"/>
                </a:solidFill>
              </a:rPr>
              <a:t>Little correlation between genome size and complexity (c-#)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Genome size and organisms</a:t>
            </a:r>
          </a:p>
        </p:txBody>
      </p:sp>
      <p:pic>
        <p:nvPicPr>
          <p:cNvPr id="6146" name="Picture 2" descr="C:\Users\dan\Desktop\Bio214 F15\00 Book\Chapter02\B_JPEG_Images\01_Labeled_Images\02_01Table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14400" y="3254645"/>
            <a:ext cx="3340100" cy="32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n\Desktop\Bio214 F15\00 Book\Chapter02\B_JPEG_Images\01_Labeled_Images\02_01Table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648200" y="3276601"/>
            <a:ext cx="3340100" cy="32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92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Meiosis Variations</a:t>
            </a:r>
          </a:p>
        </p:txBody>
      </p:sp>
    </p:spTree>
    <p:extLst>
      <p:ext uri="{BB962C8B-B14F-4D97-AF65-F5344CB8AC3E}">
        <p14:creationId xmlns:p14="http://schemas.microsoft.com/office/powerpoint/2010/main" val="285593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33"/>
          <p:cNvGrpSpPr/>
          <p:nvPr/>
        </p:nvGrpSpPr>
        <p:grpSpPr>
          <a:xfrm>
            <a:off x="2656994" y="4970438"/>
            <a:ext cx="6356521" cy="1845409"/>
            <a:chOff x="2656994" y="4970438"/>
            <a:chExt cx="6356521" cy="1845409"/>
          </a:xfrm>
        </p:grpSpPr>
        <p:grpSp>
          <p:nvGrpSpPr>
            <p:cNvPr id="62" name="Group 61"/>
            <p:cNvGrpSpPr/>
            <p:nvPr/>
          </p:nvGrpSpPr>
          <p:grpSpPr>
            <a:xfrm rot="20686448">
              <a:off x="3055218" y="5680953"/>
              <a:ext cx="771700" cy="1134894"/>
              <a:chOff x="8057180" y="4148554"/>
              <a:chExt cx="771700" cy="1134894"/>
            </a:xfrm>
          </p:grpSpPr>
          <p:pic>
            <p:nvPicPr>
              <p:cNvPr id="63" name="Picture 2" descr="C:\Users\dan\Desktop\Bio214 F15\00 Book\Chapter02\B_JPEG_Images\01_Unlabeled_Images\02_12Figure-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01" t="77140" r="50000" b="5621"/>
              <a:stretch/>
            </p:blipFill>
            <p:spPr bwMode="auto">
              <a:xfrm>
                <a:off x="8057180" y="4148554"/>
                <a:ext cx="771700" cy="1134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8057180" y="4953000"/>
                <a:ext cx="243453" cy="330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19561768">
              <a:off x="4170373" y="5680953"/>
              <a:ext cx="771700" cy="1134894"/>
              <a:chOff x="8057180" y="4148554"/>
              <a:chExt cx="771700" cy="1134894"/>
            </a:xfrm>
          </p:grpSpPr>
          <p:pic>
            <p:nvPicPr>
              <p:cNvPr id="60" name="Picture 2" descr="C:\Users\dan\Desktop\Bio214 F15\00 Book\Chapter02\B_JPEG_Images\01_Unlabeled_Images\02_12Figure-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01" t="77140" r="50000" b="5621"/>
              <a:stretch/>
            </p:blipFill>
            <p:spPr bwMode="auto">
              <a:xfrm>
                <a:off x="8057180" y="4148554"/>
                <a:ext cx="771700" cy="1134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8057180" y="4953000"/>
                <a:ext cx="243453" cy="330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rot="20579775">
              <a:off x="5252950" y="5635076"/>
              <a:ext cx="771700" cy="1134894"/>
              <a:chOff x="8057180" y="4148554"/>
              <a:chExt cx="771700" cy="1134894"/>
            </a:xfrm>
          </p:grpSpPr>
          <p:pic>
            <p:nvPicPr>
              <p:cNvPr id="57" name="Picture 2" descr="C:\Users\dan\Desktop\Bio214 F15\00 Book\Chapter02\B_JPEG_Images\01_Unlabeled_Images\02_12Figure-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01" t="77140" r="50000" b="5621"/>
              <a:stretch/>
            </p:blipFill>
            <p:spPr bwMode="auto">
              <a:xfrm>
                <a:off x="8057180" y="4148554"/>
                <a:ext cx="771700" cy="1134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8057180" y="4953000"/>
                <a:ext cx="243453" cy="330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6" name="Picture 2" descr="C:\Users\dan\Desktop\Bio214 F15\00 Book\Chapter02\B_JPEG_Images\01_Unlabeled_Images\02_12Figure-U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69" r="50000" b="22836"/>
            <a:stretch/>
          </p:blipFill>
          <p:spPr bwMode="auto">
            <a:xfrm>
              <a:off x="2656994" y="4970438"/>
              <a:ext cx="4963005" cy="46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4" name="Group 1023"/>
            <p:cNvGrpSpPr/>
            <p:nvPr/>
          </p:nvGrpSpPr>
          <p:grpSpPr>
            <a:xfrm rot="19927575">
              <a:off x="6423972" y="5544056"/>
              <a:ext cx="771700" cy="1134894"/>
              <a:chOff x="8057180" y="4148554"/>
              <a:chExt cx="771700" cy="1134894"/>
            </a:xfrm>
          </p:grpSpPr>
          <p:pic>
            <p:nvPicPr>
              <p:cNvPr id="31" name="Picture 2" descr="C:\Users\dan\Desktop\Bio214 F15\00 Book\Chapter02\B_JPEG_Images\01_Unlabeled_Images\02_12Figure-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01" t="77140" r="50000" b="5621"/>
              <a:stretch/>
            </p:blipFill>
            <p:spPr bwMode="auto">
              <a:xfrm>
                <a:off x="8057180" y="4148554"/>
                <a:ext cx="771700" cy="1134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8057180" y="4953000"/>
                <a:ext cx="243453" cy="330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191334" y="5429907"/>
              <a:ext cx="1523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Differentiation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30051" y="6454955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/>
                <a:t>Spermatazoa</a:t>
              </a:r>
              <a:endParaRPr lang="en-US" sz="16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10111" y="5751584"/>
              <a:ext cx="1803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</a:rPr>
                <a:t>4 gametes produced per </a:t>
              </a:r>
              <a:r>
                <a:rPr lang="en-US" sz="1600" b="1" i="1" dirty="0" err="1">
                  <a:solidFill>
                    <a:srgbClr val="C00000"/>
                  </a:solidFill>
                </a:rPr>
                <a:t>spermatagonium</a:t>
              </a:r>
              <a:endParaRPr lang="en-US" sz="16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33" name="Group 1032"/>
          <p:cNvGrpSpPr/>
          <p:nvPr/>
        </p:nvGrpSpPr>
        <p:grpSpPr>
          <a:xfrm>
            <a:off x="2656994" y="3615715"/>
            <a:ext cx="4963006" cy="1553617"/>
            <a:chOff x="2656994" y="3615715"/>
            <a:chExt cx="4963006" cy="1553617"/>
          </a:xfrm>
        </p:grpSpPr>
        <p:grpSp>
          <p:nvGrpSpPr>
            <p:cNvPr id="1030" name="Group 1029"/>
            <p:cNvGrpSpPr/>
            <p:nvPr/>
          </p:nvGrpSpPr>
          <p:grpSpPr>
            <a:xfrm>
              <a:off x="2656994" y="3615715"/>
              <a:ext cx="4963006" cy="1166007"/>
              <a:chOff x="2656994" y="3615715"/>
              <a:chExt cx="4963006" cy="1166007"/>
            </a:xfrm>
          </p:grpSpPr>
          <p:grpSp>
            <p:nvGrpSpPr>
              <p:cNvPr id="1029" name="Group 1028"/>
              <p:cNvGrpSpPr/>
              <p:nvPr/>
            </p:nvGrpSpPr>
            <p:grpSpPr>
              <a:xfrm>
                <a:off x="2656994" y="3615715"/>
                <a:ext cx="4963006" cy="1166007"/>
                <a:chOff x="2656994" y="3615715"/>
                <a:chExt cx="4963006" cy="1166007"/>
              </a:xfrm>
            </p:grpSpPr>
            <p:grpSp>
              <p:nvGrpSpPr>
                <p:cNvPr id="1027" name="Group 1026"/>
                <p:cNvGrpSpPr/>
                <p:nvPr/>
              </p:nvGrpSpPr>
              <p:grpSpPr>
                <a:xfrm>
                  <a:off x="2951462" y="4123547"/>
                  <a:ext cx="4258648" cy="658175"/>
                  <a:chOff x="2951462" y="4487109"/>
                  <a:chExt cx="4258648" cy="658175"/>
                </a:xfrm>
              </p:grpSpPr>
              <p:pic>
                <p:nvPicPr>
                  <p:cNvPr id="38" name="Picture 2" descr="C:\Users\dan\Desktop\Bio214 F15\00 Book\Chapter02\B_JPEG_Images\01_Unlabeled_Images\02_12Figure-U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2645" r="88651" b="28905"/>
                  <a:stretch/>
                </p:blipFill>
                <p:spPr bwMode="auto">
                  <a:xfrm>
                    <a:off x="2951462" y="4487109"/>
                    <a:ext cx="663527" cy="6096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" name="Picture 2" descr="C:\Users\dan\Desktop\Bio214 F15\00 Book\Chapter02\B_JPEG_Images\01_Unlabeled_Images\02_12Figure-U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525" t="62294" r="75931" b="28906"/>
                  <a:stretch/>
                </p:blipFill>
                <p:spPr bwMode="auto">
                  <a:xfrm>
                    <a:off x="4067154" y="4510355"/>
                    <a:ext cx="733446" cy="63492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" name="Picture 2" descr="C:\Users\dan\Desktop\Bio214 F15\00 Book\Chapter02\B_JPEG_Images\01_Unlabeled_Images\02_12Figure-U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394" t="63084" r="64899" b="28905"/>
                  <a:stretch/>
                </p:blipFill>
                <p:spPr bwMode="auto">
                  <a:xfrm>
                    <a:off x="5138497" y="4541991"/>
                    <a:ext cx="742955" cy="5779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" name="Picture 2" descr="C:\Users\dan\Desktop\Bio214 F15\00 Book\Chapter02\B_JPEG_Images\01_Unlabeled_Images\02_12Figure-U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494" t="62645" r="50000" b="28905"/>
                  <a:stretch/>
                </p:blipFill>
                <p:spPr bwMode="auto">
                  <a:xfrm>
                    <a:off x="6186574" y="4510356"/>
                    <a:ext cx="1023536" cy="6096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0" name="Picture 2" descr="C:\Users\dan\Desktop\Bio214 F15\00 Book\Chapter02\B_JPEG_Images\01_Unlabeled_Images\02_12Figure-U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5660" r="50000" b="37788"/>
                <a:stretch/>
              </p:blipFill>
              <p:spPr bwMode="auto">
                <a:xfrm>
                  <a:off x="2656994" y="3615715"/>
                  <a:ext cx="4963006" cy="5078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6" name="TextBox 35"/>
              <p:cNvSpPr txBox="1"/>
              <p:nvPr/>
            </p:nvSpPr>
            <p:spPr>
              <a:xfrm>
                <a:off x="4419600" y="3753996"/>
                <a:ext cx="119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Meiosis II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343400" y="4678378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Spermatids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00600" y="4830778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0778" y="838200"/>
            <a:ext cx="1270862" cy="1766806"/>
            <a:chOff x="1813302" y="4246536"/>
            <a:chExt cx="1270862" cy="1766806"/>
          </a:xfrm>
        </p:grpSpPr>
        <p:pic>
          <p:nvPicPr>
            <p:cNvPr id="8" name="Picture 2" descr="D:\Chapter_13\B_Jpeg_Images\13_Labeled_Images\13_05HumanLifeCycle-L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1" t="52635" r="39982" b="10076"/>
            <a:stretch/>
          </p:blipFill>
          <p:spPr bwMode="auto">
            <a:xfrm>
              <a:off x="1813302" y="4246536"/>
              <a:ext cx="1270862" cy="176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13302" y="4246536"/>
              <a:ext cx="320298" cy="249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5257800"/>
              <a:ext cx="798164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85082" y="4919420"/>
              <a:ext cx="39908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Animals - Spermatogenesis</a:t>
            </a:r>
          </a:p>
        </p:txBody>
      </p:sp>
      <p:pic>
        <p:nvPicPr>
          <p:cNvPr id="14" name="Picture 2" descr="C:\Users\dan\Desktop\Bio214 F15\00 Book\Chapter02\B_JPEG_Images\01_Unlabeled_Images\02_12Figure-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r="67136" b="88426"/>
          <a:stretch/>
        </p:blipFill>
        <p:spPr bwMode="auto">
          <a:xfrm>
            <a:off x="1889341" y="1147522"/>
            <a:ext cx="100190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39666" y="1846238"/>
            <a:ext cx="174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spermatogonium</a:t>
            </a:r>
            <a:endParaRPr lang="en-US" sz="16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25629" y="1143000"/>
            <a:ext cx="925865" cy="291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dan\Desktop\Bio214 F15\00 Book\Chapter02\B_JPEG_Images\01_Unlabeled_Images\02_12Figure-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18049" r="65932" b="65452"/>
          <a:stretch/>
        </p:blipFill>
        <p:spPr bwMode="auto">
          <a:xfrm>
            <a:off x="7162800" y="1066800"/>
            <a:ext cx="1208867" cy="10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2891248" y="1389038"/>
            <a:ext cx="42715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2400" y="109521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Signal to enter cell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67233" y="224420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23594" y="2053439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2n</a:t>
            </a:r>
          </a:p>
        </p:txBody>
      </p:sp>
      <p:grpSp>
        <p:nvGrpSpPr>
          <p:cNvPr id="1032" name="Group 1031"/>
          <p:cNvGrpSpPr/>
          <p:nvPr/>
        </p:nvGrpSpPr>
        <p:grpSpPr>
          <a:xfrm>
            <a:off x="2656994" y="1798640"/>
            <a:ext cx="4963006" cy="1986352"/>
            <a:chOff x="2656994" y="1798640"/>
            <a:chExt cx="4963006" cy="1986352"/>
          </a:xfrm>
        </p:grpSpPr>
        <p:grpSp>
          <p:nvGrpSpPr>
            <p:cNvPr id="1031" name="Group 1030"/>
            <p:cNvGrpSpPr/>
            <p:nvPr/>
          </p:nvGrpSpPr>
          <p:grpSpPr>
            <a:xfrm>
              <a:off x="2656994" y="2263018"/>
              <a:ext cx="4963006" cy="1321699"/>
              <a:chOff x="2656994" y="2263018"/>
              <a:chExt cx="4963006" cy="1321699"/>
            </a:xfrm>
          </p:grpSpPr>
          <p:pic>
            <p:nvPicPr>
              <p:cNvPr id="44" name="Picture 2" descr="C:\Users\dan\Desktop\Bio214 F15\00 Book\Chapter02\B_JPEG_Images\01_Unlabeled_Images\02_12Figure-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41" t="43080" r="50000" b="44029"/>
              <a:stretch/>
            </p:blipFill>
            <p:spPr bwMode="auto">
              <a:xfrm>
                <a:off x="5509974" y="2736098"/>
                <a:ext cx="1424226" cy="848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C:\Users\dan\Desktop\Bio214 F15\00 Book\Chapter02\B_JPEG_Images\01_Unlabeled_Images\02_12Figure-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798" r="78174" b="44029"/>
              <a:stretch/>
            </p:blipFill>
            <p:spPr bwMode="auto">
              <a:xfrm>
                <a:off x="3172619" y="2769265"/>
                <a:ext cx="1276101" cy="7822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C:\Users\dan\Desktop\Bio214 F15\00 Book\Chapter02\B_JPEG_Images\01_Unlabeled_Images\02_12Figure-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610" r="50000" b="56204"/>
              <a:stretch/>
            </p:blipFill>
            <p:spPr bwMode="auto">
              <a:xfrm>
                <a:off x="2656994" y="2263018"/>
                <a:ext cx="4963006" cy="4730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Straight Arrow Connector 20"/>
            <p:cNvCxnSpPr/>
            <p:nvPr/>
          </p:nvCxnSpPr>
          <p:spPr>
            <a:xfrm flipH="1">
              <a:off x="4953000" y="1915789"/>
              <a:ext cx="2209800" cy="3284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63506" y="3446438"/>
              <a:ext cx="243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Secondary spermatocytes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21035534">
              <a:off x="5592867" y="1798640"/>
              <a:ext cx="1075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Meiosis I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934200" y="207483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Primary spermatocyte</a:t>
            </a:r>
          </a:p>
        </p:txBody>
      </p:sp>
    </p:spTree>
    <p:extLst>
      <p:ext uri="{BB962C8B-B14F-4D97-AF65-F5344CB8AC3E}">
        <p14:creationId xmlns:p14="http://schemas.microsoft.com/office/powerpoint/2010/main" val="8196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from last time?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Most of cytoplasm eliminated, DNA repacked</a:t>
            </a:r>
          </a:p>
          <a:p>
            <a:r>
              <a:rPr lang="en-US" dirty="0">
                <a:solidFill>
                  <a:srgbClr val="000000"/>
                </a:solidFill>
              </a:rPr>
              <a:t>Centrioles become basal bodies, form flagella</a:t>
            </a:r>
          </a:p>
          <a:p>
            <a:r>
              <a:rPr lang="en-US" dirty="0">
                <a:solidFill>
                  <a:srgbClr val="000000"/>
                </a:solidFill>
              </a:rPr>
              <a:t>Internal structures moved (</a:t>
            </a:r>
            <a:r>
              <a:rPr lang="en-US" dirty="0" err="1">
                <a:solidFill>
                  <a:srgbClr val="000000"/>
                </a:solidFill>
              </a:rPr>
              <a:t>ie</a:t>
            </a:r>
            <a:r>
              <a:rPr lang="en-US" dirty="0">
                <a:solidFill>
                  <a:srgbClr val="000000"/>
                </a:solidFill>
              </a:rPr>
              <a:t> mitochondria) to power movement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Maturation of Sperm</a:t>
            </a:r>
          </a:p>
        </p:txBody>
      </p:sp>
      <p:pic>
        <p:nvPicPr>
          <p:cNvPr id="4" name="Picture 2" descr="figure_05_08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2210092" cy="333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8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21044" y="3886200"/>
            <a:ext cx="4698768" cy="1664950"/>
            <a:chOff x="1121044" y="3886200"/>
            <a:chExt cx="4698768" cy="1664950"/>
          </a:xfrm>
        </p:grpSpPr>
        <p:pic>
          <p:nvPicPr>
            <p:cNvPr id="37" name="Picture 2" descr="C:\Users\dan\Desktop\Bio214 F15\00 Book\Chapter02\B_JPEG_Images\01_Unlabeled_Images\02_12Figure-U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0" t="57308" r="12075" b="37267"/>
            <a:stretch/>
          </p:blipFill>
          <p:spPr bwMode="auto">
            <a:xfrm>
              <a:off x="2005732" y="3886200"/>
              <a:ext cx="3456135" cy="642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dan\Desktop\Bio214 F15\00 Book\Chapter02\B_JPEG_Images\01_Unlabeled_Images\02_12Figure-U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9" t="62450" r="12075" b="26056"/>
            <a:stretch/>
          </p:blipFill>
          <p:spPr bwMode="auto">
            <a:xfrm>
              <a:off x="4462752" y="4557576"/>
              <a:ext cx="659848" cy="756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696706" y="521259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/>
                <a:t>Ootid</a:t>
              </a:r>
              <a:endParaRPr lang="en-US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399" y="5046420"/>
              <a:ext cx="1857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Second polar body</a:t>
              </a:r>
            </a:p>
          </p:txBody>
        </p:sp>
        <p:pic>
          <p:nvPicPr>
            <p:cNvPr id="38" name="Picture 2" descr="C:\Users\dan\Desktop\Bio214 F15\00 Book\Chapter02\B_JPEG_Images\01_Unlabeled_Images\02_12Figure-U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0" t="62450" r="22885" b="26056"/>
            <a:stretch/>
          </p:blipFill>
          <p:spPr bwMode="auto">
            <a:xfrm>
              <a:off x="2514600" y="4495800"/>
              <a:ext cx="1053884" cy="756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276600" y="4124913"/>
              <a:ext cx="119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Meiosis II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21044" y="4331034"/>
              <a:ext cx="1803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</a:rPr>
                <a:t>Unequal division of cytoplasm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30396" y="1798640"/>
            <a:ext cx="5308604" cy="2197514"/>
            <a:chOff x="1930396" y="1798640"/>
            <a:chExt cx="5308604" cy="2197514"/>
          </a:xfrm>
        </p:grpSpPr>
        <p:grpSp>
          <p:nvGrpSpPr>
            <p:cNvPr id="31" name="Group 30"/>
            <p:cNvGrpSpPr/>
            <p:nvPr/>
          </p:nvGrpSpPr>
          <p:grpSpPr>
            <a:xfrm>
              <a:off x="3178404" y="2286000"/>
              <a:ext cx="4060596" cy="1415556"/>
              <a:chOff x="3178404" y="2286000"/>
              <a:chExt cx="4060596" cy="1415556"/>
            </a:xfrm>
          </p:grpSpPr>
          <p:pic>
            <p:nvPicPr>
              <p:cNvPr id="14" name="Picture 2" descr="C:\Users\dan\Desktop\Bio214 F15\00 Book\Chapter02\B_JPEG_Images\01_Unlabeled_Images\02_12Figure-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737" t="38186" b="56672"/>
              <a:stretch/>
            </p:blipFill>
            <p:spPr bwMode="auto">
              <a:xfrm>
                <a:off x="3178404" y="2286000"/>
                <a:ext cx="4060596" cy="36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:\Users\dan\Desktop\Bio214 F15\00 Book\Chapter02\B_JPEG_Images\01_Unlabeled_Images\02_12Figure-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26" t="43454" r="14293" b="42382"/>
              <a:stretch/>
            </p:blipFill>
            <p:spPr bwMode="auto">
              <a:xfrm>
                <a:off x="3381213" y="2769074"/>
                <a:ext cx="1162373" cy="932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:\Users\dan\Desktop\Bio214 F15\00 Book\Chapter02\B_JPEG_Images\01_Unlabeled_Images\02_12Figure-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7" t="43454" b="47338"/>
              <a:stretch/>
            </p:blipFill>
            <p:spPr bwMode="auto">
              <a:xfrm>
                <a:off x="5967051" y="2678668"/>
                <a:ext cx="724600" cy="606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7" name="Straight Arrow Connector 26"/>
            <p:cNvCxnSpPr/>
            <p:nvPr/>
          </p:nvCxnSpPr>
          <p:spPr>
            <a:xfrm flipH="1">
              <a:off x="4953000" y="1915789"/>
              <a:ext cx="2209800" cy="3284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1035534">
              <a:off x="5592867" y="1798640"/>
              <a:ext cx="1075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Meiosis I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61926" y="3284896"/>
              <a:ext cx="1534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First polar body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0396" y="2498009"/>
              <a:ext cx="1803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</a:rPr>
                <a:t>Unequal division of cytoplasm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19848" y="3657600"/>
              <a:ext cx="1756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Secondary oocyte</a:t>
              </a: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Animals - Oogenesis</a:t>
            </a:r>
          </a:p>
        </p:txBody>
      </p:sp>
      <p:pic>
        <p:nvPicPr>
          <p:cNvPr id="4" name="Picture 2" descr="C:\Users\dan\Desktop\Bio214 F15\00 Book\Chapter02\B_JPEG_Images\01_Unlabeled_Images\02_12Figure-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0" r="7179" b="88026"/>
          <a:stretch/>
        </p:blipFill>
        <p:spPr bwMode="auto">
          <a:xfrm>
            <a:off x="1782086" y="1107972"/>
            <a:ext cx="1100379" cy="7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400" y="1143000"/>
            <a:ext cx="1053884" cy="1778011"/>
            <a:chOff x="30997" y="5079989"/>
            <a:chExt cx="1053884" cy="1778011"/>
          </a:xfrm>
        </p:grpSpPr>
        <p:pic>
          <p:nvPicPr>
            <p:cNvPr id="6" name="Picture 2" descr="D:\Chapter_13\B_Jpeg_Images\13_Labeled_Images\13_05HumanLifeCycle-L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9" t="51963" r="66582" b="10512"/>
            <a:stretch/>
          </p:blipFill>
          <p:spPr bwMode="auto">
            <a:xfrm>
              <a:off x="30997" y="5079989"/>
              <a:ext cx="1053884" cy="177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14401" y="5364996"/>
              <a:ext cx="170480" cy="1493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>
            <a:endCxn id="4" idx="1"/>
          </p:cNvCxnSpPr>
          <p:nvPr/>
        </p:nvCxnSpPr>
        <p:spPr>
          <a:xfrm>
            <a:off x="411995" y="1339241"/>
            <a:ext cx="1370091" cy="162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22881" y="3235315"/>
            <a:ext cx="180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May or may not go through division</a:t>
            </a:r>
          </a:p>
        </p:txBody>
      </p:sp>
      <p:pic>
        <p:nvPicPr>
          <p:cNvPr id="13" name="Picture 2" descr="C:\Users\dan\Desktop\Bio214 F15\00 Book\Chapter02\B_JPEG_Images\01_Unlabeled_Images\02_12Figure-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7" t="17407" b="62539"/>
          <a:stretch/>
        </p:blipFill>
        <p:spPr bwMode="auto">
          <a:xfrm>
            <a:off x="6974277" y="773656"/>
            <a:ext cx="1880488" cy="13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891248" y="1389038"/>
            <a:ext cx="42715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62400" y="109521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Signal to enter cell cycle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600" y="23284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0" y="209388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Primary oocyte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39666" y="1846238"/>
            <a:ext cx="174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Oogonium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23594" y="2053439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2n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537834" y="5551150"/>
            <a:ext cx="3732250" cy="1303919"/>
            <a:chOff x="2537834" y="5551150"/>
            <a:chExt cx="3732250" cy="1303919"/>
          </a:xfrm>
        </p:grpSpPr>
        <p:sp>
          <p:nvSpPr>
            <p:cNvPr id="10" name="TextBox 9"/>
            <p:cNvSpPr txBox="1"/>
            <p:nvPr/>
          </p:nvSpPr>
          <p:spPr>
            <a:xfrm>
              <a:off x="4466680" y="6018906"/>
              <a:ext cx="1803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</a:rPr>
                <a:t>Only 1 gamete produced per </a:t>
              </a:r>
              <a:r>
                <a:rPr lang="en-US" sz="1600" b="1" i="1" dirty="0" err="1">
                  <a:solidFill>
                    <a:srgbClr val="C00000"/>
                  </a:solidFill>
                </a:rPr>
                <a:t>oogonium</a:t>
              </a:r>
              <a:endParaRPr lang="en-US" sz="1600" b="1" i="1" dirty="0">
                <a:solidFill>
                  <a:srgbClr val="C00000"/>
                </a:solidFill>
              </a:endParaRPr>
            </a:p>
          </p:txBody>
        </p:sp>
        <p:pic>
          <p:nvPicPr>
            <p:cNvPr id="12" name="Picture 2" descr="C:\Users\dan\Desktop\Bio214 F15\00 Book\Chapter02\B_JPEG_Images\01_Unlabeled_Images\02_12Figure-U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9" t="75571" r="20455" b="7895"/>
            <a:stretch/>
          </p:blipFill>
          <p:spPr bwMode="auto">
            <a:xfrm>
              <a:off x="2537834" y="5562600"/>
              <a:ext cx="1195966" cy="1088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2696706" y="6516515"/>
              <a:ext cx="878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Ovum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09974" y="5551150"/>
              <a:ext cx="1523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Differentiation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5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Timing: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Mammals: designation starts before birth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At birth, all eggs to be produced are arrested as Primary Oocytes in Prophase I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Puberty triggers development and release of an egg/month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Other cases: </a:t>
            </a:r>
            <a:r>
              <a:rPr lang="en-US" dirty="0" err="1">
                <a:solidFill>
                  <a:srgbClr val="000000"/>
                </a:solidFill>
              </a:rPr>
              <a:t>Ascaris</a:t>
            </a:r>
            <a:r>
              <a:rPr lang="en-US" dirty="0">
                <a:solidFill>
                  <a:srgbClr val="000000"/>
                </a:solidFill>
              </a:rPr>
              <a:t> (roundworm)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Sperm interacts with egg when it is still only a primary oocyte.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Sperm </a:t>
            </a:r>
            <a:r>
              <a:rPr lang="en-US" dirty="0" err="1">
                <a:solidFill>
                  <a:srgbClr val="000000"/>
                </a:solidFill>
              </a:rPr>
              <a:t>pronuclei</a:t>
            </a:r>
            <a:r>
              <a:rPr lang="en-US" dirty="0">
                <a:solidFill>
                  <a:srgbClr val="000000"/>
                </a:solidFill>
              </a:rPr>
              <a:t> waits around in egg as egg completes both divisions of meiosis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Progression of Oogenesis</a:t>
            </a:r>
          </a:p>
        </p:txBody>
      </p:sp>
    </p:spTree>
    <p:extLst>
      <p:ext uri="{BB962C8B-B14F-4D97-AF65-F5344CB8AC3E}">
        <p14:creationId xmlns:p14="http://schemas.microsoft.com/office/powerpoint/2010/main" val="210564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1643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18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Plants – Alternation of generations</a:t>
            </a:r>
          </a:p>
        </p:txBody>
      </p:sp>
      <p:pic>
        <p:nvPicPr>
          <p:cNvPr id="2050" name="Picture 2" descr="C:\Users\dan\Desktop\Bio214 F15\00 Book\Chapter02\B_JPEG_Images\01_Labeled_Images\02_13Figure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5" y="1447800"/>
            <a:ext cx="54279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82375" y="959604"/>
            <a:ext cx="2933025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Sporophyte</a:t>
            </a:r>
            <a:r>
              <a:rPr lang="en-US" sz="2400" dirty="0">
                <a:solidFill>
                  <a:srgbClr val="000000"/>
                </a:solidFill>
              </a:rPr>
              <a:t> (2n plant tissue)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Meiosis produces haploid spores (n)</a:t>
            </a:r>
          </a:p>
          <a:p>
            <a:pPr marL="0" indent="0">
              <a:buNone/>
            </a:pPr>
            <a:endParaRPr lang="en-US" sz="1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/>
              <a:t>♂ </a:t>
            </a:r>
            <a:r>
              <a:rPr lang="en-US" sz="2400" b="1" dirty="0"/>
              <a:t>microspores  </a:t>
            </a:r>
            <a:r>
              <a:rPr lang="en-US" sz="2400" dirty="0"/>
              <a:t>(made in anthers)</a:t>
            </a:r>
          </a:p>
          <a:p>
            <a:pPr marL="0" indent="0">
              <a:buNone/>
            </a:pPr>
            <a:r>
              <a:rPr lang="en-US" sz="2400" dirty="0"/>
              <a:t>♀ </a:t>
            </a:r>
            <a:r>
              <a:rPr lang="en-US" sz="2400" b="1" dirty="0"/>
              <a:t>megaspores</a:t>
            </a:r>
            <a:r>
              <a:rPr lang="en-US" sz="2400" dirty="0"/>
              <a:t>   (made in ovule)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Mitosis of spores then produces </a:t>
            </a:r>
            <a:r>
              <a:rPr lang="en-US" sz="2400" b="1" dirty="0"/>
              <a:t>gametophytes</a:t>
            </a:r>
            <a:r>
              <a:rPr lang="en-US" sz="2400" dirty="0"/>
              <a:t> (n) for fertilization and recreation of sporophyte (2n) state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874" y="6400800"/>
            <a:ext cx="394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(text: Fig 7.2; </a:t>
            </a:r>
            <a:r>
              <a:rPr lang="en-US" i="1" dirty="0" err="1"/>
              <a:t>pgs</a:t>
            </a:r>
            <a:r>
              <a:rPr lang="en-US" i="1" dirty="0"/>
              <a:t> 165-167)</a:t>
            </a:r>
          </a:p>
        </p:txBody>
      </p:sp>
    </p:spTree>
    <p:extLst>
      <p:ext uri="{BB962C8B-B14F-4D97-AF65-F5344CB8AC3E}">
        <p14:creationId xmlns:p14="http://schemas.microsoft.com/office/powerpoint/2010/main" val="1367060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13996" y="1185446"/>
            <a:ext cx="90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meiosis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73" y="84519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Microsporogenesis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48004" y="1066800"/>
            <a:ext cx="90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Pollen Mother cell (anther)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7498" y="1464676"/>
            <a:ext cx="838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234698" y="901069"/>
            <a:ext cx="1549402" cy="1266285"/>
            <a:chOff x="1234698" y="901069"/>
            <a:chExt cx="1549402" cy="1266285"/>
          </a:xfrm>
        </p:grpSpPr>
        <p:sp>
          <p:nvSpPr>
            <p:cNvPr id="12" name="TextBox 11"/>
            <p:cNvSpPr txBox="1"/>
            <p:nvPr/>
          </p:nvSpPr>
          <p:spPr>
            <a:xfrm>
              <a:off x="1234698" y="1828800"/>
              <a:ext cx="15494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microspores</a:t>
              </a:r>
            </a:p>
          </p:txBody>
        </p:sp>
        <p:pic>
          <p:nvPicPr>
            <p:cNvPr id="14" name="Picture 13" descr="plant_gametogenesis male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097" r="81072" b="14282"/>
            <a:stretch/>
          </p:blipFill>
          <p:spPr>
            <a:xfrm>
              <a:off x="1615698" y="901069"/>
              <a:ext cx="990600" cy="1042737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2172398" y="852845"/>
            <a:ext cx="1983302" cy="1314509"/>
            <a:chOff x="2172398" y="852845"/>
            <a:chExt cx="1983302" cy="1314509"/>
          </a:xfrm>
        </p:grpSpPr>
        <p:grpSp>
          <p:nvGrpSpPr>
            <p:cNvPr id="52" name="Group 51"/>
            <p:cNvGrpSpPr/>
            <p:nvPr/>
          </p:nvGrpSpPr>
          <p:grpSpPr>
            <a:xfrm>
              <a:off x="2453898" y="944899"/>
              <a:ext cx="1701802" cy="1222455"/>
              <a:chOff x="2453898" y="944899"/>
              <a:chExt cx="1701802" cy="1222455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606298" y="944899"/>
                <a:ext cx="1549402" cy="1222455"/>
                <a:chOff x="2606298" y="944899"/>
                <a:chExt cx="1549402" cy="1222455"/>
              </a:xfrm>
            </p:grpSpPr>
            <p:pic>
              <p:nvPicPr>
                <p:cNvPr id="15" name="Picture 14" descr="plant_gametogenesis male.gif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081" t="32382" r="57650" b="13854"/>
                <a:stretch/>
              </p:blipFill>
              <p:spPr>
                <a:xfrm>
                  <a:off x="2911098" y="944899"/>
                  <a:ext cx="884800" cy="955075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2606298" y="1828800"/>
                  <a:ext cx="15494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microspore</a:t>
                  </a:r>
                </a:p>
              </p:txBody>
            </p:sp>
          </p:grpSp>
          <p:cxnSp>
            <p:nvCxnSpPr>
              <p:cNvPr id="19" name="Curved Connector 18"/>
              <p:cNvCxnSpPr>
                <a:endCxn id="15" idx="1"/>
              </p:cNvCxnSpPr>
              <p:nvPr/>
            </p:nvCxnSpPr>
            <p:spPr>
              <a:xfrm>
                <a:off x="2453898" y="1217525"/>
                <a:ext cx="457200" cy="20491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172398" y="852845"/>
              <a:ext cx="1403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C00000"/>
                  </a:solidFill>
                </a:rPr>
                <a:t>all 4 mature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82282" y="6581000"/>
            <a:ext cx="4633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Pics from http://home.cc.umanitoba.ca/~frist/PLNT3140/l03/l03.4.html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5523" y="2649352"/>
            <a:ext cx="2800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Why 2 sperm nuclei?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596898" y="558225"/>
            <a:ext cx="3489702" cy="1779150"/>
            <a:chOff x="3596898" y="558225"/>
            <a:chExt cx="3489702" cy="1779150"/>
          </a:xfrm>
        </p:grpSpPr>
        <p:sp>
          <p:nvSpPr>
            <p:cNvPr id="25" name="TextBox 24"/>
            <p:cNvSpPr txBox="1"/>
            <p:nvPr/>
          </p:nvSpPr>
          <p:spPr>
            <a:xfrm>
              <a:off x="3840996" y="1150185"/>
              <a:ext cx="901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mitosis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904498" y="1429415"/>
              <a:ext cx="1292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96898" y="1371600"/>
              <a:ext cx="1660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no cytokinesis only </a:t>
              </a:r>
              <a:r>
                <a:rPr lang="en-US" sz="1600" b="1" i="1" dirty="0" err="1"/>
                <a:t>karyokinesis</a:t>
              </a:r>
              <a:endParaRPr lang="en-US" sz="1600" b="1" i="1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181600" y="558225"/>
              <a:ext cx="1905000" cy="1779150"/>
              <a:chOff x="5181600" y="558225"/>
              <a:chExt cx="1905000" cy="177915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181600" y="733926"/>
                <a:ext cx="1033296" cy="1124717"/>
                <a:chOff x="-163264" y="4755227"/>
                <a:chExt cx="1631133" cy="1913021"/>
              </a:xfrm>
            </p:grpSpPr>
            <p:pic>
              <p:nvPicPr>
                <p:cNvPr id="23" name="Picture 22" descr="plant_gametogenesis male.gif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596" t="18655" r="32393" b="13138"/>
                <a:stretch/>
              </p:blipFill>
              <p:spPr>
                <a:xfrm>
                  <a:off x="-163264" y="4755227"/>
                  <a:ext cx="1530350" cy="1913021"/>
                </a:xfrm>
                <a:prstGeom prst="rect">
                  <a:avLst/>
                </a:prstGeom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799034" y="4806478"/>
                  <a:ext cx="615948" cy="5275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159896" y="5638801"/>
                  <a:ext cx="307973" cy="5275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5542815" y="558225"/>
                <a:ext cx="15437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pollen tube nuclei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32398" y="1752600"/>
                <a:ext cx="1549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generative nucleus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5959098" y="0"/>
            <a:ext cx="3195184" cy="3653373"/>
            <a:chOff x="5959098" y="0"/>
            <a:chExt cx="3195184" cy="3653373"/>
          </a:xfrm>
        </p:grpSpPr>
        <p:grpSp>
          <p:nvGrpSpPr>
            <p:cNvPr id="47" name="Group 46"/>
            <p:cNvGrpSpPr/>
            <p:nvPr/>
          </p:nvGrpSpPr>
          <p:grpSpPr>
            <a:xfrm>
              <a:off x="6776853" y="0"/>
              <a:ext cx="2377429" cy="2649352"/>
              <a:chOff x="6776853" y="0"/>
              <a:chExt cx="2377429" cy="264935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776853" y="398647"/>
                <a:ext cx="2377429" cy="2250705"/>
                <a:chOff x="6776853" y="398647"/>
                <a:chExt cx="2377429" cy="2250705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7010400" y="398647"/>
                  <a:ext cx="1672390" cy="1912151"/>
                  <a:chOff x="3904498" y="3419324"/>
                  <a:chExt cx="1672390" cy="1912151"/>
                </a:xfrm>
              </p:grpSpPr>
              <p:pic>
                <p:nvPicPr>
                  <p:cNvPr id="13" name="Picture 12" descr="plant_gametogenesis male.gif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685" t="18177" r="8498" b="13649"/>
                  <a:stretch/>
                </p:blipFill>
                <p:spPr>
                  <a:xfrm>
                    <a:off x="3908508" y="3419324"/>
                    <a:ext cx="1668380" cy="1912151"/>
                  </a:xfrm>
                  <a:prstGeom prst="rect">
                    <a:avLst/>
                  </a:prstGeom>
                </p:spPr>
              </p:pic>
              <p:sp>
                <p:nvSpPr>
                  <p:cNvPr id="42" name="Rectangle 41"/>
                  <p:cNvSpPr/>
                  <p:nvPr/>
                </p:nvSpPr>
                <p:spPr>
                  <a:xfrm>
                    <a:off x="3904498" y="3714998"/>
                    <a:ext cx="522851" cy="26160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7604880" y="2310798"/>
                  <a:ext cx="15494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sperm nuclei</a:t>
                  </a:r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rot="11320343" flipV="1">
                  <a:off x="6776853" y="593514"/>
                  <a:ext cx="1076693" cy="212096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7594598" y="0"/>
                <a:ext cx="154940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male gametophyte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370122" y="2514600"/>
              <a:ext cx="27738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C00000"/>
                  </a:solidFill>
                </a:rPr>
                <a:t>+ </a:t>
              </a:r>
            </a:p>
            <a:p>
              <a:pPr algn="ctr"/>
              <a:r>
                <a:rPr lang="en-US" sz="1600" b="1" i="1" dirty="0">
                  <a:solidFill>
                    <a:srgbClr val="C00000"/>
                  </a:solidFill>
                </a:rPr>
                <a:t>differentiation of surface coat creates pollen grain containing male gametophyte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70123" y="1730697"/>
              <a:ext cx="901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mitosis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6135500" y="1408475"/>
              <a:ext cx="7677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959098" y="1981200"/>
              <a:ext cx="1660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only </a:t>
              </a:r>
              <a:r>
                <a:rPr lang="en-US" sz="1600" b="1" i="1" dirty="0" err="1"/>
                <a:t>kk</a:t>
              </a:r>
              <a:endParaRPr lang="en-US" sz="1600" b="1" i="1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452353" y="2044987"/>
              <a:ext cx="7677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-98047" y="3175184"/>
            <a:ext cx="4441447" cy="3149416"/>
            <a:chOff x="-98047" y="3175184"/>
            <a:chExt cx="4441447" cy="3149416"/>
          </a:xfrm>
        </p:grpSpPr>
        <p:sp>
          <p:nvSpPr>
            <p:cNvPr id="4" name="TextBox 3"/>
            <p:cNvSpPr txBox="1"/>
            <p:nvPr/>
          </p:nvSpPr>
          <p:spPr>
            <a:xfrm>
              <a:off x="0" y="3175184"/>
              <a:ext cx="434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Megasporogenesis</a:t>
              </a:r>
              <a:endParaRPr lang="en-US" sz="2800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-98047" y="4194185"/>
              <a:ext cx="3069847" cy="2130415"/>
              <a:chOff x="-98047" y="4194185"/>
              <a:chExt cx="3069847" cy="2130415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1602284" y="4194185"/>
                <a:ext cx="1369516" cy="2130415"/>
                <a:chOff x="905135" y="4203032"/>
                <a:chExt cx="1369516" cy="2130415"/>
              </a:xfrm>
            </p:grpSpPr>
            <p:pic>
              <p:nvPicPr>
                <p:cNvPr id="56" name="Picture 55" descr="plant_gametogenesis.gif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6289" r="87227" b="11066"/>
                <a:stretch/>
              </p:blipFill>
              <p:spPr>
                <a:xfrm>
                  <a:off x="905135" y="4203032"/>
                  <a:ext cx="1104264" cy="2130415"/>
                </a:xfrm>
                <a:prstGeom prst="rect">
                  <a:avLst/>
                </a:prstGeom>
              </p:spPr>
            </p:pic>
            <p:sp>
              <p:nvSpPr>
                <p:cNvPr id="59" name="Rectangle 58"/>
                <p:cNvSpPr/>
                <p:nvPr/>
              </p:nvSpPr>
              <p:spPr>
                <a:xfrm>
                  <a:off x="1905000" y="4572000"/>
                  <a:ext cx="104399" cy="2122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rot="6703933">
                  <a:off x="1835330" y="5622027"/>
                  <a:ext cx="523498" cy="355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-98047" y="4572000"/>
                <a:ext cx="12089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Megaspore Mother       cell    (ovule)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17884" y="4908828"/>
                <a:ext cx="9017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/>
                  <a:t>meiosis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794084" y="5181600"/>
                <a:ext cx="8382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>
            <a:off x="2268093" y="4554885"/>
            <a:ext cx="1719709" cy="1346269"/>
            <a:chOff x="2336342" y="4554885"/>
            <a:chExt cx="1719709" cy="1346269"/>
          </a:xfrm>
        </p:grpSpPr>
        <p:cxnSp>
          <p:nvCxnSpPr>
            <p:cNvPr id="66" name="Curved Connector 65"/>
            <p:cNvCxnSpPr>
              <a:endCxn id="68" idx="1"/>
            </p:cNvCxnSpPr>
            <p:nvPr/>
          </p:nvCxnSpPr>
          <p:spPr>
            <a:xfrm rot="5400000" flipH="1" flipV="1">
              <a:off x="2302460" y="5205564"/>
              <a:ext cx="619071" cy="551307"/>
            </a:xfrm>
            <a:prstGeom prst="curved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506649" y="4694143"/>
              <a:ext cx="1549402" cy="1207011"/>
              <a:chOff x="2506649" y="4694143"/>
              <a:chExt cx="1549402" cy="1207011"/>
            </a:xfrm>
          </p:grpSpPr>
          <p:pic>
            <p:nvPicPr>
              <p:cNvPr id="68" name="Picture 67" descr="plant_gametogenesis male.gif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81" t="32382" r="57650" b="13854"/>
              <a:stretch/>
            </p:blipFill>
            <p:spPr>
              <a:xfrm>
                <a:off x="2887649" y="4694143"/>
                <a:ext cx="884800" cy="955075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2506649" y="5562600"/>
                <a:ext cx="154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megaspore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398352" y="4554885"/>
              <a:ext cx="1403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C00000"/>
                  </a:solidFill>
                </a:rPr>
                <a:t>only 1 functional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458706" y="4501879"/>
            <a:ext cx="1695292" cy="1339601"/>
            <a:chOff x="3505200" y="4501879"/>
            <a:chExt cx="1695292" cy="1339601"/>
          </a:xfrm>
        </p:grpSpPr>
        <p:grpSp>
          <p:nvGrpSpPr>
            <p:cNvPr id="78" name="Group 77"/>
            <p:cNvGrpSpPr/>
            <p:nvPr/>
          </p:nvGrpSpPr>
          <p:grpSpPr>
            <a:xfrm>
              <a:off x="3505200" y="4876800"/>
              <a:ext cx="1074066" cy="567154"/>
              <a:chOff x="3733800" y="4876800"/>
              <a:chExt cx="1074066" cy="567154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3826042" y="4876800"/>
                <a:ext cx="9017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/>
                  <a:t>mitosis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733800" y="5105400"/>
                <a:ext cx="1074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/>
                  <a:t>only </a:t>
                </a:r>
                <a:r>
                  <a:rPr lang="en-US" sz="1600" b="1" i="1" dirty="0" err="1"/>
                  <a:t>kk</a:t>
                </a:r>
                <a:endParaRPr lang="en-US" sz="1600" b="1" i="1" dirty="0"/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>
                <a:off x="3955134" y="5171680"/>
                <a:ext cx="7677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4506460" y="4501879"/>
              <a:ext cx="694032" cy="1339601"/>
              <a:chOff x="4710234" y="4268230"/>
              <a:chExt cx="959781" cy="1695885"/>
            </a:xfrm>
          </p:grpSpPr>
          <p:pic>
            <p:nvPicPr>
              <p:cNvPr id="79" name="Picture 78" descr="plant_gametogenesis.gi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16" t="51327" r="73830" b="16767"/>
              <a:stretch/>
            </p:blipFill>
            <p:spPr>
              <a:xfrm>
                <a:off x="4710234" y="4370267"/>
                <a:ext cx="938349" cy="1593848"/>
              </a:xfrm>
              <a:prstGeom prst="rect">
                <a:avLst/>
              </a:prstGeom>
            </p:spPr>
          </p:pic>
          <p:sp>
            <p:nvSpPr>
              <p:cNvPr id="81" name="Rectangle 80"/>
              <p:cNvSpPr/>
              <p:nvPr/>
            </p:nvSpPr>
            <p:spPr>
              <a:xfrm>
                <a:off x="4731666" y="4554885"/>
                <a:ext cx="45719" cy="139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flipH="1" flipV="1">
                <a:off x="5555876" y="4268230"/>
                <a:ext cx="114139" cy="475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4906506" y="4501879"/>
            <a:ext cx="1723866" cy="1339601"/>
            <a:chOff x="4953000" y="4501879"/>
            <a:chExt cx="1723866" cy="1339601"/>
          </a:xfrm>
        </p:grpSpPr>
        <p:grpSp>
          <p:nvGrpSpPr>
            <p:cNvPr id="84" name="Group 83"/>
            <p:cNvGrpSpPr/>
            <p:nvPr/>
          </p:nvGrpSpPr>
          <p:grpSpPr>
            <a:xfrm>
              <a:off x="4953000" y="4876800"/>
              <a:ext cx="1074066" cy="567154"/>
              <a:chOff x="3733800" y="4876800"/>
              <a:chExt cx="1074066" cy="567154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3826042" y="4876800"/>
                <a:ext cx="9017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/>
                  <a:t>mitosis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733800" y="5105400"/>
                <a:ext cx="1074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/>
                  <a:t>only </a:t>
                </a:r>
                <a:r>
                  <a:rPr lang="en-US" sz="1600" b="1" i="1" dirty="0" err="1"/>
                  <a:t>kk</a:t>
                </a:r>
                <a:endParaRPr lang="en-US" sz="1600" b="1" i="1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3955134" y="5171680"/>
                <a:ext cx="7677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8" name="Picture 87" descr="plant_gametogenesis.gi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5" t="50777" r="59377" b="17009"/>
            <a:stretch/>
          </p:blipFill>
          <p:spPr>
            <a:xfrm>
              <a:off x="5960389" y="4501879"/>
              <a:ext cx="716477" cy="1339601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6074851" y="3653410"/>
            <a:ext cx="3213224" cy="3126992"/>
            <a:chOff x="6074851" y="3653410"/>
            <a:chExt cx="3213224" cy="3126992"/>
          </a:xfrm>
        </p:grpSpPr>
        <p:grpSp>
          <p:nvGrpSpPr>
            <p:cNvPr id="102" name="Group 101"/>
            <p:cNvGrpSpPr/>
            <p:nvPr/>
          </p:nvGrpSpPr>
          <p:grpSpPr>
            <a:xfrm>
              <a:off x="7269996" y="3937594"/>
              <a:ext cx="2018079" cy="2615606"/>
              <a:chOff x="9249708" y="3717841"/>
              <a:chExt cx="2188125" cy="2615606"/>
            </a:xfrm>
          </p:grpSpPr>
          <p:pic>
            <p:nvPicPr>
              <p:cNvPr id="58" name="Picture 57" descr="plant_gametogenesis.gi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52" t="46766" r="15659" b="4752"/>
              <a:stretch/>
            </p:blipFill>
            <p:spPr>
              <a:xfrm>
                <a:off x="9372600" y="3911506"/>
                <a:ext cx="2065233" cy="2421941"/>
              </a:xfrm>
              <a:prstGeom prst="rect">
                <a:avLst/>
              </a:prstGeom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10405216" y="3911506"/>
                <a:ext cx="1032617" cy="3756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0650908" y="4501133"/>
                <a:ext cx="779092" cy="274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0397383" y="5715000"/>
                <a:ext cx="1032617" cy="274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0134600" y="5791200"/>
                <a:ext cx="1032617" cy="274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0437203" y="4694142"/>
                <a:ext cx="306998" cy="144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404587" y="3911506"/>
                <a:ext cx="272814" cy="113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9643440">
                <a:off x="9249708" y="3717841"/>
                <a:ext cx="561620" cy="436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499984" y="6041738"/>
              <a:ext cx="14036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C00000"/>
                  </a:solidFill>
                </a:rPr>
                <a:t>8 nuclei in female gametophyte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74851" y="3653410"/>
              <a:ext cx="154940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female gametophyte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07742" y="4876800"/>
              <a:ext cx="1074066" cy="567154"/>
              <a:chOff x="3733800" y="4876800"/>
              <a:chExt cx="1074066" cy="567154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3826042" y="4876800"/>
                <a:ext cx="9017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/>
                  <a:t>mitosis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733800" y="5105400"/>
                <a:ext cx="1074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/>
                  <a:t>only </a:t>
                </a:r>
                <a:r>
                  <a:rPr lang="en-US" sz="1600" b="1" i="1" dirty="0" err="1"/>
                  <a:t>kk</a:t>
                </a:r>
                <a:endParaRPr lang="en-US" sz="1600" b="1" i="1" dirty="0"/>
              </a:p>
            </p:txBody>
          </p:sp>
          <p:cxnSp>
            <p:nvCxnSpPr>
              <p:cNvPr id="92" name="Straight Arrow Connector 91"/>
              <p:cNvCxnSpPr/>
              <p:nvPr/>
            </p:nvCxnSpPr>
            <p:spPr>
              <a:xfrm>
                <a:off x="3955134" y="5171680"/>
                <a:ext cx="7677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109"/>
          <p:cNvGrpSpPr/>
          <p:nvPr/>
        </p:nvGrpSpPr>
        <p:grpSpPr>
          <a:xfrm>
            <a:off x="0" y="3175147"/>
            <a:ext cx="9129924" cy="416271"/>
            <a:chOff x="0" y="3175147"/>
            <a:chExt cx="9129924" cy="416271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2911098" y="3591381"/>
              <a:ext cx="6218826" cy="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0" y="3175147"/>
              <a:ext cx="2911098" cy="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2911098" y="3175184"/>
              <a:ext cx="0" cy="4161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1371600" y="6145490"/>
            <a:ext cx="1549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megaspores</a:t>
            </a:r>
          </a:p>
        </p:txBody>
      </p:sp>
    </p:spTree>
    <p:extLst>
      <p:ext uri="{BB962C8B-B14F-4D97-AF65-F5344CB8AC3E}">
        <p14:creationId xmlns:p14="http://schemas.microsoft.com/office/powerpoint/2010/main" val="37356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Plants – Double Fertilization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955662" y="1835140"/>
            <a:ext cx="409968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http://home.cc.umanitoba.ca/~frist/PLNT3140/l03/l03.4.html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874" y="3962400"/>
            <a:ext cx="9147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3</a:t>
            </a:r>
            <a:r>
              <a:rPr lang="en-US" sz="2800" dirty="0"/>
              <a:t> Antipodal and </a:t>
            </a:r>
            <a:r>
              <a:rPr lang="en-US" sz="2800" u="sng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synergid</a:t>
            </a:r>
            <a:r>
              <a:rPr lang="en-US" sz="2800" dirty="0"/>
              <a:t> nuclei eventually degenerate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1</a:t>
            </a:r>
            <a:r>
              <a:rPr lang="en-US" sz="2800" dirty="0"/>
              <a:t> Egg nuclei (female) merge with 1 sperm nuclei (male) to make 2n (diploid) embryo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2</a:t>
            </a:r>
            <a:r>
              <a:rPr lang="en-US" sz="2800" dirty="0"/>
              <a:t> polar nuclei (female) merge with 1 sperm nuclei (male) and create 3n (triploid) endosperm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Endosperm serves as food source for growing embryo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14600" y="990600"/>
            <a:ext cx="3564042" cy="2902087"/>
            <a:chOff x="2514600" y="1225033"/>
            <a:chExt cx="3564042" cy="2902087"/>
          </a:xfrm>
        </p:grpSpPr>
        <p:pic>
          <p:nvPicPr>
            <p:cNvPr id="7" name="Picture 6" descr="plant_gametogenesis female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95"/>
            <a:stretch/>
          </p:blipFill>
          <p:spPr>
            <a:xfrm>
              <a:off x="2590800" y="1295399"/>
              <a:ext cx="3487842" cy="283172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953000" y="1295399"/>
              <a:ext cx="1125642" cy="228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81600" y="1225033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seed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4600" y="15240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67000" y="1409699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1784552"/>
            <a:ext cx="140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>
                <a:solidFill>
                  <a:srgbClr val="C00000"/>
                </a:solidFill>
              </a:rPr>
              <a:t>8</a:t>
            </a:r>
            <a:r>
              <a:rPr lang="en-US" sz="1400" b="1" i="1" dirty="0">
                <a:solidFill>
                  <a:srgbClr val="C00000"/>
                </a:solidFill>
              </a:rPr>
              <a:t> nuclei in female gametophyte + 2 sperm nuclei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1119187"/>
            <a:ext cx="1600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pollen transferred from anther to stigma causes male pollen tube nuclei  to develop pollen tube down style to ovary/ovule to carry sperm nuclei to female gametophyte</a:t>
            </a:r>
          </a:p>
        </p:txBody>
      </p:sp>
    </p:spTree>
    <p:extLst>
      <p:ext uri="{BB962C8B-B14F-4D97-AF65-F5344CB8AC3E}">
        <p14:creationId xmlns:p14="http://schemas.microsoft.com/office/powerpoint/2010/main" val="278310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dirty="0"/>
              <a:t>For Next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7772400" cy="3124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	Quiz on Mitosis/Meiosis </a:t>
            </a:r>
          </a:p>
          <a:p>
            <a:pPr algn="l"/>
            <a:r>
              <a:rPr lang="en-US" dirty="0"/>
              <a:t>		Stages</a:t>
            </a:r>
          </a:p>
          <a:p>
            <a:pPr algn="l"/>
            <a:r>
              <a:rPr lang="en-US" dirty="0"/>
              <a:t>		Drawings</a:t>
            </a:r>
          </a:p>
          <a:p>
            <a:pPr algn="l"/>
            <a:r>
              <a:rPr lang="en-US" dirty="0"/>
              <a:t>		n-/c-values</a:t>
            </a:r>
          </a:p>
          <a:p>
            <a:pPr algn="l"/>
            <a:r>
              <a:rPr lang="en-US" dirty="0"/>
              <a:t>		animal/plant terminology</a:t>
            </a:r>
          </a:p>
          <a:p>
            <a:pPr algn="l"/>
            <a:r>
              <a:rPr lang="en-US" dirty="0"/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3030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\Desktop\Bio214 F15\00 Book\Chapter02\B_JPEG_Images\01_Labeled_Images\02_07Figure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0262"/>
            <a:ext cx="5638800" cy="629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Mitosis Summary</a:t>
            </a:r>
          </a:p>
        </p:txBody>
      </p:sp>
    </p:spTree>
    <p:extLst>
      <p:ext uri="{BB962C8B-B14F-4D97-AF65-F5344CB8AC3E}">
        <p14:creationId xmlns:p14="http://schemas.microsoft.com/office/powerpoint/2010/main" val="376519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Class Question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39824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8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89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hapter_12\B_Jpeg_Images\12_Labeled_Images\12_15MechAnalogyCellCyc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"/>
          <a:stretch/>
        </p:blipFill>
        <p:spPr bwMode="auto">
          <a:xfrm>
            <a:off x="20401" y="2331204"/>
            <a:ext cx="5431680" cy="45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884872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Checkpoints</a:t>
            </a:r>
            <a:r>
              <a:rPr lang="en-US" sz="3000" dirty="0"/>
              <a:t> determine whether cell cycle proceeds or is halted (checks to make sure cell is ready to keep going, checking for errors in replication, growth or division)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0906" y="2612648"/>
            <a:ext cx="3913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Checkpoints at G</a:t>
            </a:r>
            <a:r>
              <a:rPr lang="en-US" sz="2600" baseline="-25000" dirty="0"/>
              <a:t>1</a:t>
            </a:r>
            <a:r>
              <a:rPr lang="en-US" sz="2600" dirty="0"/>
              <a:t>/S; G</a:t>
            </a:r>
            <a:r>
              <a:rPr lang="en-US" sz="2600" baseline="-25000" dirty="0"/>
              <a:t>2</a:t>
            </a:r>
            <a:r>
              <a:rPr lang="en-US" sz="2600" dirty="0"/>
              <a:t>/M; and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1941" y="51054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When good cells go bad:</a:t>
            </a:r>
          </a:p>
          <a:p>
            <a:r>
              <a:rPr lang="en-US" sz="2400" i="1" dirty="0"/>
              <a:t>Cancer cells ignore normal signals of cell cycle and undergo rapid proliferation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Checkpoint control</a:t>
            </a:r>
          </a:p>
        </p:txBody>
      </p:sp>
    </p:spTree>
    <p:extLst>
      <p:ext uri="{BB962C8B-B14F-4D97-AF65-F5344CB8AC3E}">
        <p14:creationId xmlns:p14="http://schemas.microsoft.com/office/powerpoint/2010/main" val="357414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n\Desktop\Bio214 F15\00 Book\Chapter02\B_JPEG_Images\01_Labeled_Images\02_09Figure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27" y="457200"/>
            <a:ext cx="661997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Mitosis/Meiosis Comparison</a:t>
            </a:r>
          </a:p>
        </p:txBody>
      </p:sp>
    </p:spTree>
    <p:extLst>
      <p:ext uri="{BB962C8B-B14F-4D97-AF65-F5344CB8AC3E}">
        <p14:creationId xmlns:p14="http://schemas.microsoft.com/office/powerpoint/2010/main" val="14079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Stages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Meiosis I Is </a:t>
            </a:r>
            <a:r>
              <a:rPr lang="en-US" sz="3000" b="1" dirty="0" err="1"/>
              <a:t>reductional</a:t>
            </a:r>
            <a:r>
              <a:rPr lang="en-US" sz="3000" dirty="0"/>
              <a:t> (</a:t>
            </a:r>
            <a:r>
              <a:rPr lang="en-US" sz="3000" dirty="0" err="1"/>
              <a:t>ploidy</a:t>
            </a:r>
            <a:r>
              <a:rPr lang="en-US" sz="3000" dirty="0"/>
              <a:t> goes to n as homologous chromosomes separated)</a:t>
            </a:r>
          </a:p>
          <a:p>
            <a:r>
              <a:rPr lang="en-US" sz="2600" dirty="0"/>
              <a:t>Prophase I – pairing of homologous chromosomes and crossing over (to increase diversity in offspring)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Meiosis II is </a:t>
            </a:r>
            <a:r>
              <a:rPr lang="en-US" sz="3000" b="1" dirty="0"/>
              <a:t>equational</a:t>
            </a:r>
            <a:r>
              <a:rPr lang="en-US" sz="3000" dirty="0"/>
              <a:t> (</a:t>
            </a:r>
            <a:r>
              <a:rPr lang="en-US" sz="3000" dirty="0" err="1"/>
              <a:t>ploidy</a:t>
            </a:r>
            <a:r>
              <a:rPr lang="en-US" sz="3000" dirty="0"/>
              <a:t> stays at n as sister chromatids separate)</a:t>
            </a:r>
          </a:p>
          <a:p>
            <a:r>
              <a:rPr lang="en-US" sz="2600" dirty="0"/>
              <a:t>Prophase II, Metaphase II, Anaphase II, Telophase II</a:t>
            </a:r>
          </a:p>
          <a:p>
            <a:pPr marL="0" indent="0">
              <a:buNone/>
            </a:pPr>
            <a:endParaRPr lang="en-US" sz="2600" dirty="0"/>
          </a:p>
          <a:p>
            <a:pPr lvl="4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3012757"/>
            <a:ext cx="8686800" cy="492443"/>
            <a:chOff x="76200" y="3012757"/>
            <a:chExt cx="8686800" cy="492443"/>
          </a:xfrm>
        </p:grpSpPr>
        <p:sp>
          <p:nvSpPr>
            <p:cNvPr id="8" name="TextBox 7"/>
            <p:cNvSpPr txBox="1"/>
            <p:nvPr/>
          </p:nvSpPr>
          <p:spPr>
            <a:xfrm>
              <a:off x="411996" y="3012757"/>
              <a:ext cx="62174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Metaphase I, Anaphase I, Telophase 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" y="3012757"/>
              <a:ext cx="8686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600" dirty="0"/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4191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No interphase/ replication (G1/S/G2) between Meiosis I and II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8200" y="3505200"/>
            <a:ext cx="3886200" cy="10551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3810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Direct</a:t>
            </a:r>
          </a:p>
        </p:txBody>
      </p:sp>
    </p:spTree>
    <p:extLst>
      <p:ext uri="{BB962C8B-B14F-4D97-AF65-F5344CB8AC3E}">
        <p14:creationId xmlns:p14="http://schemas.microsoft.com/office/powerpoint/2010/main" val="380355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Class Question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6116"/>
            <a:ext cx="7462838" cy="593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114800" y="2286000"/>
            <a:ext cx="533400" cy="304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953000" y="2608881"/>
            <a:ext cx="533400" cy="304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0" y="2221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chromosomes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2602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chromosomes</a:t>
            </a:r>
          </a:p>
        </p:txBody>
      </p:sp>
    </p:spTree>
    <p:extLst>
      <p:ext uri="{BB962C8B-B14F-4D97-AF65-F5344CB8AC3E}">
        <p14:creationId xmlns:p14="http://schemas.microsoft.com/office/powerpoint/2010/main" val="209970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7913</TotalTime>
  <Words>1188</Words>
  <Application>Microsoft Office PowerPoint</Application>
  <PresentationFormat>On-screen Show (4:3)</PresentationFormat>
  <Paragraphs>216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Questions from last time?</vt:lpstr>
      <vt:lpstr>Mitosis Summary</vt:lpstr>
      <vt:lpstr>Class Question</vt:lpstr>
      <vt:lpstr>PowerPoint Presentation</vt:lpstr>
      <vt:lpstr>PowerPoint Presentation</vt:lpstr>
      <vt:lpstr>Mitosis/Meiosis Comparison</vt:lpstr>
      <vt:lpstr>Stages of Meiosis</vt:lpstr>
      <vt:lpstr>Class Question</vt:lpstr>
      <vt:lpstr>PowerPoint Presentation</vt:lpstr>
      <vt:lpstr>Class Question</vt:lpstr>
      <vt:lpstr>Diversity of Gametes (Life)</vt:lpstr>
      <vt:lpstr>PowerPoint Presentation</vt:lpstr>
      <vt:lpstr>PowerPoint Presentation</vt:lpstr>
      <vt:lpstr>Chromosome/DNA terms</vt:lpstr>
      <vt:lpstr>Class Question</vt:lpstr>
      <vt:lpstr>Genome size and organisms</vt:lpstr>
      <vt:lpstr>Meiosis Variations</vt:lpstr>
      <vt:lpstr>Animals - Spermatogenesis</vt:lpstr>
      <vt:lpstr>Maturation of Sperm</vt:lpstr>
      <vt:lpstr>Animals - Oogenesis</vt:lpstr>
      <vt:lpstr>Progression of Oogenesis</vt:lpstr>
      <vt:lpstr>PowerPoint Presentation</vt:lpstr>
      <vt:lpstr>Plants – Alternation of generations</vt:lpstr>
      <vt:lpstr>PowerPoint Presentation</vt:lpstr>
      <vt:lpstr>Plants – Double Fertilization</vt:lpstr>
      <vt:lpstr>For Next Time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LeMoyne College</cp:lastModifiedBy>
  <cp:revision>124</cp:revision>
  <cp:lastPrinted>2016-01-19T21:32:00Z</cp:lastPrinted>
  <dcterms:created xsi:type="dcterms:W3CDTF">2015-08-24T02:22:58Z</dcterms:created>
  <dcterms:modified xsi:type="dcterms:W3CDTF">2016-09-12T12:38:57Z</dcterms:modified>
</cp:coreProperties>
</file>