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5" r:id="rId1"/>
  </p:sldMasterIdLst>
  <p:notesMasterIdLst>
    <p:notesMasterId r:id="rId28"/>
  </p:notesMasterIdLst>
  <p:handoutMasterIdLst>
    <p:handoutMasterId r:id="rId29"/>
  </p:handoutMasterIdLst>
  <p:sldIdLst>
    <p:sldId id="256" r:id="rId2"/>
    <p:sldId id="258" r:id="rId3"/>
    <p:sldId id="259" r:id="rId4"/>
    <p:sldId id="269" r:id="rId5"/>
    <p:sldId id="272" r:id="rId6"/>
    <p:sldId id="261" r:id="rId7"/>
    <p:sldId id="273" r:id="rId8"/>
    <p:sldId id="262" r:id="rId9"/>
    <p:sldId id="263" r:id="rId10"/>
    <p:sldId id="274" r:id="rId11"/>
    <p:sldId id="260" r:id="rId12"/>
    <p:sldId id="257" r:id="rId13"/>
    <p:sldId id="277" r:id="rId14"/>
    <p:sldId id="275" r:id="rId15"/>
    <p:sldId id="278" r:id="rId16"/>
    <p:sldId id="276" r:id="rId17"/>
    <p:sldId id="279" r:id="rId18"/>
    <p:sldId id="281" r:id="rId19"/>
    <p:sldId id="282" r:id="rId20"/>
    <p:sldId id="264" r:id="rId21"/>
    <p:sldId id="265" r:id="rId22"/>
    <p:sldId id="270" r:id="rId23"/>
    <p:sldId id="266" r:id="rId24"/>
    <p:sldId id="268" r:id="rId25"/>
    <p:sldId id="28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108040"/>
    <a:srgbClr val="21FF06"/>
    <a:srgbClr val="66CCFF"/>
    <a:srgbClr val="FD8008"/>
    <a:srgbClr val="0F80FF"/>
    <a:srgbClr val="20FFFF"/>
    <a:srgbClr val="191919"/>
    <a:srgbClr val="333333"/>
    <a:srgbClr val="804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832" autoAdjust="0"/>
  </p:normalViewPr>
  <p:slideViewPr>
    <p:cSldViewPr snapToGrid="0" snapToObjects="1">
      <p:cViewPr>
        <p:scale>
          <a:sx n="100" d="100"/>
          <a:sy n="100" d="100"/>
        </p:scale>
        <p:origin x="-1048" y="240"/>
      </p:cViewPr>
      <p:guideLst>
        <p:guide orient="horz" pos="2160"/>
        <p:guide pos="2880"/>
      </p:guideLst>
    </p:cSldViewPr>
  </p:slideViewPr>
  <p:notesTextViewPr>
    <p:cViewPr>
      <p:scale>
        <a:sx n="100" d="100"/>
        <a:sy n="100" d="100"/>
      </p:scale>
      <p:origin x="0" y="0"/>
    </p:cViewPr>
  </p:notesTextViewPr>
  <p:sorterViewPr>
    <p:cViewPr>
      <p:scale>
        <a:sx n="93" d="100"/>
        <a:sy n="93" d="100"/>
      </p:scale>
      <p:origin x="0" y="10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BE144D-72CA-4D43-8FF8-8389B58891AC}" type="datetimeFigureOut">
              <a:rPr lang="en-US" smtClean="0"/>
              <a:t>1/29/19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47769-5FEB-4A42-A24C-78447461977B}" type="slidenum">
              <a:rPr lang="en-US" smtClean="0"/>
              <a:t>‹#›</a:t>
            </a:fld>
            <a:endParaRPr lang="en-US"/>
          </a:p>
        </p:txBody>
      </p:sp>
    </p:spTree>
    <p:extLst>
      <p:ext uri="{BB962C8B-B14F-4D97-AF65-F5344CB8AC3E}">
        <p14:creationId xmlns:p14="http://schemas.microsoft.com/office/powerpoint/2010/main" val="4014869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B7478-C04A-114F-935C-9D1E210F2392}" type="datetimeFigureOut">
              <a:rPr lang="en-US" smtClean="0"/>
              <a:t>1/29/19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54D7B-BD68-4042-9C9F-D4FD43482D78}" type="slidenum">
              <a:rPr lang="en-US" smtClean="0"/>
              <a:t>‹#›</a:t>
            </a:fld>
            <a:endParaRPr lang="en-US"/>
          </a:p>
        </p:txBody>
      </p:sp>
    </p:spTree>
    <p:extLst>
      <p:ext uri="{BB962C8B-B14F-4D97-AF65-F5344CB8AC3E}">
        <p14:creationId xmlns:p14="http://schemas.microsoft.com/office/powerpoint/2010/main" val="11922423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2152650"/>
          </a:xfrm>
        </p:spPr>
        <p:txBody>
          <a:bodyPr>
            <a:noAutofit/>
          </a:bodyPr>
          <a:lstStyle>
            <a:lvl1pPr>
              <a:defRPr sz="5400">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3532559"/>
            <a:ext cx="6172200" cy="877061"/>
          </a:xfrm>
        </p:spPr>
        <p:txBody>
          <a:bodyPr anchor="ctr">
            <a:normAutofit/>
          </a:bodyPr>
          <a:lstStyle>
            <a:lvl1pPr marL="0" indent="0" algn="l">
              <a:buNone/>
              <a:defRPr sz="24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Slide Number Placeholder 15"/>
          <p:cNvSpPr>
            <a:spLocks noGrp="1"/>
          </p:cNvSpPr>
          <p:nvPr>
            <p:ph type="sldNum" sz="quarter" idx="11"/>
          </p:nvPr>
        </p:nvSpPr>
        <p:spPr/>
        <p:txBody>
          <a:bodyPr/>
          <a:lstStyle/>
          <a:p>
            <a:fld id="{D739C4FB-7D33-419B-8833-D1372BFD11C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FFCA7-7E5E-5543-A992-072B28F18007}"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2F06A-3DD0-D147-A829-128CDC3A97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FCA7-7E5E-5543-A992-072B28F18007}"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2F06A-3DD0-D147-A829-128CDC3A97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318" y="2031537"/>
            <a:ext cx="7855136" cy="3657599"/>
          </a:xfrm>
        </p:spPr>
        <p:txBody>
          <a:bodyPr/>
          <a:lstStyle>
            <a:lvl1pPr>
              <a:defRPr sz="2400">
                <a:solidFill>
                  <a:srgbClr val="FFFF00"/>
                </a:solidFill>
              </a:defRPr>
            </a:lvl1pPr>
            <a:lvl2pPr>
              <a:defRPr sz="2000">
                <a:solidFill>
                  <a:srgbClr val="FFFF0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762000" y="396818"/>
            <a:ext cx="7769454" cy="1117136"/>
          </a:xfrm>
        </p:spPr>
        <p:txBody>
          <a:bodyPr/>
          <a:lstStyle>
            <a:lvl1pPr>
              <a:defRPr sz="4800">
                <a:solidFill>
                  <a:srgbClr val="FFFF00"/>
                </a:solidFill>
              </a:defRPr>
            </a:lvl1p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fld id="{3FFFFCA7-7E5E-5543-A992-072B28F18007}" type="datetimeFigureOut">
              <a:rPr lang="en-US" smtClean="0"/>
              <a:t>1/29/19</a:t>
            </a:fld>
            <a:endParaRPr lang="en-US"/>
          </a:p>
        </p:txBody>
      </p:sp>
      <p:sp>
        <p:nvSpPr>
          <p:cNvPr id="15" name="Slide Number Placeholder 14"/>
          <p:cNvSpPr>
            <a:spLocks noGrp="1"/>
          </p:cNvSpPr>
          <p:nvPr>
            <p:ph type="sldNum" sz="quarter" idx="11"/>
          </p:nvPr>
        </p:nvSpPr>
        <p:spPr/>
        <p:txBody>
          <a:bodyPr/>
          <a:lstStyle/>
          <a:p>
            <a:fld id="{E962F06A-3DD0-D147-A829-128CDC3A97F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3FFFFCA7-7E5E-5543-A992-072B28F18007}" type="datetimeFigureOut">
              <a:rPr lang="en-US" smtClean="0"/>
              <a:t>1/29/19</a:t>
            </a:fld>
            <a:endParaRPr lang="en-US"/>
          </a:p>
        </p:txBody>
      </p:sp>
      <p:sp>
        <p:nvSpPr>
          <p:cNvPr id="13" name="Slide Number Placeholder 12"/>
          <p:cNvSpPr>
            <a:spLocks noGrp="1"/>
          </p:cNvSpPr>
          <p:nvPr>
            <p:ph type="sldNum" sz="quarter" idx="11"/>
          </p:nvPr>
        </p:nvSpPr>
        <p:spPr/>
        <p:txBody>
          <a:bodyPr/>
          <a:lstStyle/>
          <a:p>
            <a:fld id="{E962F06A-3DD0-D147-A829-128CDC3A97F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FFFFCA7-7E5E-5543-A992-072B28F18007}" type="datetimeFigureOut">
              <a:rPr lang="en-US" smtClean="0"/>
              <a:t>1/29/19</a:t>
            </a:fld>
            <a:endParaRPr lang="en-US"/>
          </a:p>
        </p:txBody>
      </p:sp>
      <p:sp>
        <p:nvSpPr>
          <p:cNvPr id="9" name="Slide Number Placeholder 8"/>
          <p:cNvSpPr>
            <a:spLocks noGrp="1"/>
          </p:cNvSpPr>
          <p:nvPr>
            <p:ph type="sldNum" sz="quarter" idx="11"/>
          </p:nvPr>
        </p:nvSpPr>
        <p:spPr/>
        <p:txBody>
          <a:bodyPr/>
          <a:lstStyle/>
          <a:p>
            <a:fld id="{E962F06A-3DD0-D147-A829-128CDC3A97F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FFFFCA7-7E5E-5543-A992-072B28F18007}" type="datetimeFigureOut">
              <a:rPr lang="en-US" smtClean="0"/>
              <a:t>1/29/19</a:t>
            </a:fld>
            <a:endParaRPr lang="en-US"/>
          </a:p>
        </p:txBody>
      </p:sp>
      <p:sp>
        <p:nvSpPr>
          <p:cNvPr id="15" name="Slide Number Placeholder 14"/>
          <p:cNvSpPr>
            <a:spLocks noGrp="1"/>
          </p:cNvSpPr>
          <p:nvPr>
            <p:ph type="sldNum" sz="quarter" idx="11"/>
          </p:nvPr>
        </p:nvSpPr>
        <p:spPr/>
        <p:txBody>
          <a:bodyPr/>
          <a:lstStyle/>
          <a:p>
            <a:fld id="{E962F06A-3DD0-D147-A829-128CDC3A97F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FFFFCA7-7E5E-5543-A992-072B28F18007}" type="datetimeFigureOut">
              <a:rPr lang="en-US" smtClean="0"/>
              <a:t>1/29/19</a:t>
            </a:fld>
            <a:endParaRPr lang="en-US"/>
          </a:p>
        </p:txBody>
      </p:sp>
      <p:sp>
        <p:nvSpPr>
          <p:cNvPr id="8" name="Slide Number Placeholder 7"/>
          <p:cNvSpPr>
            <a:spLocks noGrp="1"/>
          </p:cNvSpPr>
          <p:nvPr>
            <p:ph type="sldNum" sz="quarter" idx="11"/>
          </p:nvPr>
        </p:nvSpPr>
        <p:spPr/>
        <p:txBody>
          <a:bodyPr/>
          <a:lstStyle/>
          <a:p>
            <a:fld id="{E962F06A-3DD0-D147-A829-128CDC3A97F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FFFCA7-7E5E-5543-A992-072B28F18007}" type="datetimeFigureOut">
              <a:rPr lang="en-US" smtClean="0"/>
              <a:t>1/29/19</a:t>
            </a:fld>
            <a:endParaRPr lang="en-US"/>
          </a:p>
        </p:txBody>
      </p:sp>
      <p:sp>
        <p:nvSpPr>
          <p:cNvPr id="6" name="Slide Number Placeholder 5"/>
          <p:cNvSpPr>
            <a:spLocks noGrp="1"/>
          </p:cNvSpPr>
          <p:nvPr>
            <p:ph type="sldNum" sz="quarter" idx="11"/>
          </p:nvPr>
        </p:nvSpPr>
        <p:spPr/>
        <p:txBody>
          <a:bodyPr/>
          <a:lstStyle/>
          <a:p>
            <a:fld id="{E962F06A-3DD0-D147-A829-128CDC3A97F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FFFFCA7-7E5E-5543-A992-072B28F18007}" type="datetimeFigureOut">
              <a:rPr lang="en-US" smtClean="0"/>
              <a:t>1/29/19</a:t>
            </a:fld>
            <a:endParaRPr lang="en-US"/>
          </a:p>
        </p:txBody>
      </p:sp>
      <p:sp>
        <p:nvSpPr>
          <p:cNvPr id="16" name="Slide Number Placeholder 15"/>
          <p:cNvSpPr>
            <a:spLocks noGrp="1"/>
          </p:cNvSpPr>
          <p:nvPr>
            <p:ph type="sldNum" sz="quarter" idx="11"/>
          </p:nvPr>
        </p:nvSpPr>
        <p:spPr/>
        <p:txBody>
          <a:bodyPr/>
          <a:lstStyle/>
          <a:p>
            <a:fld id="{E962F06A-3DD0-D147-A829-128CDC3A97F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3FFFFCA7-7E5E-5543-A992-072B28F18007}" type="datetimeFigureOut">
              <a:rPr lang="en-US" smtClean="0"/>
              <a:t>1/29/19</a:t>
            </a:fld>
            <a:endParaRPr lang="en-US"/>
          </a:p>
        </p:txBody>
      </p:sp>
      <p:sp>
        <p:nvSpPr>
          <p:cNvPr id="14" name="Slide Number Placeholder 13"/>
          <p:cNvSpPr>
            <a:spLocks noGrp="1"/>
          </p:cNvSpPr>
          <p:nvPr>
            <p:ph type="sldNum" sz="quarter" idx="11"/>
          </p:nvPr>
        </p:nvSpPr>
        <p:spPr/>
        <p:txBody>
          <a:bodyPr/>
          <a:lstStyle/>
          <a:p>
            <a:fld id="{E962F06A-3DD0-D147-A829-128CDC3A97F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FFFFCA7-7E5E-5543-A992-072B28F18007}" type="datetimeFigureOut">
              <a:rPr lang="en-US" smtClean="0"/>
              <a:t>1/29/19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962F06A-3DD0-D147-A829-128CDC3A97F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057" y="1948871"/>
            <a:ext cx="8016568" cy="1656682"/>
          </a:xfrm>
          <a:solidFill>
            <a:srgbClr val="333333"/>
          </a:solidFill>
        </p:spPr>
        <p:txBody>
          <a:bodyPr anchor="ctr">
            <a:noAutofit/>
          </a:bodyPr>
          <a:lstStyle/>
          <a:p>
            <a:pPr algn="ctr"/>
            <a:r>
              <a:rPr lang="en-US" sz="3600" i="1" dirty="0" smtClean="0"/>
              <a:t>The Medium is the Message</a:t>
            </a:r>
            <a:r>
              <a:rPr lang="en-US" sz="3600" dirty="0" smtClean="0"/>
              <a:t>:</a:t>
            </a:r>
            <a:br>
              <a:rPr lang="en-US" sz="3600" dirty="0" smtClean="0"/>
            </a:br>
            <a:r>
              <a:rPr lang="en-US" sz="3600" dirty="0" smtClean="0"/>
              <a:t>McLuhan, </a:t>
            </a:r>
            <a:r>
              <a:rPr lang="en-US" sz="3600" dirty="0" err="1" smtClean="0"/>
              <a:t>Ong</a:t>
            </a:r>
            <a:r>
              <a:rPr lang="en-US" sz="3600" dirty="0" smtClean="0"/>
              <a:t>, &amp; Media Ecology</a:t>
            </a:r>
            <a:endParaRPr lang="en-US" sz="3600" dirty="0"/>
          </a:p>
        </p:txBody>
      </p:sp>
      <p:sp>
        <p:nvSpPr>
          <p:cNvPr id="3" name="Subtitle 2"/>
          <p:cNvSpPr>
            <a:spLocks noGrp="1"/>
          </p:cNvSpPr>
          <p:nvPr>
            <p:ph type="subTitle" idx="1"/>
          </p:nvPr>
        </p:nvSpPr>
        <p:spPr>
          <a:xfrm>
            <a:off x="2124654" y="4023095"/>
            <a:ext cx="4507355" cy="1311294"/>
          </a:xfrm>
        </p:spPr>
        <p:txBody>
          <a:bodyPr>
            <a:normAutofit lnSpcReduction="10000"/>
          </a:bodyPr>
          <a:lstStyle/>
          <a:p>
            <a:pPr algn="ctr"/>
            <a:r>
              <a:rPr lang="en-US" dirty="0" smtClean="0"/>
              <a:t>Vincent W. Hevern, SJ, Ph.D.</a:t>
            </a:r>
          </a:p>
          <a:p>
            <a:pPr algn="ctr"/>
            <a:r>
              <a:rPr lang="en-US" dirty="0" smtClean="0"/>
              <a:t>COR 400</a:t>
            </a:r>
          </a:p>
          <a:p>
            <a:pPr algn="ctr"/>
            <a:r>
              <a:rPr lang="en-US" dirty="0" smtClean="0"/>
              <a:t>January 29, 2019</a:t>
            </a:r>
            <a:endParaRPr lang="en-US" dirty="0"/>
          </a:p>
        </p:txBody>
      </p:sp>
      <p:pic>
        <p:nvPicPr>
          <p:cNvPr id="6" name="Picture 5"/>
          <p:cNvPicPr>
            <a:picLocks noChangeAspect="1"/>
          </p:cNvPicPr>
          <p:nvPr/>
        </p:nvPicPr>
        <p:blipFill>
          <a:blip r:embed="rId2"/>
          <a:stretch>
            <a:fillRect/>
          </a:stretch>
        </p:blipFill>
        <p:spPr>
          <a:xfrm>
            <a:off x="2706355" y="161951"/>
            <a:ext cx="3643258" cy="1525085"/>
          </a:xfrm>
          <a:prstGeom prst="rect">
            <a:avLst/>
          </a:prstGeom>
          <a:ln>
            <a:noFill/>
          </a:ln>
          <a:effectLst>
            <a:softEdge rad="112500"/>
          </a:effectLst>
        </p:spPr>
      </p:pic>
    </p:spTree>
    <p:extLst>
      <p:ext uri="{BB962C8B-B14F-4D97-AF65-F5344CB8AC3E}">
        <p14:creationId xmlns:p14="http://schemas.microsoft.com/office/powerpoint/2010/main" val="42676727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03200" y="381000"/>
            <a:ext cx="4839831" cy="2463800"/>
          </a:xfrm>
          <a:prstGeom prst="rect">
            <a:avLst/>
          </a:prstGeom>
        </p:spPr>
      </p:pic>
      <p:sp>
        <p:nvSpPr>
          <p:cNvPr id="2" name="Title 1"/>
          <p:cNvSpPr>
            <a:spLocks noGrp="1"/>
          </p:cNvSpPr>
          <p:nvPr>
            <p:ph type="title"/>
          </p:nvPr>
        </p:nvSpPr>
        <p:spPr>
          <a:xfrm>
            <a:off x="434340" y="3314700"/>
            <a:ext cx="2524760" cy="2514600"/>
          </a:xfrm>
        </p:spPr>
        <p:txBody>
          <a:bodyPr/>
          <a:lstStyle/>
          <a:p>
            <a:r>
              <a:rPr lang="en-US" dirty="0" smtClean="0"/>
              <a:t>Modern </a:t>
            </a:r>
            <a:br>
              <a:rPr lang="en-US" dirty="0" smtClean="0"/>
            </a:br>
            <a:r>
              <a:rPr lang="en-US" dirty="0" smtClean="0"/>
              <a:t>Physics</a:t>
            </a:r>
            <a:endParaRPr lang="en-US" dirty="0"/>
          </a:p>
        </p:txBody>
      </p:sp>
      <p:pic>
        <p:nvPicPr>
          <p:cNvPr id="8" name="Picture 7"/>
          <p:cNvPicPr>
            <a:picLocks noChangeAspect="1"/>
          </p:cNvPicPr>
          <p:nvPr/>
        </p:nvPicPr>
        <p:blipFill>
          <a:blip r:embed="rId3"/>
          <a:stretch>
            <a:fillRect/>
          </a:stretch>
        </p:blipFill>
        <p:spPr>
          <a:xfrm>
            <a:off x="3822699" y="3035301"/>
            <a:ext cx="5153083" cy="2793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48576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Dmitri Mendeleev (1869-1871)</a:t>
            </a:r>
            <a:endParaRPr lang="en-US" sz="3200" dirty="0"/>
          </a:p>
        </p:txBody>
      </p:sp>
      <p:pic>
        <p:nvPicPr>
          <p:cNvPr id="7" name="Picture 6"/>
          <p:cNvPicPr>
            <a:picLocks noChangeAspect="1"/>
          </p:cNvPicPr>
          <p:nvPr/>
        </p:nvPicPr>
        <p:blipFill>
          <a:blip r:embed="rId2"/>
          <a:stretch>
            <a:fillRect/>
          </a:stretch>
        </p:blipFill>
        <p:spPr>
          <a:xfrm>
            <a:off x="762000" y="1803400"/>
            <a:ext cx="7857066" cy="4419600"/>
          </a:xfrm>
          <a:prstGeom prst="rect">
            <a:avLst/>
          </a:prstGeom>
        </p:spPr>
      </p:pic>
    </p:spTree>
    <p:extLst>
      <p:ext uri="{BB962C8B-B14F-4D97-AF65-F5344CB8AC3E}">
        <p14:creationId xmlns:p14="http://schemas.microsoft.com/office/powerpoint/2010/main" val="20319806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9276" y="727390"/>
            <a:ext cx="8155977" cy="2793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1257300" y="2298700"/>
            <a:ext cx="3517900" cy="889000"/>
          </a:xfrm>
          <a:prstGeom prst="rect">
            <a:avLst/>
          </a:prstGeom>
          <a:solidFill>
            <a:schemeClr val="accent6">
              <a:lumMod val="60000"/>
              <a:lumOff val="40000"/>
              <a:alpha val="14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3" name="TextBox 2"/>
          <p:cNvSpPr txBox="1"/>
          <p:nvPr/>
        </p:nvSpPr>
        <p:spPr>
          <a:xfrm>
            <a:off x="2664824" y="4044434"/>
            <a:ext cx="5247275" cy="1323439"/>
          </a:xfrm>
          <a:prstGeom prst="rect">
            <a:avLst/>
          </a:prstGeom>
          <a:noFill/>
        </p:spPr>
        <p:txBody>
          <a:bodyPr wrap="none" rtlCol="0">
            <a:spAutoFit/>
          </a:bodyPr>
          <a:lstStyle/>
          <a:p>
            <a:r>
              <a:rPr lang="en-US" sz="2800" dirty="0" smtClean="0"/>
              <a:t>The World of “Primary Orality”</a:t>
            </a:r>
          </a:p>
          <a:p>
            <a:endParaRPr lang="en-US" sz="2800" dirty="0"/>
          </a:p>
          <a:p>
            <a:r>
              <a:rPr lang="en-US" sz="2400" dirty="0" smtClean="0"/>
              <a:t>A world without any writing</a:t>
            </a:r>
          </a:p>
        </p:txBody>
      </p:sp>
      <p:sp>
        <p:nvSpPr>
          <p:cNvPr id="4" name="Left Arrow 3"/>
          <p:cNvSpPr/>
          <p:nvPr/>
        </p:nvSpPr>
        <p:spPr>
          <a:xfrm rot="5400000" flipV="1">
            <a:off x="1429835" y="3668127"/>
            <a:ext cx="1521827" cy="560973"/>
          </a:xfrm>
          <a:prstGeom prst="lef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7735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Characteristics of Orality</a:t>
            </a:r>
            <a:endParaRPr lang="en-US" dirty="0"/>
          </a:p>
        </p:txBody>
      </p:sp>
      <p:sp>
        <p:nvSpPr>
          <p:cNvPr id="5" name="Content Placeholder 4"/>
          <p:cNvSpPr>
            <a:spLocks noGrp="1"/>
          </p:cNvSpPr>
          <p:nvPr>
            <p:ph sz="quarter" idx="13"/>
          </p:nvPr>
        </p:nvSpPr>
        <p:spPr/>
        <p:txBody>
          <a:bodyPr/>
          <a:lstStyle/>
          <a:p>
            <a:r>
              <a:rPr lang="en-US" dirty="0" smtClean="0"/>
              <a:t>Additive rather than subordinate</a:t>
            </a:r>
          </a:p>
          <a:p>
            <a:r>
              <a:rPr lang="en-US" dirty="0" smtClean="0"/>
              <a:t>Aggregative rather than analytic</a:t>
            </a:r>
          </a:p>
          <a:p>
            <a:r>
              <a:rPr lang="en-US" dirty="0" smtClean="0"/>
              <a:t>Redundant (copious)</a:t>
            </a:r>
          </a:p>
          <a:p>
            <a:r>
              <a:rPr lang="en-US" dirty="0" smtClean="0"/>
              <a:t>Conservative </a:t>
            </a:r>
          </a:p>
          <a:p>
            <a:r>
              <a:rPr lang="en-US" dirty="0" smtClean="0"/>
              <a:t>Closely oriented to the human life world in concrete concerns</a:t>
            </a:r>
            <a:endParaRPr lang="en-US" dirty="0"/>
          </a:p>
        </p:txBody>
      </p:sp>
      <p:sp>
        <p:nvSpPr>
          <p:cNvPr id="6" name="Content Placeholder 5"/>
          <p:cNvSpPr>
            <a:spLocks noGrp="1"/>
          </p:cNvSpPr>
          <p:nvPr>
            <p:ph sz="quarter" idx="14"/>
          </p:nvPr>
        </p:nvSpPr>
        <p:spPr>
          <a:xfrm>
            <a:off x="5029200" y="518669"/>
            <a:ext cx="3273552" cy="2986532"/>
          </a:xfrm>
        </p:spPr>
        <p:txBody>
          <a:bodyPr/>
          <a:lstStyle/>
          <a:p>
            <a:r>
              <a:rPr lang="en-US" dirty="0" smtClean="0"/>
              <a:t>Agonistically toned</a:t>
            </a:r>
          </a:p>
          <a:p>
            <a:r>
              <a:rPr lang="en-US" dirty="0" smtClean="0"/>
              <a:t>Empathic &amp; participatory</a:t>
            </a:r>
          </a:p>
          <a:p>
            <a:r>
              <a:rPr lang="en-US" dirty="0" smtClean="0"/>
              <a:t>Homeostatic (only incrementally dynamic)</a:t>
            </a:r>
          </a:p>
          <a:p>
            <a:r>
              <a:rPr lang="en-US" dirty="0" smtClean="0"/>
              <a:t>Situational rather than abstract</a:t>
            </a:r>
            <a:endParaRPr lang="en-US" dirty="0"/>
          </a:p>
        </p:txBody>
      </p:sp>
    </p:spTree>
    <p:extLst>
      <p:ext uri="{BB962C8B-B14F-4D97-AF65-F5344CB8AC3E}">
        <p14:creationId xmlns:p14="http://schemas.microsoft.com/office/powerpoint/2010/main" val="28720283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9276" y="803590"/>
            <a:ext cx="8155977" cy="2793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4051300" y="2387600"/>
            <a:ext cx="2120900" cy="889000"/>
          </a:xfrm>
          <a:prstGeom prst="rect">
            <a:avLst/>
          </a:prstGeom>
          <a:solidFill>
            <a:schemeClr val="accent6">
              <a:lumMod val="60000"/>
              <a:lumOff val="40000"/>
              <a:alpha val="14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4" name="Left Arrow 3"/>
          <p:cNvSpPr/>
          <p:nvPr/>
        </p:nvSpPr>
        <p:spPr>
          <a:xfrm rot="5400000" flipV="1">
            <a:off x="3995235" y="3757027"/>
            <a:ext cx="1521827" cy="560973"/>
          </a:xfrm>
          <a:prstGeom prst="leftArrow">
            <a:avLst/>
          </a:prstGeom>
          <a:solidFill>
            <a:srgbClr val="66CCFF"/>
          </a:solidFill>
          <a:ln>
            <a:solidFill>
              <a:srgbClr val="0F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036635" y="4692134"/>
            <a:ext cx="3090059" cy="1323439"/>
          </a:xfrm>
          <a:prstGeom prst="rect">
            <a:avLst/>
          </a:prstGeom>
          <a:noFill/>
        </p:spPr>
        <p:txBody>
          <a:bodyPr wrap="none" rtlCol="0">
            <a:spAutoFit/>
          </a:bodyPr>
          <a:lstStyle/>
          <a:p>
            <a:r>
              <a:rPr lang="en-US" sz="2800" dirty="0" smtClean="0"/>
              <a:t>Literate Culture</a:t>
            </a:r>
          </a:p>
          <a:p>
            <a:endParaRPr lang="en-US" sz="2800" dirty="0"/>
          </a:p>
          <a:p>
            <a:r>
              <a:rPr lang="en-US" sz="2400" dirty="0" smtClean="0"/>
              <a:t>A world with writing</a:t>
            </a:r>
          </a:p>
        </p:txBody>
      </p:sp>
    </p:spTree>
    <p:extLst>
      <p:ext uri="{BB962C8B-B14F-4D97-AF65-F5344CB8AC3E}">
        <p14:creationId xmlns:p14="http://schemas.microsoft.com/office/powerpoint/2010/main" val="42493127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6318" y="1117136"/>
            <a:ext cx="7855136" cy="3657599"/>
          </a:xfrm>
        </p:spPr>
        <p:txBody>
          <a:bodyPr/>
          <a:lstStyle/>
          <a:p>
            <a:r>
              <a:rPr lang="en-US" dirty="0" smtClean="0"/>
              <a:t>Reading and writing was generally limited to a small percentage of the population (e.g., Rome =10%)</a:t>
            </a:r>
          </a:p>
          <a:p>
            <a:r>
              <a:rPr lang="en-US" dirty="0" smtClean="0"/>
              <a:t>Writing allowed</a:t>
            </a:r>
          </a:p>
          <a:p>
            <a:pPr lvl="1"/>
            <a:r>
              <a:rPr lang="en-US" dirty="0" smtClean="0"/>
              <a:t>Consulting data multiple times</a:t>
            </a:r>
          </a:p>
          <a:p>
            <a:pPr lvl="1"/>
            <a:r>
              <a:rPr lang="en-US" dirty="0" smtClean="0"/>
              <a:t>Exchange of information at great distances</a:t>
            </a:r>
          </a:p>
          <a:p>
            <a:pPr lvl="1"/>
            <a:r>
              <a:rPr lang="en-US" dirty="0" smtClean="0"/>
              <a:t>Uniform laws &amp; procedures</a:t>
            </a:r>
          </a:p>
          <a:p>
            <a:pPr lvl="1"/>
            <a:r>
              <a:rPr lang="en-US" dirty="0" smtClean="0"/>
              <a:t>Financial, land, and contractual rights/obligations</a:t>
            </a:r>
          </a:p>
          <a:p>
            <a:r>
              <a:rPr lang="en-US" dirty="0" smtClean="0"/>
              <a:t>Thinking becomes more internalized</a:t>
            </a:r>
          </a:p>
          <a:p>
            <a:r>
              <a:rPr lang="en-US" dirty="0" smtClean="0"/>
              <a:t>Associated with the rise of broadly-embraced religions</a:t>
            </a:r>
            <a:endParaRPr lang="en-US" dirty="0"/>
          </a:p>
        </p:txBody>
      </p:sp>
      <p:sp>
        <p:nvSpPr>
          <p:cNvPr id="4" name="Title 3"/>
          <p:cNvSpPr>
            <a:spLocks noGrp="1"/>
          </p:cNvSpPr>
          <p:nvPr>
            <p:ph type="title"/>
          </p:nvPr>
        </p:nvSpPr>
        <p:spPr>
          <a:xfrm>
            <a:off x="495300" y="228600"/>
            <a:ext cx="7769454" cy="888536"/>
          </a:xfrm>
        </p:spPr>
        <p:txBody>
          <a:bodyPr/>
          <a:lstStyle/>
          <a:p>
            <a:r>
              <a:rPr lang="en-US" dirty="0" smtClean="0"/>
              <a:t>Literate Culture</a:t>
            </a:r>
            <a:endParaRPr lang="en-US" dirty="0"/>
          </a:p>
        </p:txBody>
      </p:sp>
      <p:pic>
        <p:nvPicPr>
          <p:cNvPr id="2" name="Picture 1"/>
          <p:cNvPicPr>
            <a:picLocks noChangeAspect="1"/>
          </p:cNvPicPr>
          <p:nvPr/>
        </p:nvPicPr>
        <p:blipFill>
          <a:blip r:embed="rId2"/>
          <a:stretch>
            <a:fillRect/>
          </a:stretch>
        </p:blipFill>
        <p:spPr>
          <a:xfrm>
            <a:off x="930318" y="4990636"/>
            <a:ext cx="1812882" cy="1298683"/>
          </a:xfrm>
          <a:prstGeom prst="rect">
            <a:avLst/>
          </a:prstGeom>
        </p:spPr>
      </p:pic>
      <p:pic>
        <p:nvPicPr>
          <p:cNvPr id="9" name="Picture 8"/>
          <p:cNvPicPr>
            <a:picLocks noChangeAspect="1"/>
          </p:cNvPicPr>
          <p:nvPr/>
        </p:nvPicPr>
        <p:blipFill>
          <a:blip r:embed="rId3"/>
          <a:stretch>
            <a:fillRect/>
          </a:stretch>
        </p:blipFill>
        <p:spPr>
          <a:xfrm>
            <a:off x="3505200" y="4990636"/>
            <a:ext cx="2159000" cy="1345171"/>
          </a:xfrm>
          <a:prstGeom prst="rect">
            <a:avLst/>
          </a:prstGeom>
        </p:spPr>
      </p:pic>
      <p:pic>
        <p:nvPicPr>
          <p:cNvPr id="10" name="Picture 9"/>
          <p:cNvPicPr>
            <a:picLocks noChangeAspect="1"/>
          </p:cNvPicPr>
          <p:nvPr/>
        </p:nvPicPr>
        <p:blipFill>
          <a:blip r:embed="rId4"/>
          <a:stretch>
            <a:fillRect/>
          </a:stretch>
        </p:blipFill>
        <p:spPr>
          <a:xfrm>
            <a:off x="6324600" y="4990636"/>
            <a:ext cx="1940154" cy="1319832"/>
          </a:xfrm>
          <a:prstGeom prst="rect">
            <a:avLst/>
          </a:prstGeom>
        </p:spPr>
      </p:pic>
    </p:spTree>
    <p:extLst>
      <p:ext uri="{BB962C8B-B14F-4D97-AF65-F5344CB8AC3E}">
        <p14:creationId xmlns:p14="http://schemas.microsoft.com/office/powerpoint/2010/main" val="19197960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9276" y="483280"/>
            <a:ext cx="8155977" cy="2793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6108701" y="2095500"/>
            <a:ext cx="1219200" cy="889000"/>
          </a:xfrm>
          <a:prstGeom prst="rect">
            <a:avLst/>
          </a:prstGeom>
          <a:solidFill>
            <a:schemeClr val="tx1">
              <a:alpha val="29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4" name="Left Arrow 3"/>
          <p:cNvSpPr/>
          <p:nvPr/>
        </p:nvSpPr>
        <p:spPr>
          <a:xfrm rot="5400000" flipV="1">
            <a:off x="6001835" y="3650734"/>
            <a:ext cx="1521827" cy="560973"/>
          </a:xfrm>
          <a:prstGeom prst="leftArrow">
            <a:avLst/>
          </a:prstGeom>
          <a:solidFill>
            <a:srgbClr val="21FF06"/>
          </a:solidFill>
          <a:ln>
            <a:solidFill>
              <a:srgbClr val="108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036634" y="4953744"/>
            <a:ext cx="2545265" cy="523220"/>
          </a:xfrm>
          <a:prstGeom prst="rect">
            <a:avLst/>
          </a:prstGeom>
          <a:noFill/>
        </p:spPr>
        <p:txBody>
          <a:bodyPr wrap="square" rtlCol="0">
            <a:spAutoFit/>
          </a:bodyPr>
          <a:lstStyle/>
          <a:p>
            <a:r>
              <a:rPr lang="en-US" sz="2800" dirty="0" smtClean="0"/>
              <a:t>Print Culture</a:t>
            </a:r>
          </a:p>
        </p:txBody>
      </p:sp>
    </p:spTree>
    <p:extLst>
      <p:ext uri="{BB962C8B-B14F-4D97-AF65-F5344CB8AC3E}">
        <p14:creationId xmlns:p14="http://schemas.microsoft.com/office/powerpoint/2010/main" val="4276024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6318" y="1117136"/>
            <a:ext cx="5191082" cy="5118564"/>
          </a:xfrm>
        </p:spPr>
        <p:txBody>
          <a:bodyPr/>
          <a:lstStyle/>
          <a:p>
            <a:r>
              <a:rPr lang="en-US" dirty="0" smtClean="0">
                <a:solidFill>
                  <a:srgbClr val="CCFF66"/>
                </a:solidFill>
              </a:rPr>
              <a:t>What is visual and seen is more trustworthy than what is heard</a:t>
            </a:r>
          </a:p>
          <a:p>
            <a:r>
              <a:rPr lang="en-US" dirty="0" smtClean="0">
                <a:solidFill>
                  <a:srgbClr val="CCFF66"/>
                </a:solidFill>
              </a:rPr>
              <a:t>Distance &amp; objectivity in the printed word</a:t>
            </a:r>
          </a:p>
          <a:p>
            <a:r>
              <a:rPr lang="en-US" dirty="0" smtClean="0">
                <a:solidFill>
                  <a:srgbClr val="CCFF66"/>
                </a:solidFill>
              </a:rPr>
              <a:t>Reading books allows individual private and extended reflection</a:t>
            </a:r>
          </a:p>
          <a:p>
            <a:r>
              <a:rPr lang="en-US" dirty="0" smtClean="0">
                <a:solidFill>
                  <a:srgbClr val="CCFF66"/>
                </a:solidFill>
              </a:rPr>
              <a:t>Information to a larger public and many more became literate</a:t>
            </a:r>
          </a:p>
          <a:p>
            <a:r>
              <a:rPr lang="en-US" dirty="0" smtClean="0">
                <a:solidFill>
                  <a:srgbClr val="CCFF66"/>
                </a:solidFill>
              </a:rPr>
              <a:t>Modern science methods &amp; knowledge made possible</a:t>
            </a:r>
          </a:p>
          <a:p>
            <a:r>
              <a:rPr lang="en-US" dirty="0" smtClean="0">
                <a:solidFill>
                  <a:srgbClr val="CCFF66"/>
                </a:solidFill>
              </a:rPr>
              <a:t>Freedom from conservative pathways</a:t>
            </a:r>
          </a:p>
          <a:p>
            <a:endParaRPr lang="en-US" dirty="0">
              <a:solidFill>
                <a:srgbClr val="CCFF66"/>
              </a:solidFill>
            </a:endParaRPr>
          </a:p>
        </p:txBody>
      </p:sp>
      <p:sp>
        <p:nvSpPr>
          <p:cNvPr id="4" name="Title 3"/>
          <p:cNvSpPr>
            <a:spLocks noGrp="1"/>
          </p:cNvSpPr>
          <p:nvPr>
            <p:ph type="title"/>
          </p:nvPr>
        </p:nvSpPr>
        <p:spPr>
          <a:xfrm>
            <a:off x="495300" y="228600"/>
            <a:ext cx="7769454" cy="888536"/>
          </a:xfrm>
        </p:spPr>
        <p:txBody>
          <a:bodyPr/>
          <a:lstStyle/>
          <a:p>
            <a:r>
              <a:rPr lang="en-US" dirty="0" smtClean="0">
                <a:solidFill>
                  <a:srgbClr val="21FF06"/>
                </a:solidFill>
              </a:rPr>
              <a:t>Print Culture</a:t>
            </a:r>
            <a:endParaRPr lang="en-US" dirty="0">
              <a:solidFill>
                <a:srgbClr val="21FF06"/>
              </a:solidFill>
            </a:endParaRPr>
          </a:p>
        </p:txBody>
      </p:sp>
      <p:pic>
        <p:nvPicPr>
          <p:cNvPr id="3" name="Picture 2"/>
          <p:cNvPicPr>
            <a:picLocks noChangeAspect="1"/>
          </p:cNvPicPr>
          <p:nvPr/>
        </p:nvPicPr>
        <p:blipFill>
          <a:blip r:embed="rId2"/>
          <a:stretch>
            <a:fillRect/>
          </a:stretch>
        </p:blipFill>
        <p:spPr>
          <a:xfrm>
            <a:off x="5715000" y="228600"/>
            <a:ext cx="3149600" cy="2545131"/>
          </a:xfrm>
          <a:prstGeom prst="rect">
            <a:avLst/>
          </a:prstGeom>
        </p:spPr>
      </p:pic>
      <p:pic>
        <p:nvPicPr>
          <p:cNvPr id="7" name="Picture 6"/>
          <p:cNvPicPr>
            <a:picLocks noChangeAspect="1"/>
          </p:cNvPicPr>
          <p:nvPr/>
        </p:nvPicPr>
        <p:blipFill>
          <a:blip r:embed="rId3"/>
          <a:stretch>
            <a:fillRect/>
          </a:stretch>
        </p:blipFill>
        <p:spPr>
          <a:xfrm>
            <a:off x="5715000" y="3886200"/>
            <a:ext cx="3149600" cy="2242897"/>
          </a:xfrm>
          <a:prstGeom prst="rect">
            <a:avLst/>
          </a:prstGeom>
        </p:spPr>
      </p:pic>
    </p:spTree>
    <p:extLst>
      <p:ext uri="{BB962C8B-B14F-4D97-AF65-F5344CB8AC3E}">
        <p14:creationId xmlns:p14="http://schemas.microsoft.com/office/powerpoint/2010/main" val="11883316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9276" y="483280"/>
            <a:ext cx="8155977" cy="2793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6807200" y="1219200"/>
            <a:ext cx="1650999" cy="1765300"/>
          </a:xfrm>
          <a:prstGeom prst="rect">
            <a:avLst/>
          </a:prstGeom>
          <a:solidFill>
            <a:schemeClr val="tx1">
              <a:alpha val="29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4" name="Left Arrow 3"/>
          <p:cNvSpPr/>
          <p:nvPr/>
        </p:nvSpPr>
        <p:spPr>
          <a:xfrm rot="5400000" flipV="1">
            <a:off x="7246435" y="3650734"/>
            <a:ext cx="1521827" cy="560973"/>
          </a:xfrm>
          <a:prstGeom prst="leftArrow">
            <a:avLst/>
          </a:prstGeom>
          <a:solidFill>
            <a:schemeClr val="accent6">
              <a:lumMod val="60000"/>
              <a:lumOff val="40000"/>
            </a:schemeClr>
          </a:solidFill>
          <a:ln>
            <a:solidFill>
              <a:srgbClr val="108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CFF66"/>
              </a:solidFill>
            </a:endParaRPr>
          </a:p>
        </p:txBody>
      </p:sp>
      <p:sp>
        <p:nvSpPr>
          <p:cNvPr id="5" name="TextBox 4"/>
          <p:cNvSpPr txBox="1"/>
          <p:nvPr/>
        </p:nvSpPr>
        <p:spPr>
          <a:xfrm>
            <a:off x="5793369" y="4953744"/>
            <a:ext cx="2545265" cy="954107"/>
          </a:xfrm>
          <a:prstGeom prst="rect">
            <a:avLst/>
          </a:prstGeom>
          <a:noFill/>
        </p:spPr>
        <p:txBody>
          <a:bodyPr wrap="square" rtlCol="0">
            <a:spAutoFit/>
          </a:bodyPr>
          <a:lstStyle/>
          <a:p>
            <a:pPr algn="r"/>
            <a:r>
              <a:rPr lang="en-US" sz="2800" dirty="0" smtClean="0"/>
              <a:t>Techno-Digital</a:t>
            </a:r>
          </a:p>
          <a:p>
            <a:pPr algn="r"/>
            <a:r>
              <a:rPr lang="en-US" sz="2800" dirty="0" smtClean="0"/>
              <a:t>Culture</a:t>
            </a:r>
          </a:p>
        </p:txBody>
      </p:sp>
    </p:spTree>
    <p:extLst>
      <p:ext uri="{BB962C8B-B14F-4D97-AF65-F5344CB8AC3E}">
        <p14:creationId xmlns:p14="http://schemas.microsoft.com/office/powerpoint/2010/main" val="14393533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4718" y="1333037"/>
            <a:ext cx="5457782" cy="4458163"/>
          </a:xfrm>
        </p:spPr>
        <p:txBody>
          <a:bodyPr/>
          <a:lstStyle/>
          <a:p>
            <a:r>
              <a:rPr lang="en-US" dirty="0" smtClean="0"/>
              <a:t>19</a:t>
            </a:r>
            <a:r>
              <a:rPr lang="en-US" baseline="30000" dirty="0" smtClean="0"/>
              <a:t>th</a:t>
            </a:r>
            <a:r>
              <a:rPr lang="en-US" dirty="0" smtClean="0"/>
              <a:t> century inventions using electricity &amp; other material processes (technological</a:t>
            </a:r>
            <a:r>
              <a:rPr lang="mr-IN" dirty="0" smtClean="0"/>
              <a:t>…</a:t>
            </a:r>
            <a:r>
              <a:rPr lang="en-US" dirty="0" smtClean="0"/>
              <a:t>)</a:t>
            </a:r>
          </a:p>
          <a:p>
            <a:pPr lvl="1"/>
            <a:r>
              <a:rPr lang="en-US" dirty="0" smtClean="0"/>
              <a:t>Photography (1826), Telegraph (1838), Telephone (1876), Motion pictures (1895), Commercial Radio (1920), TV (1947)</a:t>
            </a:r>
          </a:p>
          <a:p>
            <a:pPr marL="384048" lvl="1" indent="0">
              <a:buNone/>
            </a:pPr>
            <a:endParaRPr lang="en-US" dirty="0" smtClean="0"/>
          </a:p>
          <a:p>
            <a:pPr marL="384048" lvl="1" indent="0">
              <a:buNone/>
            </a:pPr>
            <a:endParaRPr lang="en-US" dirty="0"/>
          </a:p>
          <a:p>
            <a:r>
              <a:rPr lang="en-US" dirty="0" smtClean="0"/>
              <a:t>20</a:t>
            </a:r>
            <a:r>
              <a:rPr lang="en-US" baseline="30000" dirty="0" smtClean="0"/>
              <a:t>th</a:t>
            </a:r>
            <a:r>
              <a:rPr lang="en-US" dirty="0" smtClean="0"/>
              <a:t>-21</a:t>
            </a:r>
            <a:r>
              <a:rPr lang="en-US" baseline="30000" dirty="0" smtClean="0"/>
              <a:t>st</a:t>
            </a:r>
            <a:r>
              <a:rPr lang="en-US" dirty="0" smtClean="0"/>
              <a:t> century digital innovations</a:t>
            </a:r>
          </a:p>
          <a:p>
            <a:pPr lvl="1"/>
            <a:r>
              <a:rPr lang="en-US" dirty="0" smtClean="0"/>
              <a:t>CDs (1982), Digital phones (1992), World Wide Web (1982), personal computers (late 1970s), </a:t>
            </a:r>
          </a:p>
          <a:p>
            <a:pPr lvl="1"/>
            <a:endParaRPr lang="en-US" dirty="0"/>
          </a:p>
        </p:txBody>
      </p:sp>
      <p:sp>
        <p:nvSpPr>
          <p:cNvPr id="3" name="Title 2"/>
          <p:cNvSpPr>
            <a:spLocks noGrp="1"/>
          </p:cNvSpPr>
          <p:nvPr>
            <p:ph type="title"/>
          </p:nvPr>
        </p:nvSpPr>
        <p:spPr>
          <a:xfrm>
            <a:off x="762000" y="279400"/>
            <a:ext cx="7769454" cy="837736"/>
          </a:xfrm>
        </p:spPr>
        <p:txBody>
          <a:bodyPr>
            <a:normAutofit/>
          </a:bodyPr>
          <a:lstStyle/>
          <a:p>
            <a:r>
              <a:rPr lang="en-US" sz="4000" dirty="0" smtClean="0"/>
              <a:t>What is the Techno-Digital Age?</a:t>
            </a:r>
            <a:endParaRPr lang="en-US" sz="4000" dirty="0"/>
          </a:p>
        </p:txBody>
      </p:sp>
      <p:pic>
        <p:nvPicPr>
          <p:cNvPr id="4" name="Picture 3"/>
          <p:cNvPicPr>
            <a:picLocks noChangeAspect="1"/>
          </p:cNvPicPr>
          <p:nvPr/>
        </p:nvPicPr>
        <p:blipFill>
          <a:blip r:embed="rId2"/>
          <a:stretch>
            <a:fillRect/>
          </a:stretch>
        </p:blipFill>
        <p:spPr>
          <a:xfrm>
            <a:off x="6553200" y="1192486"/>
            <a:ext cx="2171700" cy="2617674"/>
          </a:xfrm>
          <a:prstGeom prst="rect">
            <a:avLst/>
          </a:prstGeom>
        </p:spPr>
      </p:pic>
      <p:pic>
        <p:nvPicPr>
          <p:cNvPr id="5" name="Picture 4"/>
          <p:cNvPicPr>
            <a:picLocks noChangeAspect="1"/>
          </p:cNvPicPr>
          <p:nvPr/>
        </p:nvPicPr>
        <p:blipFill>
          <a:blip r:embed="rId3"/>
          <a:stretch>
            <a:fillRect/>
          </a:stretch>
        </p:blipFill>
        <p:spPr>
          <a:xfrm>
            <a:off x="6050597" y="4165600"/>
            <a:ext cx="2674303" cy="1776945"/>
          </a:xfrm>
          <a:prstGeom prst="rect">
            <a:avLst/>
          </a:prstGeom>
        </p:spPr>
      </p:pic>
    </p:spTree>
    <p:extLst>
      <p:ext uri="{BB962C8B-B14F-4D97-AF65-F5344CB8AC3E}">
        <p14:creationId xmlns:p14="http://schemas.microsoft.com/office/powerpoint/2010/main" val="25445574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695" y="1712941"/>
            <a:ext cx="6729821" cy="3657599"/>
          </a:xfrm>
        </p:spPr>
        <p:txBody>
          <a:bodyPr/>
          <a:lstStyle/>
          <a:p>
            <a:r>
              <a:rPr lang="en-US" dirty="0" smtClean="0"/>
              <a:t>Canadian English &amp; Media Scholar</a:t>
            </a:r>
          </a:p>
          <a:p>
            <a:r>
              <a:rPr lang="en-US" dirty="0" smtClean="0"/>
              <a:t>Taught Walter </a:t>
            </a:r>
            <a:r>
              <a:rPr lang="en-US" dirty="0" err="1" smtClean="0"/>
              <a:t>Ong</a:t>
            </a:r>
            <a:r>
              <a:rPr lang="en-US" dirty="0" smtClean="0"/>
              <a:t>, SJ, at Saint Louis U</a:t>
            </a:r>
          </a:p>
          <a:p>
            <a:r>
              <a:rPr lang="en-US" dirty="0" smtClean="0"/>
              <a:t>Taught at U of Toronto 1968-1980</a:t>
            </a:r>
          </a:p>
          <a:p>
            <a:r>
              <a:rPr lang="en-US" dirty="0" smtClean="0"/>
              <a:t>Author</a:t>
            </a:r>
          </a:p>
          <a:p>
            <a:pPr lvl="1"/>
            <a:r>
              <a:rPr lang="en-US" i="1" dirty="0" smtClean="0"/>
              <a:t>The Gutenberg Galaxy </a:t>
            </a:r>
            <a:r>
              <a:rPr lang="en-US" dirty="0" smtClean="0"/>
              <a:t>(1962)</a:t>
            </a:r>
          </a:p>
          <a:p>
            <a:pPr lvl="1"/>
            <a:r>
              <a:rPr lang="en-US" i="1" dirty="0" smtClean="0"/>
              <a:t>Understanding Media: The Extensions of Man </a:t>
            </a:r>
            <a:r>
              <a:rPr lang="en-US" dirty="0" smtClean="0"/>
              <a:t>(1964)</a:t>
            </a:r>
          </a:p>
          <a:p>
            <a:pPr lvl="1"/>
            <a:r>
              <a:rPr lang="en-US" i="1" dirty="0" smtClean="0"/>
              <a:t>War &amp; Peace in the Global Village</a:t>
            </a:r>
            <a:r>
              <a:rPr lang="en-US" dirty="0" smtClean="0"/>
              <a:t> (1968)</a:t>
            </a:r>
            <a:endParaRPr lang="en-US" dirty="0"/>
          </a:p>
        </p:txBody>
      </p:sp>
      <p:sp>
        <p:nvSpPr>
          <p:cNvPr id="3" name="Title 2"/>
          <p:cNvSpPr>
            <a:spLocks noGrp="1"/>
          </p:cNvSpPr>
          <p:nvPr>
            <p:ph type="title"/>
          </p:nvPr>
        </p:nvSpPr>
        <p:spPr/>
        <p:txBody>
          <a:bodyPr>
            <a:normAutofit fontScale="90000"/>
          </a:bodyPr>
          <a:lstStyle/>
          <a:p>
            <a:r>
              <a:rPr lang="en-US" dirty="0" smtClean="0"/>
              <a:t>Marshall McLuhan (1911-1980)</a:t>
            </a:r>
            <a:endParaRPr lang="en-US" dirty="0"/>
          </a:p>
        </p:txBody>
      </p:sp>
      <p:pic>
        <p:nvPicPr>
          <p:cNvPr id="4" name="Picture 3"/>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397626" y="1712941"/>
            <a:ext cx="1424957" cy="4063785"/>
          </a:xfrm>
          <a:prstGeom prst="rect">
            <a:avLst/>
          </a:prstGeom>
          <a:noFill/>
          <a:ln>
            <a:noFill/>
          </a:ln>
        </p:spPr>
      </p:pic>
    </p:spTree>
    <p:extLst>
      <p:ext uri="{BB962C8B-B14F-4D97-AF65-F5344CB8AC3E}">
        <p14:creationId xmlns:p14="http://schemas.microsoft.com/office/powerpoint/2010/main" val="30278840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Media as extensions of the human body &amp; its abilities</a:t>
            </a:r>
          </a:p>
          <a:p>
            <a:pPr marL="18288" indent="0">
              <a:buNone/>
            </a:pPr>
            <a:endParaRPr lang="en-US" sz="2800" dirty="0" smtClean="0"/>
          </a:p>
          <a:p>
            <a:r>
              <a:rPr lang="en-US" sz="2800" dirty="0" smtClean="0"/>
              <a:t>“The Medium is the Message</a:t>
            </a:r>
            <a:r>
              <a:rPr lang="en-US" sz="2800" dirty="0" smtClean="0"/>
              <a:t>”</a:t>
            </a:r>
          </a:p>
          <a:p>
            <a:pPr marL="18288" indent="0">
              <a:buNone/>
            </a:pPr>
            <a:endParaRPr lang="en-US" sz="2800" dirty="0"/>
          </a:p>
          <a:p>
            <a:r>
              <a:rPr lang="en-US" sz="2800" dirty="0" smtClean="0"/>
              <a:t>“</a:t>
            </a:r>
            <a:r>
              <a:rPr lang="en-US" sz="2800" dirty="0" smtClean="0"/>
              <a:t>The Global Village</a:t>
            </a:r>
            <a:r>
              <a:rPr lang="en-US" sz="2800" dirty="0" smtClean="0"/>
              <a:t>”</a:t>
            </a:r>
          </a:p>
          <a:p>
            <a:pPr marL="18288" indent="0">
              <a:buNone/>
            </a:pPr>
            <a:endParaRPr lang="en-US" sz="2800" dirty="0" smtClean="0"/>
          </a:p>
          <a:p>
            <a:pPr marL="18288" indent="0">
              <a:buNone/>
            </a:pPr>
            <a:endParaRPr lang="en-US" sz="2800" dirty="0"/>
          </a:p>
        </p:txBody>
      </p:sp>
      <p:sp>
        <p:nvSpPr>
          <p:cNvPr id="3" name="Title 2"/>
          <p:cNvSpPr>
            <a:spLocks noGrp="1"/>
          </p:cNvSpPr>
          <p:nvPr>
            <p:ph type="title"/>
          </p:nvPr>
        </p:nvSpPr>
        <p:spPr/>
        <p:txBody>
          <a:bodyPr/>
          <a:lstStyle/>
          <a:p>
            <a:r>
              <a:rPr lang="en-US" dirty="0" smtClean="0"/>
              <a:t>McLuhan: Major Themes</a:t>
            </a:r>
            <a:endParaRPr lang="en-US" dirty="0"/>
          </a:p>
        </p:txBody>
      </p:sp>
    </p:spTree>
    <p:extLst>
      <p:ext uri="{BB962C8B-B14F-4D97-AF65-F5344CB8AC3E}">
        <p14:creationId xmlns:p14="http://schemas.microsoft.com/office/powerpoint/2010/main" val="40347833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318" y="1612437"/>
            <a:ext cx="7855136" cy="3657599"/>
          </a:xfrm>
        </p:spPr>
        <p:txBody>
          <a:bodyPr>
            <a:normAutofit lnSpcReduction="10000"/>
          </a:bodyPr>
          <a:lstStyle/>
          <a:p>
            <a:r>
              <a:rPr lang="en-US" dirty="0" smtClean="0"/>
              <a:t>All forms of technology allow us to do things we otherwise couldn’t do or can now do more easily</a:t>
            </a:r>
          </a:p>
          <a:p>
            <a:pPr lvl="1"/>
            <a:r>
              <a:rPr lang="en-US" dirty="0" smtClean="0"/>
              <a:t>Microscopes, telescopes, trains and cars, telephones, </a:t>
            </a:r>
            <a:r>
              <a:rPr lang="en-US" dirty="0" smtClean="0"/>
              <a:t>televisions, smart phones, </a:t>
            </a:r>
            <a:r>
              <a:rPr lang="en-US" dirty="0" err="1" smtClean="0"/>
              <a:t>FaceTime</a:t>
            </a:r>
            <a:r>
              <a:rPr lang="mr-IN" dirty="0" smtClean="0"/>
              <a:t>…</a:t>
            </a:r>
            <a:endParaRPr lang="en-US" dirty="0" smtClean="0"/>
          </a:p>
          <a:p>
            <a:pPr lvl="1"/>
            <a:endParaRPr lang="en-US" dirty="0" smtClean="0"/>
          </a:p>
          <a:p>
            <a:r>
              <a:rPr lang="en-US" dirty="0" smtClean="0"/>
              <a:t>BUT, these extensions also numb us to the effects of </a:t>
            </a:r>
            <a:r>
              <a:rPr lang="en-US" dirty="0" smtClean="0"/>
              <a:t>technology</a:t>
            </a:r>
          </a:p>
          <a:p>
            <a:endParaRPr lang="en-US" dirty="0" smtClean="0"/>
          </a:p>
          <a:p>
            <a:r>
              <a:rPr lang="en-US" dirty="0" smtClean="0"/>
              <a:t>Different media require more sensory processing by the audience than others</a:t>
            </a:r>
            <a:endParaRPr lang="en-US" dirty="0"/>
          </a:p>
        </p:txBody>
      </p:sp>
      <p:sp>
        <p:nvSpPr>
          <p:cNvPr id="3" name="Title 2"/>
          <p:cNvSpPr>
            <a:spLocks noGrp="1"/>
          </p:cNvSpPr>
          <p:nvPr>
            <p:ph type="title"/>
          </p:nvPr>
        </p:nvSpPr>
        <p:spPr/>
        <p:txBody>
          <a:bodyPr/>
          <a:lstStyle/>
          <a:p>
            <a:r>
              <a:rPr lang="en-US" sz="3600" dirty="0" smtClean="0"/>
              <a:t>Media as Extensions of the Human Body</a:t>
            </a:r>
            <a:endParaRPr lang="en-US" sz="3600" dirty="0"/>
          </a:p>
        </p:txBody>
      </p:sp>
    </p:spTree>
    <p:extLst>
      <p:ext uri="{BB962C8B-B14F-4D97-AF65-F5344CB8AC3E}">
        <p14:creationId xmlns:p14="http://schemas.microsoft.com/office/powerpoint/2010/main" val="6084913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96818"/>
            <a:ext cx="7480300" cy="606482"/>
          </a:xfrm>
        </p:spPr>
        <p:txBody>
          <a:bodyPr/>
          <a:lstStyle/>
          <a:p>
            <a:r>
              <a:rPr lang="en-US" dirty="0" smtClean="0"/>
              <a:t>1980 vs. 2019</a:t>
            </a:r>
            <a:endParaRPr lang="en-US" dirty="0"/>
          </a:p>
        </p:txBody>
      </p:sp>
      <p:pic>
        <p:nvPicPr>
          <p:cNvPr id="4" name="Picture 3"/>
          <p:cNvPicPr>
            <a:picLocks noChangeAspect="1"/>
          </p:cNvPicPr>
          <p:nvPr/>
        </p:nvPicPr>
        <p:blipFill>
          <a:blip r:embed="rId2"/>
          <a:stretch>
            <a:fillRect/>
          </a:stretch>
        </p:blipFill>
        <p:spPr>
          <a:xfrm>
            <a:off x="469899" y="1155700"/>
            <a:ext cx="4718539" cy="2921000"/>
          </a:xfrm>
          <a:prstGeom prst="rect">
            <a:avLst/>
          </a:prstGeom>
        </p:spPr>
      </p:pic>
      <p:pic>
        <p:nvPicPr>
          <p:cNvPr id="5" name="Picture 4"/>
          <p:cNvPicPr>
            <a:picLocks noChangeAspect="1"/>
          </p:cNvPicPr>
          <p:nvPr/>
        </p:nvPicPr>
        <p:blipFill>
          <a:blip r:embed="rId3"/>
          <a:stretch>
            <a:fillRect/>
          </a:stretch>
        </p:blipFill>
        <p:spPr>
          <a:xfrm>
            <a:off x="5321300" y="1173005"/>
            <a:ext cx="3175000" cy="2903695"/>
          </a:xfrm>
          <a:prstGeom prst="rect">
            <a:avLst/>
          </a:prstGeom>
        </p:spPr>
      </p:pic>
      <p:sp>
        <p:nvSpPr>
          <p:cNvPr id="6" name="TextBox 5"/>
          <p:cNvSpPr txBox="1"/>
          <p:nvPr/>
        </p:nvSpPr>
        <p:spPr>
          <a:xfrm>
            <a:off x="1790700" y="4254500"/>
            <a:ext cx="5816600" cy="1938992"/>
          </a:xfrm>
          <a:prstGeom prst="rect">
            <a:avLst/>
          </a:prstGeom>
          <a:noFill/>
        </p:spPr>
        <p:txBody>
          <a:bodyPr wrap="square" rtlCol="0">
            <a:spAutoFit/>
          </a:bodyPr>
          <a:lstStyle/>
          <a:p>
            <a:pPr algn="ctr"/>
            <a:r>
              <a:rPr lang="en-US" sz="2400" dirty="0" smtClean="0"/>
              <a:t>My 2019 portable disk drive with 1TB capacity at a cost of about $80.00 is</a:t>
            </a:r>
          </a:p>
          <a:p>
            <a:pPr algn="ctr"/>
            <a:r>
              <a:rPr lang="en-US" sz="2400" dirty="0" smtClean="0"/>
              <a:t> the equivalent of over 350 IBM drives from 1980 and </a:t>
            </a:r>
          </a:p>
          <a:p>
            <a:pPr algn="ctr"/>
            <a:r>
              <a:rPr lang="en-US" sz="2400" dirty="0" smtClean="0"/>
              <a:t>would have cost $97.7 </a:t>
            </a:r>
            <a:r>
              <a:rPr lang="en-US" sz="2400" dirty="0" smtClean="0"/>
              <a:t>million then</a:t>
            </a:r>
            <a:endParaRPr lang="en-US" sz="2400" dirty="0"/>
          </a:p>
        </p:txBody>
      </p:sp>
    </p:spTree>
    <p:extLst>
      <p:ext uri="{BB962C8B-B14F-4D97-AF65-F5344CB8AC3E}">
        <p14:creationId xmlns:p14="http://schemas.microsoft.com/office/powerpoint/2010/main" val="19304083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4454" y="1513955"/>
            <a:ext cx="7855136" cy="2092846"/>
          </a:xfrm>
        </p:spPr>
        <p:txBody>
          <a:bodyPr/>
          <a:lstStyle/>
          <a:p>
            <a:r>
              <a:rPr lang="en-US" dirty="0" smtClean="0"/>
              <a:t>Pay attention to the medium by which messages are being sent. The medium itself creates powerful conditions that influence the nature of the received message. They affect how we think, feel, etc.</a:t>
            </a:r>
          </a:p>
          <a:p>
            <a:r>
              <a:rPr lang="en-US" dirty="0" smtClean="0"/>
              <a:t>Consider the (in)famous “Willie Horton” ad (1988)</a:t>
            </a:r>
          </a:p>
          <a:p>
            <a:endParaRPr lang="en-US" dirty="0"/>
          </a:p>
          <a:p>
            <a:endParaRPr lang="en-US" dirty="0"/>
          </a:p>
        </p:txBody>
      </p:sp>
      <p:sp>
        <p:nvSpPr>
          <p:cNvPr id="3" name="Title 2"/>
          <p:cNvSpPr>
            <a:spLocks noGrp="1"/>
          </p:cNvSpPr>
          <p:nvPr>
            <p:ph type="title"/>
          </p:nvPr>
        </p:nvSpPr>
        <p:spPr>
          <a:xfrm>
            <a:off x="762000" y="190500"/>
            <a:ext cx="7769454" cy="901700"/>
          </a:xfrm>
        </p:spPr>
        <p:txBody>
          <a:bodyPr/>
          <a:lstStyle/>
          <a:p>
            <a:r>
              <a:rPr lang="en-US" sz="4000" dirty="0" smtClean="0"/>
              <a:t>“The Medium is the Message</a:t>
            </a:r>
            <a:r>
              <a:rPr lang="en-US" dirty="0" smtClean="0"/>
              <a:t>”</a:t>
            </a:r>
            <a:endParaRPr lang="en-US" dirty="0"/>
          </a:p>
        </p:txBody>
      </p:sp>
      <p:pic>
        <p:nvPicPr>
          <p:cNvPr id="4" name="Picture 3"/>
          <p:cNvPicPr>
            <a:picLocks noChangeAspect="1"/>
          </p:cNvPicPr>
          <p:nvPr/>
        </p:nvPicPr>
        <p:blipFill>
          <a:blip r:embed="rId2"/>
          <a:stretch>
            <a:fillRect/>
          </a:stretch>
        </p:blipFill>
        <p:spPr>
          <a:xfrm>
            <a:off x="784454" y="3213100"/>
            <a:ext cx="2654301" cy="1769535"/>
          </a:xfrm>
          <a:prstGeom prst="rect">
            <a:avLst/>
          </a:prstGeom>
        </p:spPr>
      </p:pic>
      <p:pic>
        <p:nvPicPr>
          <p:cNvPr id="5" name="Picture 4"/>
          <p:cNvPicPr>
            <a:picLocks noChangeAspect="1"/>
          </p:cNvPicPr>
          <p:nvPr/>
        </p:nvPicPr>
        <p:blipFill>
          <a:blip r:embed="rId3"/>
          <a:stretch>
            <a:fillRect/>
          </a:stretch>
        </p:blipFill>
        <p:spPr>
          <a:xfrm>
            <a:off x="762000" y="5231765"/>
            <a:ext cx="2565401" cy="1262282"/>
          </a:xfrm>
          <a:prstGeom prst="rect">
            <a:avLst/>
          </a:prstGeom>
        </p:spPr>
      </p:pic>
      <p:pic>
        <p:nvPicPr>
          <p:cNvPr id="7" name="Picture 6"/>
          <p:cNvPicPr>
            <a:picLocks noChangeAspect="1"/>
          </p:cNvPicPr>
          <p:nvPr/>
        </p:nvPicPr>
        <p:blipFill>
          <a:blip r:embed="rId4"/>
          <a:stretch>
            <a:fillRect/>
          </a:stretch>
        </p:blipFill>
        <p:spPr>
          <a:xfrm>
            <a:off x="4165600" y="3378200"/>
            <a:ext cx="4365854" cy="2901181"/>
          </a:xfrm>
          <a:prstGeom prst="rect">
            <a:avLst/>
          </a:prstGeom>
        </p:spPr>
      </p:pic>
    </p:spTree>
    <p:extLst>
      <p:ext uri="{BB962C8B-B14F-4D97-AF65-F5344CB8AC3E}">
        <p14:creationId xmlns:p14="http://schemas.microsoft.com/office/powerpoint/2010/main" val="9767475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118" y="1752600"/>
            <a:ext cx="5064082" cy="3924300"/>
          </a:xfrm>
        </p:spPr>
        <p:txBody>
          <a:bodyPr/>
          <a:lstStyle/>
          <a:p>
            <a:r>
              <a:rPr lang="en-US" dirty="0" smtClean="0"/>
              <a:t>Electronic media (esp. television) creates a world-wide “village”</a:t>
            </a:r>
          </a:p>
          <a:p>
            <a:r>
              <a:rPr lang="en-US" dirty="0" smtClean="0"/>
              <a:t>Western media spreads Western cultural products around the globe. Homogenizes cultures &amp; reduces diversity</a:t>
            </a:r>
          </a:p>
          <a:p>
            <a:r>
              <a:rPr lang="en-US" dirty="0" smtClean="0"/>
              <a:t>Villages, however, are places where fighting and friction take place. Villages often tend toward tribalism and rejection of others.</a:t>
            </a:r>
            <a:endParaRPr lang="en-US" dirty="0"/>
          </a:p>
        </p:txBody>
      </p:sp>
      <p:sp>
        <p:nvSpPr>
          <p:cNvPr id="3" name="Title 2"/>
          <p:cNvSpPr>
            <a:spLocks noGrp="1"/>
          </p:cNvSpPr>
          <p:nvPr>
            <p:ph type="title"/>
          </p:nvPr>
        </p:nvSpPr>
        <p:spPr/>
        <p:txBody>
          <a:bodyPr/>
          <a:lstStyle/>
          <a:p>
            <a:r>
              <a:rPr lang="en-US" dirty="0" smtClean="0"/>
              <a:t>The Global </a:t>
            </a:r>
            <a:r>
              <a:rPr lang="en-US" dirty="0" smtClean="0"/>
              <a:t>Village</a:t>
            </a:r>
            <a:endParaRPr lang="en-US" dirty="0"/>
          </a:p>
        </p:txBody>
      </p:sp>
      <p:pic>
        <p:nvPicPr>
          <p:cNvPr id="4" name="Picture 3"/>
          <p:cNvPicPr>
            <a:picLocks noChangeAspect="1"/>
          </p:cNvPicPr>
          <p:nvPr/>
        </p:nvPicPr>
        <p:blipFill>
          <a:blip r:embed="rId2"/>
          <a:stretch>
            <a:fillRect/>
          </a:stretch>
        </p:blipFill>
        <p:spPr>
          <a:xfrm>
            <a:off x="5537200" y="2120900"/>
            <a:ext cx="3378936" cy="214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379906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118" y="1752600"/>
            <a:ext cx="7832682" cy="2247900"/>
          </a:xfrm>
        </p:spPr>
        <p:txBody>
          <a:bodyPr>
            <a:normAutofit/>
          </a:bodyPr>
          <a:lstStyle/>
          <a:p>
            <a:pPr marL="18288" indent="0">
              <a:buNone/>
            </a:pPr>
            <a:r>
              <a:rPr lang="en-US" dirty="0" smtClean="0"/>
              <a:t>McLuhan died before ever seeing the </a:t>
            </a:r>
            <a:r>
              <a:rPr lang="en-US" dirty="0" smtClean="0"/>
              <a:t>Internet. However, in his concept of the “Global Village” he suggested there might be downsides</a:t>
            </a:r>
            <a:endParaRPr lang="en-US" sz="3400" dirty="0" smtClean="0"/>
          </a:p>
          <a:p>
            <a:endParaRPr lang="en-US" dirty="0" smtClean="0"/>
          </a:p>
        </p:txBody>
      </p:sp>
      <p:sp>
        <p:nvSpPr>
          <p:cNvPr id="3" name="Title 2"/>
          <p:cNvSpPr>
            <a:spLocks noGrp="1"/>
          </p:cNvSpPr>
          <p:nvPr>
            <p:ph type="title"/>
          </p:nvPr>
        </p:nvSpPr>
        <p:spPr>
          <a:xfrm>
            <a:off x="473118" y="642908"/>
            <a:ext cx="8382000" cy="1287492"/>
          </a:xfrm>
        </p:spPr>
        <p:txBody>
          <a:bodyPr/>
          <a:lstStyle/>
          <a:p>
            <a:r>
              <a:rPr lang="en-US" sz="3600" dirty="0" smtClean="0"/>
              <a:t>The Global </a:t>
            </a:r>
            <a:r>
              <a:rPr lang="en-US" sz="3600" dirty="0" smtClean="0"/>
              <a:t>Village: </a:t>
            </a:r>
            <a:br>
              <a:rPr lang="en-US" sz="3600" dirty="0" smtClean="0"/>
            </a:br>
            <a:r>
              <a:rPr lang="en-US" sz="3600" dirty="0" smtClean="0"/>
              <a:t>Fake News and Other Problems</a:t>
            </a:r>
            <a:endParaRPr lang="en-US" sz="3600" dirty="0"/>
          </a:p>
        </p:txBody>
      </p:sp>
      <p:pic>
        <p:nvPicPr>
          <p:cNvPr id="5" name="Picture 4"/>
          <p:cNvPicPr>
            <a:picLocks noChangeAspect="1"/>
          </p:cNvPicPr>
          <p:nvPr/>
        </p:nvPicPr>
        <p:blipFill>
          <a:blip r:embed="rId2"/>
          <a:stretch>
            <a:fillRect/>
          </a:stretch>
        </p:blipFill>
        <p:spPr>
          <a:xfrm>
            <a:off x="4127499" y="3087632"/>
            <a:ext cx="4692591" cy="3325867"/>
          </a:xfrm>
          <a:prstGeom prst="rect">
            <a:avLst/>
          </a:prstGeom>
        </p:spPr>
      </p:pic>
      <p:sp>
        <p:nvSpPr>
          <p:cNvPr id="6" name="Rectangle 5"/>
          <p:cNvSpPr/>
          <p:nvPr/>
        </p:nvSpPr>
        <p:spPr>
          <a:xfrm>
            <a:off x="292100" y="3441699"/>
            <a:ext cx="4013200" cy="1569660"/>
          </a:xfrm>
          <a:prstGeom prst="rect">
            <a:avLst/>
          </a:prstGeom>
        </p:spPr>
        <p:txBody>
          <a:bodyPr wrap="square">
            <a:spAutoFit/>
          </a:bodyPr>
          <a:lstStyle/>
          <a:p>
            <a:pPr marL="285750" indent="-285750">
              <a:buFont typeface="Arial"/>
              <a:buChar char="•"/>
            </a:pPr>
            <a:r>
              <a:rPr lang="en-US" sz="2400" dirty="0">
                <a:solidFill>
                  <a:srgbClr val="FFFF00"/>
                </a:solidFill>
              </a:rPr>
              <a:t>Rise of Tribalism and Factions</a:t>
            </a:r>
          </a:p>
          <a:p>
            <a:pPr marL="285750" indent="-285750">
              <a:buFont typeface="Arial"/>
              <a:buChar char="•"/>
            </a:pPr>
            <a:r>
              <a:rPr lang="en-US" sz="2400" dirty="0">
                <a:solidFill>
                  <a:srgbClr val="FFFF00"/>
                </a:solidFill>
              </a:rPr>
              <a:t>Bullying </a:t>
            </a:r>
          </a:p>
          <a:p>
            <a:pPr marL="285750" indent="-285750">
              <a:buFont typeface="Arial"/>
              <a:buChar char="•"/>
            </a:pPr>
            <a:r>
              <a:rPr lang="en-US" sz="2400" dirty="0">
                <a:solidFill>
                  <a:srgbClr val="FFFF00"/>
                </a:solidFill>
              </a:rPr>
              <a:t>Spreading “fake news”</a:t>
            </a:r>
          </a:p>
        </p:txBody>
      </p:sp>
    </p:spTree>
    <p:extLst>
      <p:ext uri="{BB962C8B-B14F-4D97-AF65-F5344CB8AC3E}">
        <p14:creationId xmlns:p14="http://schemas.microsoft.com/office/powerpoint/2010/main" val="21614841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forms of orality arise from new media that are based on sound and voice (TV, movies, telephones, live concerts, etc.)</a:t>
            </a:r>
          </a:p>
          <a:p>
            <a:r>
              <a:rPr lang="en-US" dirty="0" smtClean="0"/>
              <a:t>Intermix with literacy &amp; textual-written-printed media</a:t>
            </a:r>
          </a:p>
          <a:p>
            <a:r>
              <a:rPr lang="en-US" dirty="0" smtClean="0"/>
              <a:t>Importance of the printed word tends to be undermined, e.g., libraries less important</a:t>
            </a:r>
          </a:p>
          <a:p>
            <a:r>
              <a:rPr lang="en-US" dirty="0" smtClean="0"/>
              <a:t>Movement toward group memberships &amp; group experiences (rock concerts, fan clubs, SOCIAL MEDIA like YouTube)</a:t>
            </a:r>
            <a:endParaRPr lang="en-US" dirty="0"/>
          </a:p>
        </p:txBody>
      </p:sp>
      <p:sp>
        <p:nvSpPr>
          <p:cNvPr id="3" name="Title 2"/>
          <p:cNvSpPr>
            <a:spLocks noGrp="1"/>
          </p:cNvSpPr>
          <p:nvPr>
            <p:ph type="title"/>
          </p:nvPr>
        </p:nvSpPr>
        <p:spPr/>
        <p:txBody>
          <a:bodyPr/>
          <a:lstStyle/>
          <a:p>
            <a:r>
              <a:rPr lang="en-US" dirty="0" smtClean="0"/>
              <a:t>“Secondary Orality” (</a:t>
            </a:r>
            <a:r>
              <a:rPr lang="en-US" dirty="0" err="1" smtClean="0"/>
              <a:t>Ong</a:t>
            </a:r>
            <a:r>
              <a:rPr lang="en-US" dirty="0" smtClean="0"/>
              <a:t>)</a:t>
            </a:r>
            <a:endParaRPr lang="en-US" dirty="0"/>
          </a:p>
        </p:txBody>
      </p:sp>
    </p:spTree>
    <p:extLst>
      <p:ext uri="{BB962C8B-B14F-4D97-AF65-F5344CB8AC3E}">
        <p14:creationId xmlns:p14="http://schemas.microsoft.com/office/powerpoint/2010/main" val="15898199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318" y="2031537"/>
            <a:ext cx="5804673" cy="3657599"/>
          </a:xfrm>
        </p:spPr>
        <p:txBody>
          <a:bodyPr/>
          <a:lstStyle/>
          <a:p>
            <a:r>
              <a:rPr lang="en-US" dirty="0" smtClean="0"/>
              <a:t>Jesuit priest &amp; English scholar</a:t>
            </a:r>
          </a:p>
          <a:p>
            <a:r>
              <a:rPr lang="en-US" dirty="0" smtClean="0"/>
              <a:t>Student of McLuhan 1941</a:t>
            </a:r>
          </a:p>
          <a:p>
            <a:r>
              <a:rPr lang="en-US" dirty="0" smtClean="0"/>
              <a:t>Taught at Saint Louis U 1953-1989</a:t>
            </a:r>
          </a:p>
          <a:p>
            <a:r>
              <a:rPr lang="en-US" dirty="0" smtClean="0"/>
              <a:t>President, Modern Language Assn.</a:t>
            </a:r>
          </a:p>
          <a:p>
            <a:r>
              <a:rPr lang="en-US" dirty="0" smtClean="0"/>
              <a:t>Author</a:t>
            </a:r>
          </a:p>
          <a:p>
            <a:pPr lvl="1"/>
            <a:r>
              <a:rPr lang="en-US" i="1" dirty="0" smtClean="0"/>
              <a:t>The Presence of the Word </a:t>
            </a:r>
            <a:r>
              <a:rPr lang="en-US" dirty="0" smtClean="0"/>
              <a:t>(1964)</a:t>
            </a:r>
          </a:p>
          <a:p>
            <a:pPr lvl="1"/>
            <a:r>
              <a:rPr lang="en-US" i="1" dirty="0" smtClean="0"/>
              <a:t>Orality &amp; Literacy: The Technologizing of the Word </a:t>
            </a:r>
            <a:r>
              <a:rPr lang="en-US" dirty="0" smtClean="0"/>
              <a:t>(1982</a:t>
            </a:r>
            <a:endParaRPr lang="en-US" dirty="0"/>
          </a:p>
        </p:txBody>
      </p:sp>
      <p:sp>
        <p:nvSpPr>
          <p:cNvPr id="3" name="Title 2"/>
          <p:cNvSpPr>
            <a:spLocks noGrp="1"/>
          </p:cNvSpPr>
          <p:nvPr>
            <p:ph type="title"/>
          </p:nvPr>
        </p:nvSpPr>
        <p:spPr/>
        <p:txBody>
          <a:bodyPr>
            <a:normAutofit fontScale="90000"/>
          </a:bodyPr>
          <a:lstStyle/>
          <a:p>
            <a:r>
              <a:rPr lang="en-US" dirty="0" smtClean="0"/>
              <a:t>Walter J. </a:t>
            </a:r>
            <a:r>
              <a:rPr lang="en-US" dirty="0" err="1" smtClean="0"/>
              <a:t>Ong</a:t>
            </a:r>
            <a:r>
              <a:rPr lang="en-US" dirty="0" smtClean="0"/>
              <a:t>, S.J. (1912-2003)</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23033" y="2046226"/>
            <a:ext cx="1901846" cy="3642910"/>
          </a:xfrm>
          <a:prstGeom prst="rect">
            <a:avLst/>
          </a:prstGeom>
          <a:noFill/>
          <a:ln>
            <a:noFill/>
          </a:ln>
        </p:spPr>
      </p:pic>
    </p:spTree>
    <p:extLst>
      <p:ext uri="{BB962C8B-B14F-4D97-AF65-F5344CB8AC3E}">
        <p14:creationId xmlns:p14="http://schemas.microsoft.com/office/powerpoint/2010/main" val="18960844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Major Shifts In Media</a:t>
            </a:r>
            <a:endParaRPr lang="en-US" dirty="0"/>
          </a:p>
        </p:txBody>
      </p:sp>
      <p:sp>
        <p:nvSpPr>
          <p:cNvPr id="4" name="TextBox 3"/>
          <p:cNvSpPr txBox="1"/>
          <p:nvPr/>
        </p:nvSpPr>
        <p:spPr>
          <a:xfrm>
            <a:off x="939800" y="2044700"/>
            <a:ext cx="7124700" cy="2554545"/>
          </a:xfrm>
          <a:prstGeom prst="rect">
            <a:avLst/>
          </a:prstGeom>
          <a:noFill/>
        </p:spPr>
        <p:txBody>
          <a:bodyPr wrap="square" rtlCol="0">
            <a:spAutoFit/>
          </a:bodyPr>
          <a:lstStyle/>
          <a:p>
            <a:r>
              <a:rPr lang="en-US" sz="3200" dirty="0" smtClean="0"/>
              <a:t>Primary Orality </a:t>
            </a:r>
            <a:r>
              <a:rPr lang="en-US" sz="3200" dirty="0" smtClean="0">
                <a:sym typeface="Wingdings"/>
              </a:rPr>
              <a:t> </a:t>
            </a:r>
            <a:r>
              <a:rPr lang="en-US" sz="3200" dirty="0" smtClean="0">
                <a:solidFill>
                  <a:srgbClr val="20FFFF"/>
                </a:solidFill>
                <a:sym typeface="Wingdings"/>
              </a:rPr>
              <a:t>Literacy </a:t>
            </a:r>
          </a:p>
          <a:p>
            <a:endParaRPr lang="en-US" sz="3200" dirty="0">
              <a:sym typeface="Wingdings"/>
            </a:endParaRPr>
          </a:p>
          <a:p>
            <a:r>
              <a:rPr lang="en-US" sz="3200" dirty="0" smtClean="0">
                <a:solidFill>
                  <a:srgbClr val="20FFFF"/>
                </a:solidFill>
                <a:sym typeface="Wingdings"/>
              </a:rPr>
              <a:t>Literacy</a:t>
            </a:r>
            <a:r>
              <a:rPr lang="en-US" sz="3200" dirty="0" smtClean="0">
                <a:sym typeface="Wingdings"/>
              </a:rPr>
              <a:t>  </a:t>
            </a:r>
            <a:r>
              <a:rPr lang="en-US" sz="3200" dirty="0" smtClean="0">
                <a:solidFill>
                  <a:srgbClr val="0F80FF"/>
                </a:solidFill>
                <a:sym typeface="Wingdings"/>
              </a:rPr>
              <a:t>Printing</a:t>
            </a:r>
          </a:p>
          <a:p>
            <a:endParaRPr lang="en-US" sz="3200" dirty="0">
              <a:sym typeface="Wingdings"/>
            </a:endParaRPr>
          </a:p>
          <a:p>
            <a:r>
              <a:rPr lang="en-US" sz="3200" dirty="0" smtClean="0">
                <a:solidFill>
                  <a:srgbClr val="0F80FF"/>
                </a:solidFill>
                <a:sym typeface="Wingdings"/>
              </a:rPr>
              <a:t>Printing</a:t>
            </a:r>
            <a:r>
              <a:rPr lang="en-US" sz="3200" dirty="0" smtClean="0">
                <a:sym typeface="Wingdings"/>
              </a:rPr>
              <a:t>  </a:t>
            </a:r>
            <a:r>
              <a:rPr lang="en-US" sz="3200" dirty="0" smtClean="0">
                <a:solidFill>
                  <a:srgbClr val="FD8008"/>
                </a:solidFill>
                <a:sym typeface="Wingdings"/>
              </a:rPr>
              <a:t>Techno-Digital Culture</a:t>
            </a:r>
            <a:endParaRPr lang="en-US" sz="3200" dirty="0">
              <a:solidFill>
                <a:srgbClr val="FD8008"/>
              </a:solidFill>
            </a:endParaRPr>
          </a:p>
        </p:txBody>
      </p:sp>
    </p:spTree>
    <p:extLst>
      <p:ext uri="{BB962C8B-B14F-4D97-AF65-F5344CB8AC3E}">
        <p14:creationId xmlns:p14="http://schemas.microsoft.com/office/powerpoint/2010/main" val="38437822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Orality</a:t>
            </a:r>
            <a:br>
              <a:rPr lang="en-US" dirty="0" smtClean="0"/>
            </a:br>
            <a:r>
              <a:rPr lang="en-US" dirty="0" smtClean="0"/>
              <a:t>Demonstration (1)</a:t>
            </a:r>
            <a:endParaRPr lang="en-US" dirty="0"/>
          </a:p>
        </p:txBody>
      </p:sp>
    </p:spTree>
    <p:extLst>
      <p:ext uri="{BB962C8B-B14F-4D97-AF65-F5344CB8AC3E}">
        <p14:creationId xmlns:p14="http://schemas.microsoft.com/office/powerpoint/2010/main" val="20582312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3300" y="4419600"/>
            <a:ext cx="4991100" cy="1181100"/>
          </a:xfrm>
        </p:spPr>
        <p:txBody>
          <a:bodyPr>
            <a:noAutofit/>
          </a:bodyPr>
          <a:lstStyle/>
          <a:p>
            <a:pPr algn="r"/>
            <a:r>
              <a:rPr lang="en-US" sz="3200" dirty="0" smtClean="0"/>
              <a:t>The experience of hearing &amp; song</a:t>
            </a:r>
            <a:endParaRPr lang="en-US" sz="3200" dirty="0"/>
          </a:p>
        </p:txBody>
      </p:sp>
      <p:sp>
        <p:nvSpPr>
          <p:cNvPr id="5" name="Content Placeholder 4"/>
          <p:cNvSpPr>
            <a:spLocks noGrp="1"/>
          </p:cNvSpPr>
          <p:nvPr>
            <p:ph sz="quarter" idx="13"/>
          </p:nvPr>
        </p:nvSpPr>
        <p:spPr>
          <a:xfrm>
            <a:off x="914401" y="658368"/>
            <a:ext cx="3703320" cy="3429000"/>
          </a:xfrm>
        </p:spPr>
        <p:txBody>
          <a:bodyPr>
            <a:normAutofit fontScale="92500" lnSpcReduction="20000"/>
          </a:bodyPr>
          <a:lstStyle/>
          <a:p>
            <a:pPr marL="18288" indent="0">
              <a:buNone/>
            </a:pPr>
            <a:r>
              <a:rPr lang="en-US" dirty="0">
                <a:solidFill>
                  <a:srgbClr val="FFC3C4"/>
                </a:solidFill>
              </a:rPr>
              <a:t>Rudolph the Red-nose reindeer,</a:t>
            </a:r>
          </a:p>
          <a:p>
            <a:pPr marL="18288" indent="0">
              <a:buNone/>
            </a:pPr>
            <a:r>
              <a:rPr lang="en-US" dirty="0">
                <a:solidFill>
                  <a:srgbClr val="FFC3C4"/>
                </a:solidFill>
              </a:rPr>
              <a:t>had a very shiny nose.</a:t>
            </a:r>
          </a:p>
          <a:p>
            <a:pPr marL="18288" indent="0">
              <a:buNone/>
            </a:pPr>
            <a:r>
              <a:rPr lang="en-US" dirty="0">
                <a:solidFill>
                  <a:srgbClr val="FFC3C4"/>
                </a:solidFill>
              </a:rPr>
              <a:t>And, if you ever saw him,</a:t>
            </a:r>
          </a:p>
          <a:p>
            <a:pPr marL="18288" indent="0">
              <a:buNone/>
            </a:pPr>
            <a:r>
              <a:rPr lang="en-US" dirty="0">
                <a:solidFill>
                  <a:srgbClr val="FFC3C4"/>
                </a:solidFill>
              </a:rPr>
              <a:t>you would even say it glows.</a:t>
            </a:r>
          </a:p>
          <a:p>
            <a:pPr marL="18288" indent="0">
              <a:buNone/>
            </a:pPr>
            <a:r>
              <a:rPr lang="en-US" dirty="0">
                <a:solidFill>
                  <a:srgbClr val="FFC3C4"/>
                </a:solidFill>
              </a:rPr>
              <a:t>All of the other reindeer</a:t>
            </a:r>
          </a:p>
          <a:p>
            <a:pPr marL="18288" indent="0">
              <a:buNone/>
            </a:pPr>
            <a:r>
              <a:rPr lang="en-US" dirty="0">
                <a:solidFill>
                  <a:srgbClr val="FFC3C4"/>
                </a:solidFill>
              </a:rPr>
              <a:t>used to laugh and call him names.</a:t>
            </a:r>
          </a:p>
          <a:p>
            <a:pPr marL="18288" indent="0">
              <a:buNone/>
            </a:pPr>
            <a:r>
              <a:rPr lang="en-US" dirty="0">
                <a:solidFill>
                  <a:srgbClr val="FFC3C4"/>
                </a:solidFill>
              </a:rPr>
              <a:t>They never let poor Rudolph</a:t>
            </a:r>
          </a:p>
          <a:p>
            <a:pPr marL="18288" indent="0">
              <a:buNone/>
            </a:pPr>
            <a:r>
              <a:rPr lang="en-US" dirty="0">
                <a:solidFill>
                  <a:srgbClr val="FFC3C4"/>
                </a:solidFill>
              </a:rPr>
              <a:t>join in any reindeer games.</a:t>
            </a:r>
          </a:p>
          <a:p>
            <a:pPr marL="18288" indent="0">
              <a:buNone/>
            </a:pPr>
            <a:endParaRPr lang="en-US" dirty="0"/>
          </a:p>
          <a:p>
            <a:r>
              <a:rPr lang="en-US" dirty="0"/>
              <a:t>(43 words, 217 characters)</a:t>
            </a:r>
          </a:p>
          <a:p>
            <a:endParaRPr lang="en-US" dirty="0"/>
          </a:p>
        </p:txBody>
      </p:sp>
      <p:sp>
        <p:nvSpPr>
          <p:cNvPr id="6" name="Content Placeholder 5"/>
          <p:cNvSpPr>
            <a:spLocks noGrp="1"/>
          </p:cNvSpPr>
          <p:nvPr>
            <p:ph sz="quarter" idx="14"/>
          </p:nvPr>
        </p:nvSpPr>
        <p:spPr>
          <a:xfrm>
            <a:off x="4889500" y="570778"/>
            <a:ext cx="3543300" cy="3432175"/>
          </a:xfrm>
        </p:spPr>
        <p:txBody>
          <a:bodyPr>
            <a:normAutofit fontScale="92500" lnSpcReduction="20000"/>
          </a:bodyPr>
          <a:lstStyle/>
          <a:p>
            <a:pPr marL="18288" indent="0">
              <a:buNone/>
            </a:pPr>
            <a:r>
              <a:rPr lang="en-US" dirty="0" err="1" smtClean="0">
                <a:solidFill>
                  <a:srgbClr val="FFFF00"/>
                </a:solidFill>
              </a:rPr>
              <a:t>Atikho</a:t>
            </a:r>
            <a:r>
              <a:rPr lang="en-US" dirty="0" smtClean="0">
                <a:solidFill>
                  <a:srgbClr val="FFFF00"/>
                </a:solidFill>
              </a:rPr>
              <a:t> the caribou possessed </a:t>
            </a:r>
          </a:p>
          <a:p>
            <a:pPr marL="18288" indent="0">
              <a:buNone/>
            </a:pPr>
            <a:r>
              <a:rPr lang="en-US" dirty="0" smtClean="0">
                <a:solidFill>
                  <a:srgbClr val="FFFF00"/>
                </a:solidFill>
              </a:rPr>
              <a:t>a glossy snout which sometimes,</a:t>
            </a:r>
          </a:p>
          <a:p>
            <a:pPr marL="18288" indent="0">
              <a:buNone/>
            </a:pPr>
            <a:r>
              <a:rPr lang="en-US" dirty="0" smtClean="0">
                <a:solidFill>
                  <a:srgbClr val="FFFF00"/>
                </a:solidFill>
              </a:rPr>
              <a:t>when people saw it,</a:t>
            </a:r>
          </a:p>
          <a:p>
            <a:pPr marL="18288" indent="0">
              <a:buNone/>
            </a:pPr>
            <a:r>
              <a:rPr lang="en-US" dirty="0" smtClean="0">
                <a:solidFill>
                  <a:srgbClr val="FFFF00"/>
                </a:solidFill>
              </a:rPr>
              <a:t>believed it to be luminous.</a:t>
            </a:r>
          </a:p>
          <a:p>
            <a:pPr marL="18288" indent="0">
              <a:buNone/>
            </a:pPr>
            <a:r>
              <a:rPr lang="en-US" dirty="0" smtClean="0">
                <a:solidFill>
                  <a:srgbClr val="FFFF00"/>
                </a:solidFill>
              </a:rPr>
              <a:t>All the other caribou used </a:t>
            </a:r>
          </a:p>
          <a:p>
            <a:pPr marL="18288" indent="0">
              <a:buNone/>
            </a:pPr>
            <a:r>
              <a:rPr lang="en-US" dirty="0" smtClean="0">
                <a:solidFill>
                  <a:srgbClr val="FFFF00"/>
                </a:solidFill>
              </a:rPr>
              <a:t>to chortle and taunt him.</a:t>
            </a:r>
          </a:p>
          <a:p>
            <a:pPr marL="18288" indent="0">
              <a:buNone/>
            </a:pPr>
            <a:r>
              <a:rPr lang="en-US" dirty="0" smtClean="0">
                <a:solidFill>
                  <a:srgbClr val="FFFF00"/>
                </a:solidFill>
              </a:rPr>
              <a:t>They always omitted the abject </a:t>
            </a:r>
            <a:r>
              <a:rPr lang="en-US" dirty="0" err="1" smtClean="0">
                <a:solidFill>
                  <a:srgbClr val="FFFF00"/>
                </a:solidFill>
              </a:rPr>
              <a:t>Atikho</a:t>
            </a:r>
            <a:endParaRPr lang="en-US" dirty="0" smtClean="0">
              <a:solidFill>
                <a:srgbClr val="FFFF00"/>
              </a:solidFill>
            </a:endParaRPr>
          </a:p>
          <a:p>
            <a:pPr marL="18288" indent="0">
              <a:buNone/>
            </a:pPr>
            <a:r>
              <a:rPr lang="en-US" dirty="0" smtClean="0">
                <a:solidFill>
                  <a:srgbClr val="FFFF00"/>
                </a:solidFill>
              </a:rPr>
              <a:t>from their frolicking.</a:t>
            </a:r>
          </a:p>
          <a:p>
            <a:endParaRPr lang="en-US" dirty="0"/>
          </a:p>
          <a:p>
            <a:r>
              <a:rPr lang="en-US" dirty="0"/>
              <a:t>(37 words, 215 characters)</a:t>
            </a:r>
          </a:p>
        </p:txBody>
      </p:sp>
      <p:pic>
        <p:nvPicPr>
          <p:cNvPr id="7" name="Picture 6"/>
          <p:cNvPicPr>
            <a:picLocks noChangeAspect="1"/>
          </p:cNvPicPr>
          <p:nvPr/>
        </p:nvPicPr>
        <p:blipFill>
          <a:blip r:embed="rId2"/>
          <a:stretch>
            <a:fillRect/>
          </a:stretch>
        </p:blipFill>
        <p:spPr>
          <a:xfrm>
            <a:off x="1565981" y="4002953"/>
            <a:ext cx="1511300" cy="2159000"/>
          </a:xfrm>
          <a:prstGeom prst="rect">
            <a:avLst/>
          </a:prstGeom>
        </p:spPr>
      </p:pic>
    </p:spTree>
    <p:extLst>
      <p:ext uri="{BB962C8B-B14F-4D97-AF65-F5344CB8AC3E}">
        <p14:creationId xmlns:p14="http://schemas.microsoft.com/office/powerpoint/2010/main" val="16503107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Orality</a:t>
            </a:r>
            <a:br>
              <a:rPr lang="en-US" dirty="0" smtClean="0"/>
            </a:br>
            <a:r>
              <a:rPr lang="en-US" dirty="0" smtClean="0"/>
              <a:t>Demonstration (2)</a:t>
            </a:r>
            <a:endParaRPr lang="en-US" dirty="0"/>
          </a:p>
        </p:txBody>
      </p:sp>
    </p:spTree>
    <p:extLst>
      <p:ext uri="{BB962C8B-B14F-4D97-AF65-F5344CB8AC3E}">
        <p14:creationId xmlns:p14="http://schemas.microsoft.com/office/powerpoint/2010/main" val="38066952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Directions to Hunting</a:t>
            </a:r>
            <a:endParaRPr lang="en-US" sz="4000" dirty="0"/>
          </a:p>
        </p:txBody>
      </p:sp>
      <p:sp>
        <p:nvSpPr>
          <p:cNvPr id="9" name="Content Placeholder 8"/>
          <p:cNvSpPr>
            <a:spLocks noGrp="1"/>
          </p:cNvSpPr>
          <p:nvPr>
            <p:ph sz="quarter" idx="14"/>
          </p:nvPr>
        </p:nvSpPr>
        <p:spPr>
          <a:xfrm>
            <a:off x="685800" y="658368"/>
            <a:ext cx="7616952" cy="3432175"/>
          </a:xfrm>
        </p:spPr>
        <p:txBody>
          <a:bodyPr>
            <a:noAutofit/>
          </a:bodyPr>
          <a:lstStyle/>
          <a:p>
            <a:pPr marL="18288" indent="0">
              <a:buNone/>
            </a:pPr>
            <a:r>
              <a:rPr lang="en-US" sz="2800" dirty="0"/>
              <a:t>The hunting ground is found by walking for three days toward where the sun sets in the summer and, when you see a tall hill with evergreen trees on top, turn to your left, cross the stream that is about 10 feet wide, and walk for a half a day. There you will find a watering hole at which many animals will come to drink.</a:t>
            </a:r>
          </a:p>
        </p:txBody>
      </p:sp>
    </p:spTree>
    <p:extLst>
      <p:ext uri="{BB962C8B-B14F-4D97-AF65-F5344CB8AC3E}">
        <p14:creationId xmlns:p14="http://schemas.microsoft.com/office/powerpoint/2010/main" val="42268723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Which should you eat?</a:t>
            </a:r>
            <a:endParaRPr lang="en-US" dirty="0"/>
          </a:p>
        </p:txBody>
      </p:sp>
      <p:pic>
        <p:nvPicPr>
          <p:cNvPr id="6" name="Picture 5"/>
          <p:cNvPicPr>
            <a:picLocks noChangeAspect="1"/>
          </p:cNvPicPr>
          <p:nvPr/>
        </p:nvPicPr>
        <p:blipFill>
          <a:blip r:embed="rId2"/>
          <a:stretch>
            <a:fillRect/>
          </a:stretch>
        </p:blipFill>
        <p:spPr>
          <a:xfrm>
            <a:off x="1219200" y="1943100"/>
            <a:ext cx="3242272" cy="2425700"/>
          </a:xfrm>
          <a:prstGeom prst="rect">
            <a:avLst/>
          </a:prstGeom>
        </p:spPr>
      </p:pic>
      <p:pic>
        <p:nvPicPr>
          <p:cNvPr id="7" name="Picture 6"/>
          <p:cNvPicPr>
            <a:picLocks noChangeAspect="1"/>
          </p:cNvPicPr>
          <p:nvPr/>
        </p:nvPicPr>
        <p:blipFill>
          <a:blip r:embed="rId3"/>
          <a:stretch>
            <a:fillRect/>
          </a:stretch>
        </p:blipFill>
        <p:spPr>
          <a:xfrm>
            <a:off x="4737100" y="1943100"/>
            <a:ext cx="3247834" cy="2425700"/>
          </a:xfrm>
          <a:prstGeom prst="rect">
            <a:avLst/>
          </a:prstGeom>
        </p:spPr>
      </p:pic>
    </p:spTree>
    <p:extLst>
      <p:ext uri="{BB962C8B-B14F-4D97-AF65-F5344CB8AC3E}">
        <p14:creationId xmlns:p14="http://schemas.microsoft.com/office/powerpoint/2010/main" val="232410704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2">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1154</TotalTime>
  <Words>980</Words>
  <Application>Microsoft Macintosh PowerPoint</Application>
  <PresentationFormat>On-screen Show (4:3)</PresentationFormat>
  <Paragraphs>130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Elemental</vt:lpstr>
      <vt:lpstr>The Medium is the Message: McLuhan, Ong, &amp; Media Ecology</vt:lpstr>
      <vt:lpstr>Marshall McLuhan (1911-1980)</vt:lpstr>
      <vt:lpstr>Walter J. Ong, S.J. (1912-2003)</vt:lpstr>
      <vt:lpstr>Three Major Shifts In Media</vt:lpstr>
      <vt:lpstr>Primary Orality Demonstration (1)</vt:lpstr>
      <vt:lpstr>The experience of hearing &amp; song</vt:lpstr>
      <vt:lpstr>Primary Orality Demonstration (2)</vt:lpstr>
      <vt:lpstr>Directions to Hunting</vt:lpstr>
      <vt:lpstr>Which should you eat?</vt:lpstr>
      <vt:lpstr>Modern  Physics</vt:lpstr>
      <vt:lpstr>Dmitri Mendeleev (1869-1871)</vt:lpstr>
      <vt:lpstr>PowerPoint Presentation</vt:lpstr>
      <vt:lpstr>Characteristics of Orality</vt:lpstr>
      <vt:lpstr>PowerPoint Presentation</vt:lpstr>
      <vt:lpstr>Literate Culture</vt:lpstr>
      <vt:lpstr>PowerPoint Presentation</vt:lpstr>
      <vt:lpstr>Print Culture</vt:lpstr>
      <vt:lpstr>PowerPoint Presentation</vt:lpstr>
      <vt:lpstr>What is the Techno-Digital Age?</vt:lpstr>
      <vt:lpstr>McLuhan: Major Themes</vt:lpstr>
      <vt:lpstr>Media as Extensions of the Human Body</vt:lpstr>
      <vt:lpstr>1980 vs. 2019</vt:lpstr>
      <vt:lpstr>“The Medium is the Message”</vt:lpstr>
      <vt:lpstr>The Global Village</vt:lpstr>
      <vt:lpstr>The Global Village:  Fake News and Other Problems</vt:lpstr>
      <vt:lpstr>“Secondary Orality” (Ong)</vt:lpstr>
    </vt:vector>
  </TitlesOfParts>
  <Company>Le Moyne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Hevern</dc:creator>
  <cp:lastModifiedBy>Vincent</cp:lastModifiedBy>
  <cp:revision>131</cp:revision>
  <dcterms:created xsi:type="dcterms:W3CDTF">2018-02-13T19:35:30Z</dcterms:created>
  <dcterms:modified xsi:type="dcterms:W3CDTF">2019-01-29T21:05:05Z</dcterms:modified>
</cp:coreProperties>
</file>