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9"/>
  </p:notesMasterIdLst>
  <p:handoutMasterIdLst>
    <p:handoutMasterId r:id="rId110"/>
  </p:handoutMasterIdLst>
  <p:sldIdLst>
    <p:sldId id="268" r:id="rId2"/>
    <p:sldId id="270" r:id="rId3"/>
    <p:sldId id="549" r:id="rId4"/>
    <p:sldId id="412" r:id="rId5"/>
    <p:sldId id="431" r:id="rId6"/>
    <p:sldId id="540" r:id="rId7"/>
    <p:sldId id="258" r:id="rId8"/>
    <p:sldId id="510" r:id="rId9"/>
    <p:sldId id="551" r:id="rId10"/>
    <p:sldId id="447" r:id="rId11"/>
    <p:sldId id="279" r:id="rId12"/>
    <p:sldId id="573" r:id="rId13"/>
    <p:sldId id="574" r:id="rId14"/>
    <p:sldId id="281" r:id="rId15"/>
    <p:sldId id="509" r:id="rId16"/>
    <p:sldId id="285" r:id="rId17"/>
    <p:sldId id="548" r:id="rId18"/>
    <p:sldId id="413" r:id="rId19"/>
    <p:sldId id="420" r:id="rId20"/>
    <p:sldId id="414" r:id="rId21"/>
    <p:sldId id="416" r:id="rId22"/>
    <p:sldId id="486" r:id="rId23"/>
    <p:sldId id="487" r:id="rId24"/>
    <p:sldId id="423" r:id="rId25"/>
    <p:sldId id="488" r:id="rId26"/>
    <p:sldId id="490" r:id="rId27"/>
    <p:sldId id="547" r:id="rId28"/>
    <p:sldId id="568" r:id="rId29"/>
    <p:sldId id="569" r:id="rId30"/>
    <p:sldId id="570" r:id="rId31"/>
    <p:sldId id="572" r:id="rId32"/>
    <p:sldId id="571" r:id="rId33"/>
    <p:sldId id="425" r:id="rId34"/>
    <p:sldId id="434" r:id="rId35"/>
    <p:sldId id="553" r:id="rId36"/>
    <p:sldId id="554" r:id="rId37"/>
    <p:sldId id="555" r:id="rId38"/>
    <p:sldId id="560" r:id="rId39"/>
    <p:sldId id="561" r:id="rId40"/>
    <p:sldId id="562" r:id="rId41"/>
    <p:sldId id="563" r:id="rId42"/>
    <p:sldId id="564" r:id="rId43"/>
    <p:sldId id="565" r:id="rId44"/>
    <p:sldId id="566" r:id="rId45"/>
    <p:sldId id="567" r:id="rId46"/>
    <p:sldId id="344" r:id="rId47"/>
    <p:sldId id="342" r:id="rId48"/>
    <p:sldId id="537" r:id="rId49"/>
    <p:sldId id="533" r:id="rId50"/>
    <p:sldId id="498" r:id="rId51"/>
    <p:sldId id="499" r:id="rId52"/>
    <p:sldId id="284" r:id="rId53"/>
    <p:sldId id="500" r:id="rId54"/>
    <p:sldId id="397" r:id="rId55"/>
    <p:sldId id="501" r:id="rId56"/>
    <p:sldId id="400" r:id="rId57"/>
    <p:sldId id="451" r:id="rId58"/>
    <p:sldId id="502" r:id="rId59"/>
    <p:sldId id="503" r:id="rId60"/>
    <p:sldId id="504" r:id="rId61"/>
    <p:sldId id="505" r:id="rId62"/>
    <p:sldId id="506" r:id="rId63"/>
    <p:sldId id="297" r:id="rId64"/>
    <p:sldId id="515" r:id="rId65"/>
    <p:sldId id="508" r:id="rId66"/>
    <p:sldId id="516" r:id="rId67"/>
    <p:sldId id="517" r:id="rId68"/>
    <p:sldId id="518" r:id="rId69"/>
    <p:sldId id="519" r:id="rId70"/>
    <p:sldId id="520" r:id="rId71"/>
    <p:sldId id="521" r:id="rId72"/>
    <p:sldId id="534" r:id="rId73"/>
    <p:sldId id="535" r:id="rId74"/>
    <p:sldId id="536" r:id="rId75"/>
    <p:sldId id="440" r:id="rId76"/>
    <p:sldId id="522" r:id="rId77"/>
    <p:sldId id="523" r:id="rId78"/>
    <p:sldId id="524" r:id="rId79"/>
    <p:sldId id="441" r:id="rId80"/>
    <p:sldId id="525" r:id="rId81"/>
    <p:sldId id="526" r:id="rId82"/>
    <p:sldId id="528" r:id="rId83"/>
    <p:sldId id="529" r:id="rId84"/>
    <p:sldId id="527" r:id="rId85"/>
    <p:sldId id="462" r:id="rId86"/>
    <p:sldId id="463" r:id="rId87"/>
    <p:sldId id="541" r:id="rId88"/>
    <p:sldId id="466" r:id="rId89"/>
    <p:sldId id="464" r:id="rId90"/>
    <p:sldId id="469" r:id="rId91"/>
    <p:sldId id="470" r:id="rId92"/>
    <p:sldId id="472" r:id="rId93"/>
    <p:sldId id="471" r:id="rId94"/>
    <p:sldId id="542" r:id="rId95"/>
    <p:sldId id="543" r:id="rId96"/>
    <p:sldId id="544" r:id="rId97"/>
    <p:sldId id="545" r:id="rId98"/>
    <p:sldId id="546" r:id="rId99"/>
    <p:sldId id="558" r:id="rId100"/>
    <p:sldId id="538" r:id="rId101"/>
    <p:sldId id="539" r:id="rId102"/>
    <p:sldId id="557" r:id="rId103"/>
    <p:sldId id="530" r:id="rId104"/>
    <p:sldId id="531" r:id="rId105"/>
    <p:sldId id="559" r:id="rId106"/>
    <p:sldId id="532" r:id="rId107"/>
    <p:sldId id="449" r:id="rId10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D0D0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54" autoAdjust="0"/>
    <p:restoredTop sz="81531" autoAdjust="0"/>
  </p:normalViewPr>
  <p:slideViewPr>
    <p:cSldViewPr snapToGrid="0">
      <p:cViewPr varScale="1">
        <p:scale>
          <a:sx n="76" d="100"/>
          <a:sy n="76" d="100"/>
        </p:scale>
        <p:origin x="-10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90"/>
    </p:cViewPr>
  </p:sorterViewPr>
  <p:gridSpacing cx="75895" cy="7589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84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84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84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AD2E256-943C-4EF2-B571-F92DD1F7AC64}" type="slidenum">
              <a:rPr lang="en-US"/>
              <a:pPr>
                <a:defRPr/>
              </a:pPr>
              <a:t>‹#›</a:t>
            </a:fld>
            <a:endParaRPr lang="en-US"/>
          </a:p>
        </p:txBody>
      </p:sp>
    </p:spTree>
    <p:extLst>
      <p:ext uri="{BB962C8B-B14F-4D97-AF65-F5344CB8AC3E}">
        <p14:creationId xmlns:p14="http://schemas.microsoft.com/office/powerpoint/2010/main" val="23082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9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9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9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9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4093F6-20D3-4859-BF9F-4E3222674C0F}" type="slidenum">
              <a:rPr lang="en-US"/>
              <a:pPr>
                <a:defRPr/>
              </a:pPr>
              <a:t>‹#›</a:t>
            </a:fld>
            <a:endParaRPr lang="en-US"/>
          </a:p>
        </p:txBody>
      </p:sp>
    </p:spTree>
    <p:extLst>
      <p:ext uri="{BB962C8B-B14F-4D97-AF65-F5344CB8AC3E}">
        <p14:creationId xmlns:p14="http://schemas.microsoft.com/office/powerpoint/2010/main" val="1288844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dirty="0" smtClean="0"/>
              <a:t>Welcome to this introduction to </a:t>
            </a:r>
            <a:r>
              <a:rPr lang="en-US" dirty="0" err="1" smtClean="0"/>
              <a:t>RefWorks</a:t>
            </a:r>
            <a:r>
              <a:rPr lang="en-US" dirty="0" smtClean="0"/>
              <a:t> class. Over the next hour or so, I’m going to try to give you a good understanding of what the program is designed to do and how you can use it to improve your research productivity.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smtClean="0"/>
              <a:t>Select “Import” from the “References” menu. </a:t>
            </a:r>
          </a:p>
          <a:p>
            <a:endParaRPr lang="en-US" smtClean="0"/>
          </a:p>
          <a:p>
            <a:r>
              <a:rPr lang="en-US" smtClean="0"/>
              <a:t>In our example, we will be using the library catalog, SUMMIT &lt;summit.syr.edu&gt; as our bibliographic database source. In the case of importing citations from a text file, it is important to choose settings that match the database you using. Chose“Syracuse University Library” as the Import filter option and “SUMMIT Catalog (Endeavor)” as the database.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smtClean="0"/>
              <a:t>Now open SUMMIT in a new window or tab and do a search. [In the example, I’ve done a keyword search on “frbr”.]</a:t>
            </a:r>
          </a:p>
          <a:p>
            <a:endParaRPr lang="en-US" smtClean="0"/>
          </a:p>
          <a:p>
            <a:r>
              <a:rPr lang="en-US" smtClean="0"/>
              <a:t>Select two of the title options by check-marking the boxes in the left column of the results.</a:t>
            </a:r>
          </a:p>
          <a:p>
            <a:endParaRPr lang="en-US" smtClean="0"/>
          </a:p>
          <a:p>
            <a:r>
              <a:rPr lang="en-US" smtClean="0"/>
              <a:t>Then, scrolling to the bottom of the page, make sure that the “Selected on Page” radio button is selected and that the “Download Format” is set as “Full Record”. </a:t>
            </a:r>
          </a:p>
          <a:p>
            <a:endParaRPr lang="en-US" smtClean="0"/>
          </a:p>
          <a:p>
            <a:r>
              <a:rPr lang="en-US" smtClean="0"/>
              <a:t>Click the “Format for Print/Save” button.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smtClean="0"/>
              <a:t>Clicking the “Format for Print/Save” button brings up the formatted text version of the SUMMIT records for the citations that you check-marked on the results screen. </a:t>
            </a:r>
          </a:p>
          <a:p>
            <a:endParaRPr lang="en-US" smtClean="0"/>
          </a:p>
          <a:p>
            <a:r>
              <a:rPr lang="en-US" smtClean="0"/>
              <a:t>Note that each field has a clearly delineated field label -- e.g., “Title:”, “Author:”, “Published:”, “Subjects”, etc. -- and that each field is separated by an empty line. In this way RefWorks, by using the corresponding filter for this data format, can parse each record and import them cleanly as bibliographic entries. </a:t>
            </a:r>
          </a:p>
          <a:p>
            <a:endParaRPr lang="en-US" smtClean="0"/>
          </a:p>
          <a:p>
            <a:r>
              <a:rPr lang="en-US" smtClean="0"/>
              <a:t>To deliver these citations to RefWorks, you need to either save the page as a text file or simply highlight and copy the text for pasting into RefWorks. </a:t>
            </a:r>
          </a:p>
          <a:p>
            <a:endParaRPr lang="en-US" smtClean="0"/>
          </a:p>
          <a:p>
            <a:r>
              <a:rPr lang="en-US" smtClean="0"/>
              <a:t>Because RefWorks requires meticulously formatted export formats and a corresponding filter to decode them, it cannot therefore parse citations stored in a given style as, say, a bibliography stored in a Word document. Some third-party tools are on the horizon that may address this problem but, for now, you may have to enter them into RefWorks manually. </a:t>
            </a:r>
          </a:p>
          <a:p>
            <a:endParaRPr lang="en-US" smtClean="0"/>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smtClean="0"/>
              <a:t>As citations are imported into RefWorks, a progress message is displayed followed by a line of asterisks -- one for each citation you are importing -- and when the job is complete, a “View Last Imported Folder” button will display. </a:t>
            </a:r>
          </a:p>
          <a:p>
            <a:endParaRPr lang="en-US" smtClean="0"/>
          </a:p>
          <a:p>
            <a:r>
              <a:rPr lang="en-US" smtClean="0"/>
              <a:t>Click the “View Last Imported Folder” button.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we’re in the “Last Imported” folder. </a:t>
            </a:r>
          </a:p>
          <a:p>
            <a:endParaRPr lang="en-US" dirty="0" smtClean="0"/>
          </a:p>
          <a:p>
            <a:r>
              <a:rPr lang="en-US" dirty="0" smtClean="0"/>
              <a:t>We’ll explore folders a bit later, including how to create new folders of your own, but for now, just keep in mind that the “Last Imported” folder is one of the system structures that </a:t>
            </a:r>
            <a:r>
              <a:rPr lang="en-US" dirty="0" err="1" smtClean="0"/>
              <a:t>RefWorks</a:t>
            </a:r>
            <a:r>
              <a:rPr lang="en-US" dirty="0" smtClean="0"/>
              <a:t> itself provides. </a:t>
            </a:r>
            <a:r>
              <a:rPr lang="en-US" dirty="0" err="1" smtClean="0"/>
              <a:t>Specfically</a:t>
            </a:r>
            <a:r>
              <a:rPr lang="en-US" dirty="0" smtClean="0"/>
              <a:t>, this folder is a staging area that almost every citation, except those entered manually, passes through. As new citations enter the “Last Imported” folder, previous citations are bumped out. </a:t>
            </a:r>
          </a:p>
          <a:p>
            <a:endParaRPr lang="en-US" dirty="0"/>
          </a:p>
        </p:txBody>
      </p:sp>
      <p:sp>
        <p:nvSpPr>
          <p:cNvPr id="4" name="Slide Number Placeholder 3"/>
          <p:cNvSpPr>
            <a:spLocks noGrp="1"/>
          </p:cNvSpPr>
          <p:nvPr>
            <p:ph type="sldNum" sz="quarter" idx="10"/>
          </p:nvPr>
        </p:nvSpPr>
        <p:spPr/>
        <p:txBody>
          <a:bodyPr/>
          <a:lstStyle/>
          <a:p>
            <a:pPr>
              <a:defRPr/>
            </a:pPr>
            <a:fld id="{3E4093F6-20D3-4859-BF9F-4E3222674C0F}"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smtClean="0"/>
              <a:t>Exporting citations via direct export from a research database Is the most common ways that you get references into RefWorks. </a:t>
            </a:r>
          </a:p>
          <a:p>
            <a:endParaRPr lang="en-US" smtClean="0"/>
          </a:p>
          <a:p>
            <a:r>
              <a:rPr lang="en-US" smtClean="0"/>
              <a:t>Note that we’ll need to leave the “References” menu of RefWorks to do this. In fact, we’ll leave RefWorks entirely and initiate the export process from outside -- e.g., a research database such as “LISA”.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smtClean="0"/>
              <a:t>This will open an “Options” window.</a:t>
            </a:r>
          </a:p>
          <a:p>
            <a:endParaRPr lang="en-US" smtClean="0"/>
          </a:p>
          <a:p>
            <a:r>
              <a:rPr lang="en-US" smtClean="0"/>
              <a:t>Select the “Content” tab and uncheck the box next to “Block pop-up windows” and click “OK”.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smtClean="0"/>
              <a:t>Caveat:  Exporting won’t work if your browser is set to block pop-up windows. Since the export windows generally are opened using JavaScript, your browser will interpret these as pop-ups, even if you initiated them by clicking. </a:t>
            </a:r>
          </a:p>
          <a:p>
            <a:endParaRPr lang="en-US" smtClean="0"/>
          </a:p>
          <a:p>
            <a:r>
              <a:rPr lang="en-US" smtClean="0"/>
              <a:t>In IE, just “Turn Off Pop-up Blocker” from the “Pop-up Block” option of the “Tools” menu.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click the “Export to </a:t>
            </a:r>
            <a:r>
              <a:rPr lang="en-US" dirty="0" err="1" smtClean="0"/>
              <a:t>RefWorks</a:t>
            </a:r>
            <a:r>
              <a:rPr lang="en-US" dirty="0" smtClean="0"/>
              <a:t>” button, a new </a:t>
            </a:r>
            <a:r>
              <a:rPr lang="en-US" dirty="0" err="1" smtClean="0"/>
              <a:t>RefWorks</a:t>
            </a:r>
            <a:r>
              <a:rPr lang="en-US" dirty="0" smtClean="0"/>
              <a:t> window or tab opens in your browser (even if </a:t>
            </a:r>
            <a:r>
              <a:rPr lang="en-US" dirty="0" err="1" smtClean="0"/>
              <a:t>RefWorks</a:t>
            </a:r>
            <a:r>
              <a:rPr lang="en-US" dirty="0" smtClean="0"/>
              <a:t> is already open in another window or tab). The overuse of multiple windows is one of the annoying and confusing things about </a:t>
            </a:r>
            <a:r>
              <a:rPr lang="en-US" dirty="0" err="1" smtClean="0"/>
              <a:t>RefWorks</a:t>
            </a:r>
            <a:r>
              <a:rPr lang="en-US" dirty="0" smtClean="0"/>
              <a:t>. </a:t>
            </a:r>
          </a:p>
          <a:p>
            <a:endParaRPr lang="en-US" dirty="0" smtClean="0"/>
          </a:p>
          <a:p>
            <a:r>
              <a:rPr lang="en-US" dirty="0" smtClean="0"/>
              <a:t>The progress bar will track citations as they are imported into </a:t>
            </a:r>
            <a:r>
              <a:rPr lang="en-US" dirty="0" err="1" smtClean="0"/>
              <a:t>RefWorks</a:t>
            </a:r>
            <a:r>
              <a:rPr lang="en-US" dirty="0" smtClean="0"/>
              <a:t>. When it is done, a final tally displays.</a:t>
            </a:r>
          </a:p>
          <a:p>
            <a:endParaRPr lang="en-US" dirty="0" smtClean="0"/>
          </a:p>
          <a:p>
            <a:r>
              <a:rPr lang="en-US" dirty="0" smtClean="0"/>
              <a:t>Click the “View Last Imported Folder” button.  </a:t>
            </a:r>
          </a:p>
          <a:p>
            <a:endParaRPr lang="en-US" dirty="0"/>
          </a:p>
        </p:txBody>
      </p:sp>
      <p:sp>
        <p:nvSpPr>
          <p:cNvPr id="4" name="Slide Number Placeholder 3"/>
          <p:cNvSpPr>
            <a:spLocks noGrp="1"/>
          </p:cNvSpPr>
          <p:nvPr>
            <p:ph type="sldNum" sz="quarter" idx="10"/>
          </p:nvPr>
        </p:nvSpPr>
        <p:spPr/>
        <p:txBody>
          <a:bodyPr/>
          <a:lstStyle/>
          <a:p>
            <a:pPr>
              <a:defRPr/>
            </a:pPr>
            <a:fld id="{3E4093F6-20D3-4859-BF9F-4E3222674C0F}" type="slidenum">
              <a:rPr lang="en-US" smtClean="0"/>
              <a:pPr>
                <a:defRPr/>
              </a:pPr>
              <a:t>50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Imported” folder now shows the references we marked and exported from the “</a:t>
            </a:r>
            <a:r>
              <a:rPr lang="en-US" dirty="0" err="1" smtClean="0"/>
              <a:t>PsycINFO</a:t>
            </a:r>
            <a:r>
              <a:rPr lang="en-US" dirty="0" smtClean="0"/>
              <a:t>” database. </a:t>
            </a:r>
          </a:p>
          <a:p>
            <a:endParaRPr lang="en-US" dirty="0" smtClean="0"/>
          </a:p>
          <a:p>
            <a:r>
              <a:rPr lang="en-US" dirty="0" smtClean="0"/>
              <a:t>This is a good time, while your database search results are still available for comparison, to examine your imported results and make sure that </a:t>
            </a:r>
            <a:r>
              <a:rPr lang="en-US" dirty="0" err="1" smtClean="0"/>
              <a:t>RefWorks</a:t>
            </a:r>
            <a:r>
              <a:rPr lang="en-US" dirty="0" smtClean="0"/>
              <a:t> hasn’t messed anything up. </a:t>
            </a:r>
          </a:p>
          <a:p>
            <a:endParaRPr lang="en-US" dirty="0"/>
          </a:p>
        </p:txBody>
      </p:sp>
      <p:sp>
        <p:nvSpPr>
          <p:cNvPr id="4" name="Slide Number Placeholder 3"/>
          <p:cNvSpPr>
            <a:spLocks noGrp="1"/>
          </p:cNvSpPr>
          <p:nvPr>
            <p:ph type="sldNum" sz="quarter" idx="10"/>
          </p:nvPr>
        </p:nvSpPr>
        <p:spPr/>
        <p:txBody>
          <a:bodyPr/>
          <a:lstStyle/>
          <a:p>
            <a:pPr>
              <a:defRPr/>
            </a:pPr>
            <a:fld id="{3E4093F6-20D3-4859-BF9F-4E3222674C0F}" type="slidenum">
              <a:rPr lang="en-US" smtClean="0"/>
              <a:pPr>
                <a:defRPr/>
              </a:pPr>
              <a:t>51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Researchers at some point find that, in order to cope with a large array of information that they are assembling, that they need to be diligent in collecting and recording information about their sources. Most researchers eventually hit upon some system that lets them record complete and accurate bibliographic information about the articles and books that they have read for purposes of finding them again in the future and for citation purposes. </a:t>
            </a:r>
          </a:p>
          <a:p>
            <a:endParaRPr lang="en-US" dirty="0" smtClean="0"/>
          </a:p>
          <a:p>
            <a:r>
              <a:rPr lang="en-US" dirty="0" smtClean="0"/>
              <a:t>Note cards are a common system that lets individual references be filed together in whatever order is needed to associate them with similar works and to provide a ready mechanism for using them when it comes time to write up their research. Note cards can also be used to transcribe the reader’s notes and observations regarding the works. </a:t>
            </a:r>
          </a:p>
          <a:p>
            <a:endParaRPr lang="en-US" dirty="0" smtClean="0"/>
          </a:p>
          <a:p>
            <a:r>
              <a:rPr lang="en-US" dirty="0" smtClean="0"/>
              <a:t>New students in the </a:t>
            </a:r>
            <a:r>
              <a:rPr lang="en-US" dirty="0" err="1" smtClean="0"/>
              <a:t>iSchool</a:t>
            </a:r>
            <a:r>
              <a:rPr lang="en-US" dirty="0" smtClean="0"/>
              <a:t> are generally required to transcribe citations by hand following the APA (American Psychological Association) style manual to introduce them to the principles of creating citations against a set of rules and, probably more importantly, to make the aware of the potential pitfalls of sloppy work. </a:t>
            </a:r>
          </a:p>
          <a:p>
            <a:endParaRPr lang="en-US" dirty="0" smtClean="0"/>
          </a:p>
          <a:p>
            <a:r>
              <a:rPr lang="en-US" dirty="0" smtClean="0"/>
              <a:t>At the doctoral level, you should already be competent in these skills. So, while manually transcribing citations is by no means an unnecessary skill, it is persnickety and tedious work, prone to errors and, ultimately, much less productive than using digital tools to capture, organize, and format bibliographic references for you.</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smtClean="0"/>
              <a:t>Once you have a set of references in your RefWorks database, you may eventually want to start putting them in folders by topic. This is not necessary, but is an expedient for browsing large databases. </a:t>
            </a:r>
          </a:p>
          <a:p>
            <a:endParaRPr lang="en-US" smtClean="0"/>
          </a:p>
          <a:p>
            <a:r>
              <a:rPr lang="en-US" smtClean="0"/>
              <a:t>Next we’ll see how to create new folders and how to put citations into folders.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[Instructor’s note: Explore the “View” and “Folders” menus. Show the options that are shared by both (redundant) and those that are unique.]</a:t>
            </a:r>
          </a:p>
          <a:p>
            <a:endParaRPr lang="en-US" dirty="0" smtClean="0"/>
          </a:p>
          <a:p>
            <a:r>
              <a:rPr lang="en-US" dirty="0" smtClean="0"/>
              <a:t>Choose “Create New Folder” from the “New Folders” button. </a:t>
            </a:r>
          </a:p>
          <a:p>
            <a:endParaRPr lang="en-US" dirty="0"/>
          </a:p>
        </p:txBody>
      </p:sp>
      <p:sp>
        <p:nvSpPr>
          <p:cNvPr id="4" name="Slide Number Placeholder 3"/>
          <p:cNvSpPr>
            <a:spLocks noGrp="1"/>
          </p:cNvSpPr>
          <p:nvPr>
            <p:ph type="sldNum" sz="quarter" idx="10"/>
          </p:nvPr>
        </p:nvSpPr>
        <p:spPr/>
        <p:txBody>
          <a:bodyPr/>
          <a:lstStyle/>
          <a:p>
            <a:pPr>
              <a:defRPr/>
            </a:pPr>
            <a:fld id="{3E4093F6-20D3-4859-BF9F-4E3222674C0F}" type="slidenum">
              <a:rPr lang="en-US" smtClean="0"/>
              <a:pPr>
                <a:defRPr/>
              </a:pPr>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smtClean="0"/>
              <a:t>Select a few references or click the “Page” or “All in List” radio buttons.</a:t>
            </a:r>
          </a:p>
          <a:p>
            <a:endParaRPr lang="en-US" smtClean="0"/>
          </a:p>
          <a:p>
            <a:r>
              <a:rPr lang="en-US" smtClean="0"/>
              <a:t>Choose the appropriate folder from the “Put in Folder…” select menu. </a:t>
            </a:r>
          </a:p>
          <a:p>
            <a:endParaRPr lang="en-US" smtClean="0"/>
          </a:p>
          <a:p>
            <a:r>
              <a:rPr lang="en-US" smtClean="0"/>
              <a:t>Note that your folders will display in red and system folders display in black.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smtClean="0"/>
              <a:t>The last method is really only truly useful for researchers who regularly search the PubMed biomedical database. In the case of PubMed, there is no direct export option and the export via text file option is somewhat non-intuitive.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Select “Search” &gt; “Online Catalog or Database”.</a:t>
            </a:r>
          </a:p>
          <a:p>
            <a:endParaRPr lang="en-US" dirty="0"/>
          </a:p>
        </p:txBody>
      </p:sp>
      <p:sp>
        <p:nvSpPr>
          <p:cNvPr id="4" name="Slide Number Placeholder 3"/>
          <p:cNvSpPr>
            <a:spLocks noGrp="1"/>
          </p:cNvSpPr>
          <p:nvPr>
            <p:ph type="sldNum" sz="quarter" idx="10"/>
          </p:nvPr>
        </p:nvSpPr>
        <p:spPr/>
        <p:txBody>
          <a:bodyPr/>
          <a:lstStyle/>
          <a:p>
            <a:pPr>
              <a:defRPr/>
            </a:pPr>
            <a:fld id="{3E4093F6-20D3-4859-BF9F-4E3222674C0F}" type="slidenum">
              <a:rPr lang="en-US" smtClean="0"/>
              <a:pPr>
                <a:defRPr/>
              </a:pPr>
              <a:t>65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Check-mark some records from the results page -- an external single-purpose </a:t>
            </a:r>
            <a:r>
              <a:rPr lang="en-US" dirty="0" err="1" smtClean="0"/>
              <a:t>RefWorks</a:t>
            </a:r>
            <a:r>
              <a:rPr lang="en-US" dirty="0" smtClean="0"/>
              <a:t> results window.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4093F6-20D3-4859-BF9F-4E3222674C0F}" type="slidenum">
              <a:rPr lang="en-US" smtClean="0"/>
              <a:pPr>
                <a:defRPr/>
              </a:pPr>
              <a:t>68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a folder to put references</a:t>
            </a:r>
            <a:r>
              <a:rPr lang="en-US" baseline="0" dirty="0" smtClean="0"/>
              <a:t> into.</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Click “Import”.</a:t>
            </a:r>
          </a:p>
          <a:p>
            <a:endParaRPr lang="en-US" dirty="0"/>
          </a:p>
        </p:txBody>
      </p:sp>
      <p:sp>
        <p:nvSpPr>
          <p:cNvPr id="4" name="Slide Number Placeholder 3"/>
          <p:cNvSpPr>
            <a:spLocks noGrp="1"/>
          </p:cNvSpPr>
          <p:nvPr>
            <p:ph type="sldNum" sz="quarter" idx="10"/>
          </p:nvPr>
        </p:nvSpPr>
        <p:spPr/>
        <p:txBody>
          <a:bodyPr/>
          <a:lstStyle/>
          <a:p>
            <a:pPr>
              <a:defRPr/>
            </a:pPr>
            <a:fld id="{3E4093F6-20D3-4859-BF9F-4E3222674C0F}" type="slidenum">
              <a:rPr lang="en-US" smtClean="0"/>
              <a:pPr>
                <a:defRPr/>
              </a:pPr>
              <a:t>69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 the “Last Imported” folder as usual to see the results. </a:t>
            </a:r>
          </a:p>
          <a:p>
            <a:endParaRPr lang="en-US" dirty="0" smtClean="0"/>
          </a:p>
          <a:p>
            <a:r>
              <a:rPr lang="en-US" dirty="0" smtClean="0"/>
              <a:t>Assign to folders if you haven’t already.</a:t>
            </a:r>
          </a:p>
          <a:p>
            <a:endParaRPr lang="en-US" dirty="0"/>
          </a:p>
        </p:txBody>
      </p:sp>
      <p:sp>
        <p:nvSpPr>
          <p:cNvPr id="4" name="Slide Number Placeholder 3"/>
          <p:cNvSpPr>
            <a:spLocks noGrp="1"/>
          </p:cNvSpPr>
          <p:nvPr>
            <p:ph type="sldNum" sz="quarter" idx="10"/>
          </p:nvPr>
        </p:nvSpPr>
        <p:spPr/>
        <p:txBody>
          <a:bodyPr/>
          <a:lstStyle/>
          <a:p>
            <a:pPr>
              <a:defRPr/>
            </a:pPr>
            <a:fld id="{3E4093F6-20D3-4859-BF9F-4E3222674C0F}" type="slidenum">
              <a:rPr lang="en-US" smtClean="0"/>
              <a:pPr>
                <a:defRPr/>
              </a:pPr>
              <a:t>71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smtClean="0"/>
              <a:t>That’s all folks!</a:t>
            </a:r>
          </a:p>
          <a:p>
            <a:endParaRPr lang="en-US" smtClean="0"/>
          </a:p>
          <a:p>
            <a:r>
              <a:rPr lang="en-US" smtClean="0"/>
              <a:t>What else should I go over that you wished I had?</a:t>
            </a:r>
          </a:p>
          <a:p>
            <a:endParaRPr lang="en-US" smtClean="0"/>
          </a:p>
          <a:p>
            <a:r>
              <a:rPr lang="en-US" smtClean="0"/>
              <a:t>Thanks for inviting me here today. I hope the session was worth your while. </a:t>
            </a:r>
          </a:p>
          <a:p>
            <a:endParaRPr lang="en-US" smtClean="0"/>
          </a:p>
          <a:p>
            <a:r>
              <a:rPr lang="en-US" smtClean="0"/>
              <a:t>Contact us via the Citation Support pages or the AskUs icon if you have questions later.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smtClean="0"/>
              <a:t>Once you move from the citation collection phase and enter into the process of writing up your research, RefWorks is still one of the tools of choice. </a:t>
            </a:r>
          </a:p>
          <a:p>
            <a:endParaRPr lang="en-US" smtClean="0"/>
          </a:p>
          <a:p>
            <a:r>
              <a:rPr lang="en-US" smtClean="0"/>
              <a:t>Write-N-Cite is a free accessory program that you download from RefWorks to your workstation. Once you are logged in, it acts as the conduit for citing references from RefWorks into your paper. You do this by placing your cursor in your Word document at the point where a citation needs to go. Then click the Cite link next to the appropriate citation displayed in Write-N-Cite to embed a citation marker into your paper. </a:t>
            </a:r>
          </a:p>
          <a:p>
            <a:endParaRPr lang="en-US" smtClean="0"/>
          </a:p>
          <a:p>
            <a:r>
              <a:rPr lang="en-US" smtClean="0"/>
              <a:t>By clicking the Bibliography button, Write-N-Cite transforms the citation markers into full citations that follow whatever style you specify … and it simultaneously generates a full bibliography of your cited works at the end of your paper.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smtClean="0"/>
              <a:t>OK. That’s the nutshell overview of our session today. </a:t>
            </a:r>
          </a:p>
          <a:p>
            <a:endParaRPr lang="en-US" smtClean="0"/>
          </a:p>
          <a:p>
            <a:r>
              <a:rPr lang="en-US" smtClean="0"/>
              <a:t>In our class w</a:t>
            </a:r>
            <a:r>
              <a:rPr lang="en-US" sz="1400" smtClean="0">
                <a:solidFill>
                  <a:srgbClr val="000000"/>
                </a:solidFill>
                <a:cs typeface="Times New Roman" pitchFamily="18" charset="0"/>
              </a:rPr>
              <a:t>e will learn how to:</a:t>
            </a:r>
            <a:endParaRPr lang="en-US" sz="1400" smtClean="0">
              <a:cs typeface="Times New Roman" pitchFamily="18" charset="0"/>
            </a:endParaRPr>
          </a:p>
          <a:p>
            <a:pPr eaLnBrk="1" hangingPunct="1">
              <a:lnSpc>
                <a:spcPct val="80000"/>
              </a:lnSpc>
              <a:buFontTx/>
              <a:buChar char="•"/>
            </a:pPr>
            <a:r>
              <a:rPr lang="en-US" smtClean="0"/>
              <a:t>Get help via Library Citation Support pages</a:t>
            </a:r>
          </a:p>
          <a:p>
            <a:pPr eaLnBrk="1" hangingPunct="1">
              <a:lnSpc>
                <a:spcPct val="80000"/>
              </a:lnSpc>
              <a:buFontTx/>
              <a:buChar char="•"/>
            </a:pPr>
            <a:r>
              <a:rPr lang="en-US" smtClean="0"/>
              <a:t>Sign up for an individual RefWorks account</a:t>
            </a:r>
          </a:p>
          <a:p>
            <a:pPr eaLnBrk="1" hangingPunct="1">
              <a:lnSpc>
                <a:spcPct val="80000"/>
              </a:lnSpc>
              <a:buFontTx/>
              <a:buChar char="•"/>
            </a:pPr>
            <a:r>
              <a:rPr lang="en-US" smtClean="0"/>
              <a:t>Add citations to RefWorks from databases</a:t>
            </a:r>
          </a:p>
          <a:p>
            <a:pPr eaLnBrk="1" hangingPunct="1">
              <a:lnSpc>
                <a:spcPct val="80000"/>
              </a:lnSpc>
              <a:buFontTx/>
              <a:buChar char="•"/>
            </a:pPr>
            <a:r>
              <a:rPr lang="en-US" smtClean="0"/>
              <a:t>Organize citations within RefWorks </a:t>
            </a:r>
          </a:p>
          <a:p>
            <a:pPr eaLnBrk="1" hangingPunct="1">
              <a:lnSpc>
                <a:spcPct val="80000"/>
              </a:lnSpc>
              <a:buFontTx/>
              <a:buChar char="•"/>
            </a:pPr>
            <a:r>
              <a:rPr lang="en-US" smtClean="0"/>
              <a:t>Add citations from RefWorks to a paper </a:t>
            </a:r>
          </a:p>
          <a:p>
            <a:pPr eaLnBrk="1" hangingPunct="1">
              <a:lnSpc>
                <a:spcPct val="80000"/>
              </a:lnSpc>
              <a:buFontTx/>
              <a:buChar char="•"/>
            </a:pPr>
            <a:r>
              <a:rPr lang="en-US" smtClean="0"/>
              <a:t>Format citations in a paper (create a bibliography with Write-N-Cite)</a:t>
            </a:r>
          </a:p>
          <a:p>
            <a:pPr eaLnBrk="1" hangingPunct="1">
              <a:lnSpc>
                <a:spcPct val="80000"/>
              </a:lnSpc>
              <a:buFontTx/>
              <a:buChar char="•"/>
            </a:pPr>
            <a:r>
              <a:rPr lang="en-US" smtClean="0"/>
              <a:t>Cite webpages using RefGrab-It bookmarklet</a:t>
            </a:r>
          </a:p>
          <a:p>
            <a:pPr eaLnBrk="1" hangingPunct="1">
              <a:lnSpc>
                <a:spcPct val="80000"/>
              </a:lnSpc>
            </a:pPr>
            <a:endParaRPr lang="en-US" smtClean="0"/>
          </a:p>
          <a:p>
            <a:pPr eaLnBrk="1" hangingPunct="1">
              <a:lnSpc>
                <a:spcPct val="80000"/>
              </a:lnSpc>
            </a:pPr>
            <a:r>
              <a:rPr lang="en-US" smtClean="0"/>
              <a:t>Any questions before we begin?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smtClean="0"/>
              <a:t>When you click the RefWorks login link from the Citation Support pages, you will be presented with a log in form. </a:t>
            </a:r>
          </a:p>
          <a:p>
            <a:endParaRPr lang="en-US" smtClean="0"/>
          </a:p>
          <a:p>
            <a:r>
              <a:rPr lang="en-US" smtClean="0"/>
              <a:t>Note, it says RefWorks User Login for Syracuse University Library. If this login screen says anything else or asks for a Group Code, then you need to check that you have are using the proxied url -- this sort of error comes up when you bookmark the RefWorks url on-campus and then find it isn’t working when you are off-campus. </a:t>
            </a:r>
          </a:p>
          <a:p>
            <a:endParaRPr lang="en-US" smtClean="0"/>
          </a:p>
          <a:p>
            <a:r>
              <a:rPr lang="en-US" smtClean="0"/>
              <a:t>If you don’t have an account or want to create another account -- you can create as many accounts as you need at anytime -- click the “Sign up for an Individual Account” link.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smtClean="0"/>
              <a:t>Next, if you are a using a newly created account (or at least one that has no citations stored in it), you will see a “Getting Started” welcome screen.</a:t>
            </a:r>
          </a:p>
          <a:p>
            <a:endParaRPr lang="en-US" smtClean="0"/>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we’re in the “Last Imported” folder. </a:t>
            </a:r>
          </a:p>
          <a:p>
            <a:endParaRPr lang="en-US" dirty="0" smtClean="0"/>
          </a:p>
          <a:p>
            <a:r>
              <a:rPr lang="en-US" dirty="0" smtClean="0"/>
              <a:t>We’ll explore folders a bit later, including how to create new folders of your own, but for now, just keep in mind that the “Last Imported” folder is one of the system structures that </a:t>
            </a:r>
            <a:r>
              <a:rPr lang="en-US" dirty="0" err="1" smtClean="0"/>
              <a:t>RefWorks</a:t>
            </a:r>
            <a:r>
              <a:rPr lang="en-US" dirty="0" smtClean="0"/>
              <a:t> itself provides. </a:t>
            </a:r>
            <a:r>
              <a:rPr lang="en-US" dirty="0" err="1" smtClean="0"/>
              <a:t>Specfically</a:t>
            </a:r>
            <a:r>
              <a:rPr lang="en-US" dirty="0" smtClean="0"/>
              <a:t>, this folder is a staging area that almost every citation, except those entered manually, passes through. As new citations enter the “Last Imported” folder, previous citations are bumped out. </a:t>
            </a:r>
          </a:p>
          <a:p>
            <a:endParaRPr lang="en-US" dirty="0"/>
          </a:p>
        </p:txBody>
      </p:sp>
      <p:sp>
        <p:nvSpPr>
          <p:cNvPr id="4" name="Slide Number Placeholder 3"/>
          <p:cNvSpPr>
            <a:spLocks noGrp="1"/>
          </p:cNvSpPr>
          <p:nvPr>
            <p:ph type="sldNum" sz="quarter" idx="10"/>
          </p:nvPr>
        </p:nvSpPr>
        <p:spPr/>
        <p:txBody>
          <a:bodyPr/>
          <a:lstStyle/>
          <a:p>
            <a:pPr>
              <a:defRPr/>
            </a:pPr>
            <a:fld id="{3E4093F6-20D3-4859-BF9F-4E3222674C0F}"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smtClean="0"/>
              <a:t>The first method we’ll look at is typing in citations by hand.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smtClean="0"/>
              <a:t>[See note in slide 12 to mention the “Import EndNote V8+ Database” option in the “References” menu. The instructor may want to mention this before presenting the material on this slide.]</a:t>
            </a:r>
          </a:p>
          <a:p>
            <a:endParaRPr lang="en-US" smtClean="0"/>
          </a:p>
          <a:p>
            <a:r>
              <a:rPr lang="en-US" smtClean="0"/>
              <a:t>While we’re still looking at the “References” menu, we’ll next examine how to import references from a text file. </a:t>
            </a:r>
          </a:p>
          <a:p>
            <a:endParaRPr lang="en-US" smtClean="0"/>
          </a:p>
          <a:p>
            <a:r>
              <a:rPr lang="en-US" smtClean="0"/>
              <a:t>Note that most of the options in the “References” menu area pertain to bringing in references into RefWorks that you have generally already identified and captured.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slide" Target="slide93.xml"/><Relationship Id="rId7" Type="http://schemas.openxmlformats.org/officeDocument/2006/relationships/slide" Target="slide106.xml"/><Relationship Id="rId2"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slide" Target="slide104.xml"/><Relationship Id="rId4" Type="http://schemas.openxmlformats.org/officeDocument/2006/relationships/image" Target="../media/image145.png"/></Relationships>
</file>

<file path=ppt/slides/_rels/slide104.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image" Target="../media/image148.png"/><Relationship Id="rId1" Type="http://schemas.openxmlformats.org/officeDocument/2006/relationships/slideLayout" Target="../slideLayouts/slideLayout7.xml"/><Relationship Id="rId5" Type="http://schemas.openxmlformats.org/officeDocument/2006/relationships/image" Target="../media/image150.png"/><Relationship Id="rId4" Type="http://schemas.openxmlformats.org/officeDocument/2006/relationships/image" Target="../media/image149.png"/></Relationships>
</file>

<file path=ppt/slides/_rels/slide105.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slide" Target="slide93.xml"/><Relationship Id="rId7" Type="http://schemas.openxmlformats.org/officeDocument/2006/relationships/slide" Target="slide106.xml"/><Relationship Id="rId2"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slide" Target="slide104.xml"/><Relationship Id="rId4" Type="http://schemas.openxmlformats.org/officeDocument/2006/relationships/image" Target="../media/image145.png"/></Relationships>
</file>

<file path=ppt/slides/_rels/slide106.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6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7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9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24.png"/><Relationship Id="rId1" Type="http://schemas.openxmlformats.org/officeDocument/2006/relationships/slideLayout" Target="../slideLayouts/slideLayout7.xml"/><Relationship Id="rId5" Type="http://schemas.openxmlformats.org/officeDocument/2006/relationships/image" Target="../media/image137.png"/><Relationship Id="rId4" Type="http://schemas.openxmlformats.org/officeDocument/2006/relationships/image" Target="../media/image136.png"/></Relationships>
</file>

<file path=ppt/slides/_rels/slide9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9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ctrTitle"/>
          </p:nvPr>
        </p:nvSpPr>
        <p:spPr>
          <a:xfrm>
            <a:off x="685800" y="2286000"/>
            <a:ext cx="7772400" cy="1143000"/>
          </a:xfrm>
        </p:spPr>
        <p:txBody>
          <a:bodyPr/>
          <a:lstStyle/>
          <a:p>
            <a:pPr eaLnBrk="1" hangingPunct="1"/>
            <a:r>
              <a:rPr lang="en-US" dirty="0" smtClean="0"/>
              <a:t>Introduction to </a:t>
            </a:r>
            <a:r>
              <a:rPr lang="en-US" dirty="0" err="1" smtClean="0"/>
              <a:t>RefWorks</a:t>
            </a:r>
            <a:endParaRPr lang="en-US" dirty="0" smtClean="0"/>
          </a:p>
        </p:txBody>
      </p:sp>
      <p:sp>
        <p:nvSpPr>
          <p:cNvPr id="2051" name="Text Box 1028"/>
          <p:cNvSpPr txBox="1">
            <a:spLocks noChangeArrowheads="1"/>
          </p:cNvSpPr>
          <p:nvPr/>
        </p:nvSpPr>
        <p:spPr bwMode="auto">
          <a:xfrm>
            <a:off x="3023779" y="3928700"/>
            <a:ext cx="2962275" cy="822325"/>
          </a:xfrm>
          <a:prstGeom prst="rect">
            <a:avLst/>
          </a:prstGeom>
          <a:noFill/>
          <a:ln w="9525">
            <a:noFill/>
            <a:miter lim="800000"/>
            <a:headEnd/>
            <a:tailEnd/>
          </a:ln>
        </p:spPr>
        <p:txBody>
          <a:bodyPr wrap="none">
            <a:spAutoFit/>
          </a:bodyPr>
          <a:lstStyle/>
          <a:p>
            <a:pPr algn="ctr"/>
            <a:r>
              <a:rPr lang="en-US" dirty="0"/>
              <a:t>Tom </a:t>
            </a:r>
            <a:r>
              <a:rPr lang="en-US" dirty="0" err="1"/>
              <a:t>Keays</a:t>
            </a:r>
            <a:endParaRPr lang="en-US" dirty="0"/>
          </a:p>
          <a:p>
            <a:pPr algn="ctr"/>
            <a:r>
              <a:rPr lang="en-US" dirty="0"/>
              <a:t>keaysht@lemoyne.edu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Create an account</a:t>
            </a:r>
          </a:p>
        </p:txBody>
      </p:sp>
      <p:sp>
        <p:nvSpPr>
          <p:cNvPr id="8195" name="Rectangle 3"/>
          <p:cNvSpPr>
            <a:spLocks noGrp="1" noChangeArrowheads="1"/>
          </p:cNvSpPr>
          <p:nvPr>
            <p:ph type="body" idx="1"/>
          </p:nvPr>
        </p:nvSpPr>
        <p:spPr/>
        <p:txBody>
          <a:bodyPr/>
          <a:lstStyle/>
          <a:p>
            <a:pPr lvl="1"/>
            <a:r>
              <a:rPr lang="en-US" dirty="0" smtClean="0"/>
              <a:t>Not tied to your campus login</a:t>
            </a:r>
          </a:p>
          <a:p>
            <a:pPr lvl="2"/>
            <a:r>
              <a:rPr lang="en-US" b="1" dirty="0" smtClean="0"/>
              <a:t>Be secure! </a:t>
            </a:r>
            <a:r>
              <a:rPr lang="en-US" dirty="0" smtClean="0"/>
              <a:t>Don’t use your campus login!</a:t>
            </a:r>
          </a:p>
          <a:p>
            <a:pPr lvl="2"/>
            <a:r>
              <a:rPr lang="en-US" dirty="0" smtClean="0"/>
              <a:t>Can have multiple accounts</a:t>
            </a:r>
          </a:p>
          <a:p>
            <a:pPr lvl="1"/>
            <a:endParaRPr lang="en-US" dirty="0" smtClean="0"/>
          </a:p>
          <a:p>
            <a:pPr lvl="1"/>
            <a:r>
              <a:rPr lang="en-US" dirty="0" smtClean="0"/>
              <a:t>Group Code will be emailed to you</a:t>
            </a:r>
          </a:p>
          <a:p>
            <a:pPr lvl="2"/>
            <a:r>
              <a:rPr lang="en-US" dirty="0" smtClean="0"/>
              <a:t>Group Code = </a:t>
            </a:r>
            <a:r>
              <a:rPr lang="en-US" dirty="0" err="1" smtClean="0"/>
              <a:t>LeMoyne</a:t>
            </a:r>
            <a:endParaRPr lang="en-US" dirty="0" smtClean="0"/>
          </a:p>
          <a:p>
            <a:pPr lvl="2"/>
            <a:r>
              <a:rPr lang="en-US" dirty="0" smtClean="0"/>
              <a:t>you may need code to use </a:t>
            </a:r>
            <a:r>
              <a:rPr lang="en-US" dirty="0" err="1" smtClean="0"/>
              <a:t>RefWorks</a:t>
            </a:r>
            <a:r>
              <a:rPr lang="en-US" dirty="0" smtClean="0"/>
              <a:t> off-campus</a:t>
            </a:r>
          </a:p>
          <a:p>
            <a:endParaRPr lang="en-US" dirty="0" smtClean="0"/>
          </a:p>
        </p:txBody>
      </p:sp>
      <p:sp>
        <p:nvSpPr>
          <p:cNvPr id="2" name="&quot;No&quot; Symbol 1"/>
          <p:cNvSpPr/>
          <p:nvPr/>
        </p:nvSpPr>
        <p:spPr>
          <a:xfrm>
            <a:off x="2116898" y="3507288"/>
            <a:ext cx="2392471" cy="2229632"/>
          </a:xfrm>
          <a:prstGeom prst="noSmoking">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4294967295"/>
          </p:nvPr>
        </p:nvSpPr>
        <p:spPr>
          <a:xfrm>
            <a:off x="7239000" y="0"/>
            <a:ext cx="1905000" cy="457200"/>
          </a:xfrm>
          <a:prstGeom prst="rect">
            <a:avLst/>
          </a:prstGeom>
          <a:noFill/>
        </p:spPr>
        <p:txBody>
          <a:bodyPr/>
          <a:lstStyle/>
          <a:p>
            <a:fld id="{901E1696-62B7-4437-B7EE-D3562661D1E8}" type="slidenum">
              <a:rPr lang="en-US" smtClean="0"/>
              <a:pPr/>
              <a:t>100</a:t>
            </a:fld>
            <a:endParaRPr lang="en-US" smtClean="0"/>
          </a:p>
        </p:txBody>
      </p:sp>
      <p:pic>
        <p:nvPicPr>
          <p:cNvPr id="4" name="Picture 2"/>
          <p:cNvPicPr>
            <a:picLocks noChangeAspect="1" noChangeArrowheads="1"/>
          </p:cNvPicPr>
          <p:nvPr/>
        </p:nvPicPr>
        <p:blipFill>
          <a:blip r:embed="rId2" cstate="print"/>
          <a:srcRect/>
          <a:stretch>
            <a:fillRect/>
          </a:stretch>
        </p:blipFill>
        <p:spPr bwMode="auto">
          <a:xfrm>
            <a:off x="0" y="0"/>
            <a:ext cx="9165962" cy="7471953"/>
          </a:xfrm>
          <a:prstGeom prst="rect">
            <a:avLst/>
          </a:prstGeom>
          <a:noFill/>
          <a:ln w="9525">
            <a:noFill/>
            <a:miter lim="800000"/>
            <a:headEnd/>
            <a:tailEnd/>
          </a:ln>
        </p:spPr>
      </p:pic>
      <p:cxnSp>
        <p:nvCxnSpPr>
          <p:cNvPr id="5" name="Straight Arrow Connector 4"/>
          <p:cNvCxnSpPr/>
          <p:nvPr/>
        </p:nvCxnSpPr>
        <p:spPr>
          <a:xfrm flipH="1">
            <a:off x="3911372" y="4320227"/>
            <a:ext cx="475253" cy="4920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a:spLocks noGrp="1"/>
          </p:cNvSpPr>
          <p:nvPr>
            <p:ph type="sldNum" sz="quarter" idx="4294967295"/>
          </p:nvPr>
        </p:nvSpPr>
        <p:spPr>
          <a:xfrm>
            <a:off x="7239000" y="0"/>
            <a:ext cx="1905000" cy="457200"/>
          </a:xfrm>
          <a:prstGeom prst="rect">
            <a:avLst/>
          </a:prstGeom>
          <a:noFill/>
        </p:spPr>
        <p:txBody>
          <a:bodyPr/>
          <a:lstStyle/>
          <a:p>
            <a:fld id="{9D815E46-3D98-4ED4-ABE6-591819828792}" type="slidenum">
              <a:rPr lang="en-US" smtClean="0"/>
              <a:pPr/>
              <a:t>101</a:t>
            </a:fld>
            <a:endParaRPr lang="en-US" smtClean="0"/>
          </a:p>
        </p:txBody>
      </p:sp>
      <p:pic>
        <p:nvPicPr>
          <p:cNvPr id="74756" name="Picture 4"/>
          <p:cNvPicPr>
            <a:picLocks noChangeAspect="1" noChangeArrowheads="1"/>
          </p:cNvPicPr>
          <p:nvPr/>
        </p:nvPicPr>
        <p:blipFill>
          <a:blip r:embed="rId2" cstate="print"/>
          <a:srcRect/>
          <a:stretch>
            <a:fillRect/>
          </a:stretch>
        </p:blipFill>
        <p:spPr bwMode="auto">
          <a:xfrm>
            <a:off x="685800" y="0"/>
            <a:ext cx="7772400" cy="785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RefWorks Help</a:t>
            </a:r>
          </a:p>
        </p:txBody>
      </p:sp>
      <p:sp>
        <p:nvSpPr>
          <p:cNvPr id="182275" name="Rectangle 3"/>
          <p:cNvSpPr>
            <a:spLocks noGrp="1" noChangeArrowheads="1"/>
          </p:cNvSpPr>
          <p:nvPr>
            <p:ph type="body" idx="1"/>
          </p:nvPr>
        </p:nvSpPr>
        <p:spPr/>
        <p:txBody>
          <a:bodyPr/>
          <a:lstStyle/>
          <a:p>
            <a:r>
              <a:rPr lang="en-US" dirty="0" smtClean="0"/>
              <a:t>See the library guide</a:t>
            </a:r>
            <a:br>
              <a:rPr lang="en-US" dirty="0" smtClean="0"/>
            </a:br>
            <a:r>
              <a:rPr lang="en-US" dirty="0" smtClean="0"/>
              <a:t>http://resources.library.lemoyne.edu/</a:t>
            </a:r>
            <a:br>
              <a:rPr lang="en-US" dirty="0" smtClean="0"/>
            </a:br>
            <a:r>
              <a:rPr lang="en-US" dirty="0" smtClean="0"/>
              <a:t>                                           </a:t>
            </a:r>
            <a:r>
              <a:rPr lang="en-US" dirty="0" err="1" smtClean="0"/>
              <a:t>pubserv-refworks</a:t>
            </a:r>
            <a:r>
              <a:rPr lang="en-US" dirty="0" smtClean="0"/>
              <a:t/>
            </a:r>
            <a:br>
              <a:rPr lang="en-US" dirty="0" smtClean="0"/>
            </a:br>
            <a:endParaRPr lang="en-US" dirty="0" smtClean="0"/>
          </a:p>
          <a:p>
            <a:r>
              <a:rPr lang="en-US" dirty="0" smtClean="0"/>
              <a:t>Built-in help in </a:t>
            </a:r>
            <a:r>
              <a:rPr lang="en-US" dirty="0" err="1" smtClean="0"/>
              <a:t>RefWorks</a:t>
            </a:r>
            <a:endParaRPr lang="en-US" dirty="0" smtClean="0"/>
          </a:p>
        </p:txBody>
      </p:sp>
    </p:spTree>
    <p:extLst>
      <p:ext uri="{BB962C8B-B14F-4D97-AF65-F5344CB8AC3E}">
        <p14:creationId xmlns:p14="http://schemas.microsoft.com/office/powerpoint/2010/main" val="20304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1" name="Picture 3"/>
          <p:cNvPicPr>
            <a:picLocks noChangeAspect="1" noChangeArrowheads="1"/>
          </p:cNvPicPr>
          <p:nvPr/>
        </p:nvPicPr>
        <p:blipFill>
          <a:blip r:embed="rId2" cstate="print"/>
          <a:srcRect/>
          <a:stretch>
            <a:fillRect/>
          </a:stretch>
        </p:blipFill>
        <p:spPr bwMode="auto">
          <a:xfrm>
            <a:off x="0" y="0"/>
            <a:ext cx="9163050" cy="8010525"/>
          </a:xfrm>
          <a:prstGeom prst="rect">
            <a:avLst/>
          </a:prstGeom>
          <a:noFill/>
          <a:ln w="9525">
            <a:noFill/>
            <a:miter lim="800000"/>
            <a:headEnd/>
            <a:tailEnd/>
          </a:ln>
        </p:spPr>
      </p:pic>
      <p:pic>
        <p:nvPicPr>
          <p:cNvPr id="165892" name="Picture 4">
            <a:hlinkClick r:id="rId3" action="ppaction://hlinksldjump"/>
          </p:cNvPr>
          <p:cNvPicPr>
            <a:picLocks noChangeAspect="1" noChangeArrowheads="1"/>
          </p:cNvPicPr>
          <p:nvPr/>
        </p:nvPicPr>
        <p:blipFill>
          <a:blip r:embed="rId4" cstate="print"/>
          <a:srcRect/>
          <a:stretch>
            <a:fillRect/>
          </a:stretch>
        </p:blipFill>
        <p:spPr bwMode="auto">
          <a:xfrm>
            <a:off x="5580970" y="1304246"/>
            <a:ext cx="1247775" cy="200025"/>
          </a:xfrm>
          <a:prstGeom prst="rect">
            <a:avLst/>
          </a:prstGeom>
          <a:noFill/>
          <a:ln w="9525">
            <a:noFill/>
            <a:miter lim="800000"/>
            <a:headEnd/>
            <a:tailEnd/>
          </a:ln>
        </p:spPr>
      </p:pic>
      <p:pic>
        <p:nvPicPr>
          <p:cNvPr id="165893" name="Picture 5">
            <a:hlinkClick r:id="rId5" action="ppaction://hlinksldjump"/>
          </p:cNvPr>
          <p:cNvPicPr>
            <a:picLocks noChangeAspect="1" noChangeArrowheads="1"/>
          </p:cNvPicPr>
          <p:nvPr/>
        </p:nvPicPr>
        <p:blipFill>
          <a:blip r:embed="rId6" cstate="print"/>
          <a:srcRect/>
          <a:stretch>
            <a:fillRect/>
          </a:stretch>
        </p:blipFill>
        <p:spPr bwMode="auto">
          <a:xfrm>
            <a:off x="3878852" y="1198518"/>
            <a:ext cx="601708" cy="218803"/>
          </a:xfrm>
          <a:prstGeom prst="rect">
            <a:avLst/>
          </a:prstGeom>
          <a:noFill/>
          <a:ln w="9525">
            <a:noFill/>
            <a:miter lim="800000"/>
            <a:headEnd/>
            <a:tailEnd/>
          </a:ln>
        </p:spPr>
      </p:pic>
      <p:pic>
        <p:nvPicPr>
          <p:cNvPr id="165894" name="Picture 6">
            <a:hlinkClick r:id="rId7" action="ppaction://hlinksldjump"/>
          </p:cNvPr>
          <p:cNvPicPr>
            <a:picLocks noChangeAspect="1" noChangeArrowheads="1"/>
          </p:cNvPicPr>
          <p:nvPr/>
        </p:nvPicPr>
        <p:blipFill>
          <a:blip r:embed="rId8" cstate="print"/>
          <a:srcRect/>
          <a:stretch>
            <a:fillRect/>
          </a:stretch>
        </p:blipFill>
        <p:spPr bwMode="auto">
          <a:xfrm>
            <a:off x="3886744" y="1464537"/>
            <a:ext cx="952500" cy="219075"/>
          </a:xfrm>
          <a:prstGeom prst="rect">
            <a:avLst/>
          </a:prstGeom>
          <a:noFill/>
          <a:ln w="9525">
            <a:noFill/>
            <a:miter lim="800000"/>
            <a:headEnd/>
            <a:tailEnd/>
          </a:ln>
        </p:spPr>
      </p:pic>
      <p:cxnSp>
        <p:nvCxnSpPr>
          <p:cNvPr id="6" name="Straight Arrow Connector 5"/>
          <p:cNvCxnSpPr/>
          <p:nvPr/>
        </p:nvCxnSpPr>
        <p:spPr>
          <a:xfrm flipH="1">
            <a:off x="4362994" y="815885"/>
            <a:ext cx="475253" cy="4920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cstate="print"/>
          <a:srcRect/>
          <a:stretch>
            <a:fillRect/>
          </a:stretch>
        </p:blipFill>
        <p:spPr bwMode="auto">
          <a:xfrm>
            <a:off x="0" y="0"/>
            <a:ext cx="9144000" cy="7609343"/>
          </a:xfrm>
          <a:prstGeom prst="rect">
            <a:avLst/>
          </a:prstGeom>
          <a:noFill/>
          <a:ln w="9525">
            <a:noFill/>
            <a:miter lim="800000"/>
            <a:headEnd/>
            <a:tailEnd/>
          </a:ln>
        </p:spPr>
      </p:pic>
      <p:pic>
        <p:nvPicPr>
          <p:cNvPr id="166915" name="Picture 3">
            <a:hlinkClick r:id="rId3" action="ppaction://hlinksldjump"/>
          </p:cNvPr>
          <p:cNvPicPr>
            <a:picLocks noChangeAspect="1" noChangeArrowheads="1"/>
          </p:cNvPicPr>
          <p:nvPr/>
        </p:nvPicPr>
        <p:blipFill>
          <a:blip r:embed="rId4" cstate="print"/>
          <a:srcRect/>
          <a:stretch>
            <a:fillRect/>
          </a:stretch>
        </p:blipFill>
        <p:spPr bwMode="auto">
          <a:xfrm>
            <a:off x="1772466" y="453798"/>
            <a:ext cx="5886450" cy="7648576"/>
          </a:xfrm>
          <a:prstGeom prst="rect">
            <a:avLst/>
          </a:prstGeom>
          <a:noFill/>
          <a:ln w="9525">
            <a:noFill/>
            <a:miter lim="800000"/>
            <a:headEnd/>
            <a:tailEnd/>
          </a:ln>
        </p:spPr>
      </p:pic>
      <p:pic>
        <p:nvPicPr>
          <p:cNvPr id="166916" name="Picture 4"/>
          <p:cNvPicPr>
            <a:picLocks noChangeAspect="1" noChangeArrowheads="1"/>
          </p:cNvPicPr>
          <p:nvPr/>
        </p:nvPicPr>
        <p:blipFill>
          <a:blip r:embed="rId5" cstate="print"/>
          <a:srcRect/>
          <a:stretch>
            <a:fillRect/>
          </a:stretch>
        </p:blipFill>
        <p:spPr bwMode="auto">
          <a:xfrm>
            <a:off x="26126" y="3047185"/>
            <a:ext cx="1657350" cy="321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wipe(up)">
                                      <p:cBhvr>
                                        <p:cTn id="7" dur="500"/>
                                        <p:tgtEl>
                                          <p:spTgt spid="16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1" name="Picture 3"/>
          <p:cNvPicPr>
            <a:picLocks noChangeAspect="1" noChangeArrowheads="1"/>
          </p:cNvPicPr>
          <p:nvPr/>
        </p:nvPicPr>
        <p:blipFill>
          <a:blip r:embed="rId2" cstate="print"/>
          <a:srcRect/>
          <a:stretch>
            <a:fillRect/>
          </a:stretch>
        </p:blipFill>
        <p:spPr bwMode="auto">
          <a:xfrm>
            <a:off x="0" y="0"/>
            <a:ext cx="9163050" cy="8010525"/>
          </a:xfrm>
          <a:prstGeom prst="rect">
            <a:avLst/>
          </a:prstGeom>
          <a:noFill/>
          <a:ln w="9525">
            <a:noFill/>
            <a:miter lim="800000"/>
            <a:headEnd/>
            <a:tailEnd/>
          </a:ln>
        </p:spPr>
      </p:pic>
      <p:pic>
        <p:nvPicPr>
          <p:cNvPr id="165892" name="Picture 4">
            <a:hlinkClick r:id="rId3" action="ppaction://hlinksldjump"/>
          </p:cNvPr>
          <p:cNvPicPr>
            <a:picLocks noChangeAspect="1" noChangeArrowheads="1"/>
          </p:cNvPicPr>
          <p:nvPr/>
        </p:nvPicPr>
        <p:blipFill>
          <a:blip r:embed="rId4" cstate="print"/>
          <a:srcRect/>
          <a:stretch>
            <a:fillRect/>
          </a:stretch>
        </p:blipFill>
        <p:spPr bwMode="auto">
          <a:xfrm>
            <a:off x="5580970" y="1304246"/>
            <a:ext cx="1247775" cy="200025"/>
          </a:xfrm>
          <a:prstGeom prst="rect">
            <a:avLst/>
          </a:prstGeom>
          <a:noFill/>
          <a:ln w="9525">
            <a:noFill/>
            <a:miter lim="800000"/>
            <a:headEnd/>
            <a:tailEnd/>
          </a:ln>
        </p:spPr>
      </p:pic>
      <p:pic>
        <p:nvPicPr>
          <p:cNvPr id="165893" name="Picture 5">
            <a:hlinkClick r:id="rId5" action="ppaction://hlinksldjump"/>
          </p:cNvPr>
          <p:cNvPicPr>
            <a:picLocks noChangeAspect="1" noChangeArrowheads="1"/>
          </p:cNvPicPr>
          <p:nvPr/>
        </p:nvPicPr>
        <p:blipFill>
          <a:blip r:embed="rId6" cstate="print"/>
          <a:srcRect/>
          <a:stretch>
            <a:fillRect/>
          </a:stretch>
        </p:blipFill>
        <p:spPr bwMode="auto">
          <a:xfrm>
            <a:off x="3878852" y="1198518"/>
            <a:ext cx="601708" cy="218803"/>
          </a:xfrm>
          <a:prstGeom prst="rect">
            <a:avLst/>
          </a:prstGeom>
          <a:noFill/>
          <a:ln w="9525">
            <a:noFill/>
            <a:miter lim="800000"/>
            <a:headEnd/>
            <a:tailEnd/>
          </a:ln>
        </p:spPr>
      </p:pic>
      <p:pic>
        <p:nvPicPr>
          <p:cNvPr id="165894" name="Picture 6">
            <a:hlinkClick r:id="rId7" action="ppaction://hlinksldjump"/>
          </p:cNvPr>
          <p:cNvPicPr>
            <a:picLocks noChangeAspect="1" noChangeArrowheads="1"/>
          </p:cNvPicPr>
          <p:nvPr/>
        </p:nvPicPr>
        <p:blipFill>
          <a:blip r:embed="rId8" cstate="print"/>
          <a:srcRect/>
          <a:stretch>
            <a:fillRect/>
          </a:stretch>
        </p:blipFill>
        <p:spPr bwMode="auto">
          <a:xfrm>
            <a:off x="3886744" y="1464537"/>
            <a:ext cx="952500" cy="219075"/>
          </a:xfrm>
          <a:prstGeom prst="rect">
            <a:avLst/>
          </a:prstGeom>
          <a:noFill/>
          <a:ln w="9525">
            <a:noFill/>
            <a:miter lim="800000"/>
            <a:headEnd/>
            <a:tailEnd/>
          </a:ln>
        </p:spPr>
      </p:pic>
      <p:cxnSp>
        <p:nvCxnSpPr>
          <p:cNvPr id="6" name="Straight Arrow Connector 5"/>
          <p:cNvCxnSpPr/>
          <p:nvPr/>
        </p:nvCxnSpPr>
        <p:spPr>
          <a:xfrm flipH="1">
            <a:off x="4791711" y="1061902"/>
            <a:ext cx="475253" cy="4920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cstate="print"/>
          <a:srcRect/>
          <a:stretch>
            <a:fillRect/>
          </a:stretch>
        </p:blipFill>
        <p:spPr bwMode="auto">
          <a:xfrm>
            <a:off x="-666" y="0"/>
            <a:ext cx="9144666" cy="744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idx="4294967295"/>
          </p:nvPr>
        </p:nvSpPr>
        <p:spPr>
          <a:xfrm>
            <a:off x="685800" y="2286000"/>
            <a:ext cx="7772400" cy="1143000"/>
          </a:xfrm>
        </p:spPr>
        <p:txBody>
          <a:bodyPr/>
          <a:lstStyle/>
          <a:p>
            <a:pPr eaLnBrk="1" hangingPunct="1"/>
            <a:r>
              <a:rPr lang="en-US" smtClean="0"/>
              <a:t>Introduction to RefWorks</a:t>
            </a:r>
          </a:p>
        </p:txBody>
      </p:sp>
      <p:sp>
        <p:nvSpPr>
          <p:cNvPr id="78851"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r>
              <a:rPr lang="en-US" smtClean="0"/>
              <a:t> </a:t>
            </a:r>
          </a:p>
        </p:txBody>
      </p:sp>
      <p:sp>
        <p:nvSpPr>
          <p:cNvPr id="78852" name="Text Box 4"/>
          <p:cNvSpPr txBox="1">
            <a:spLocks noChangeArrowheads="1"/>
          </p:cNvSpPr>
          <p:nvPr/>
        </p:nvSpPr>
        <p:spPr bwMode="auto">
          <a:xfrm>
            <a:off x="2689225" y="3721100"/>
            <a:ext cx="4248150" cy="1189038"/>
          </a:xfrm>
          <a:prstGeom prst="rect">
            <a:avLst/>
          </a:prstGeom>
          <a:noFill/>
          <a:ln w="9525">
            <a:noFill/>
            <a:miter lim="800000"/>
            <a:headEnd/>
            <a:tailEnd/>
          </a:ln>
        </p:spPr>
        <p:txBody>
          <a:bodyPr wrap="none">
            <a:spAutoFit/>
          </a:bodyPr>
          <a:lstStyle/>
          <a:p>
            <a:pPr algn="ctr"/>
            <a:r>
              <a:rPr lang="en-US" sz="7200"/>
              <a:t>Questions?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cstate="print"/>
          <a:srcRect/>
          <a:stretch>
            <a:fillRect/>
          </a:stretch>
        </p:blipFill>
        <p:spPr bwMode="auto">
          <a:xfrm>
            <a:off x="1" y="1"/>
            <a:ext cx="9144000" cy="6383016"/>
          </a:xfrm>
          <a:prstGeom prst="rect">
            <a:avLst/>
          </a:prstGeom>
          <a:noFill/>
          <a:ln w="9525">
            <a:noFill/>
            <a:miter lim="800000"/>
            <a:headEnd/>
            <a:tailEnd/>
          </a:ln>
        </p:spPr>
      </p:pic>
      <p:sp>
        <p:nvSpPr>
          <p:cNvPr id="5" name="Rectangle 4"/>
          <p:cNvSpPr/>
          <p:nvPr/>
        </p:nvSpPr>
        <p:spPr>
          <a:xfrm>
            <a:off x="0" y="0"/>
            <a:ext cx="9144000" cy="7460166"/>
          </a:xfrm>
          <a:prstGeom prst="rect">
            <a:avLst/>
          </a:prstGeom>
          <a:solidFill>
            <a:srgbClr val="0D0D0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3" name="Picture 7"/>
          <p:cNvPicPr>
            <a:picLocks noChangeAspect="1" noChangeArrowheads="1"/>
          </p:cNvPicPr>
          <p:nvPr/>
        </p:nvPicPr>
        <p:blipFill>
          <a:blip r:embed="rId4" cstate="print"/>
          <a:srcRect/>
          <a:stretch>
            <a:fillRect/>
          </a:stretch>
        </p:blipFill>
        <p:spPr bwMode="auto">
          <a:xfrm>
            <a:off x="1695450" y="561975"/>
            <a:ext cx="5753100" cy="5734050"/>
          </a:xfrm>
          <a:prstGeom prst="rect">
            <a:avLst/>
          </a:prstGeom>
          <a:noFill/>
          <a:ln w="9525">
            <a:noFill/>
            <a:miter lim="800000"/>
            <a:headEnd/>
            <a:tailEnd/>
          </a:ln>
        </p:spPr>
      </p:pic>
      <p:cxnSp>
        <p:nvCxnSpPr>
          <p:cNvPr id="6" name="Straight Arrow Connector 5"/>
          <p:cNvCxnSpPr/>
          <p:nvPr/>
        </p:nvCxnSpPr>
        <p:spPr>
          <a:xfrm flipH="1">
            <a:off x="2059473" y="1524212"/>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24" name="Picture 8"/>
          <p:cNvPicPr>
            <a:picLocks noChangeAspect="1" noChangeArrowheads="1"/>
          </p:cNvPicPr>
          <p:nvPr/>
        </p:nvPicPr>
        <p:blipFill>
          <a:blip r:embed="rId5" cstate="print"/>
          <a:srcRect/>
          <a:stretch>
            <a:fillRect/>
          </a:stretch>
        </p:blipFill>
        <p:spPr bwMode="auto">
          <a:xfrm>
            <a:off x="1695450" y="566738"/>
            <a:ext cx="5753100" cy="572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94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64" y="179756"/>
            <a:ext cx="8458201" cy="67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111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96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64" y="179756"/>
            <a:ext cx="8458201" cy="67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46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4294967295"/>
          </p:nvPr>
        </p:nvSpPr>
        <p:spPr>
          <a:xfrm>
            <a:off x="7239000" y="0"/>
            <a:ext cx="1905000" cy="457200"/>
          </a:xfrm>
          <a:prstGeom prst="rect">
            <a:avLst/>
          </a:prstGeom>
          <a:noFill/>
        </p:spPr>
        <p:txBody>
          <a:bodyPr/>
          <a:lstStyle/>
          <a:p>
            <a:fld id="{6A97B6A3-48F5-4026-8F4F-93D4B81D4B99}" type="slidenum">
              <a:rPr lang="en-US" smtClean="0"/>
              <a:pPr/>
              <a:t>14</a:t>
            </a:fld>
            <a:endParaRPr lang="en-US" smtClean="0"/>
          </a:p>
        </p:txBody>
      </p:sp>
      <p:pic>
        <p:nvPicPr>
          <p:cNvPr id="10244" name="Picture 4"/>
          <p:cNvPicPr>
            <a:picLocks noChangeAspect="1" noChangeArrowheads="1"/>
          </p:cNvPicPr>
          <p:nvPr/>
        </p:nvPicPr>
        <p:blipFill>
          <a:blip r:embed="rId3" cstate="print"/>
          <a:srcRect/>
          <a:stretch>
            <a:fillRect/>
          </a:stretch>
        </p:blipFill>
        <p:spPr bwMode="auto">
          <a:xfrm>
            <a:off x="0" y="14280"/>
            <a:ext cx="9305925" cy="781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15</a:t>
            </a:fld>
            <a:endParaRPr lang="en-US"/>
          </a:p>
        </p:txBody>
      </p:sp>
      <p:pic>
        <p:nvPicPr>
          <p:cNvPr id="4" name="Picture 2"/>
          <p:cNvPicPr>
            <a:picLocks noChangeAspect="1" noChangeArrowheads="1"/>
          </p:cNvPicPr>
          <p:nvPr/>
        </p:nvPicPr>
        <p:blipFill>
          <a:blip r:embed="rId3" cstate="print"/>
          <a:srcRect/>
          <a:stretch>
            <a:fillRect/>
          </a:stretch>
        </p:blipFill>
        <p:spPr bwMode="auto">
          <a:xfrm>
            <a:off x="0" y="26126"/>
            <a:ext cx="916305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Adding citations to RefWorks</a:t>
            </a:r>
          </a:p>
        </p:txBody>
      </p:sp>
      <p:sp>
        <p:nvSpPr>
          <p:cNvPr id="12292" name="Rectangle 3"/>
          <p:cNvSpPr>
            <a:spLocks noGrp="1" noChangeArrowheads="1"/>
          </p:cNvSpPr>
          <p:nvPr>
            <p:ph type="body" idx="1"/>
          </p:nvPr>
        </p:nvSpPr>
        <p:spPr/>
        <p:txBody>
          <a:bodyPr/>
          <a:lstStyle/>
          <a:p>
            <a:pPr eaLnBrk="1" hangingPunct="1"/>
            <a:r>
              <a:rPr lang="en-US" smtClean="0"/>
              <a:t>Manually enter citations</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7336243"/>
          </a:xfrm>
          <a:prstGeom prst="rect">
            <a:avLst/>
          </a:prstGeom>
          <a:noFill/>
          <a:ln w="9525">
            <a:noFill/>
            <a:miter lim="800000"/>
            <a:headEnd/>
            <a:tailEnd/>
          </a:ln>
        </p:spPr>
      </p:pic>
      <p:cxnSp>
        <p:nvCxnSpPr>
          <p:cNvPr id="10" name="Straight Arrow Connector 9"/>
          <p:cNvCxnSpPr/>
          <p:nvPr/>
        </p:nvCxnSpPr>
        <p:spPr>
          <a:xfrm flipH="1">
            <a:off x="561065" y="817862"/>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0"/>
            <a:ext cx="9144000" cy="7460166"/>
          </a:xfrm>
          <a:prstGeom prst="rect">
            <a:avLst/>
          </a:prstGeom>
          <a:solidFill>
            <a:srgbClr val="0D0D0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3" cstate="print"/>
          <a:srcRect/>
          <a:stretch>
            <a:fillRect/>
          </a:stretch>
        </p:blipFill>
        <p:spPr bwMode="auto">
          <a:xfrm>
            <a:off x="509588" y="103265"/>
            <a:ext cx="8124825" cy="6696075"/>
          </a:xfrm>
          <a:prstGeom prst="rect">
            <a:avLst/>
          </a:prstGeom>
          <a:noFill/>
          <a:ln w="9525">
            <a:noFill/>
            <a:miter lim="800000"/>
            <a:headEnd/>
            <a:tailEnd/>
          </a:ln>
        </p:spPr>
      </p:pic>
      <p:pic>
        <p:nvPicPr>
          <p:cNvPr id="8" name="Picture 12"/>
          <p:cNvPicPr>
            <a:picLocks noChangeAspect="1" noChangeArrowheads="1"/>
          </p:cNvPicPr>
          <p:nvPr/>
        </p:nvPicPr>
        <p:blipFill>
          <a:blip r:embed="rId4" cstate="print"/>
          <a:srcRect l="1353"/>
          <a:stretch>
            <a:fillRect/>
          </a:stretch>
        </p:blipFill>
        <p:spPr bwMode="auto">
          <a:xfrm>
            <a:off x="1776548" y="880029"/>
            <a:ext cx="4979942" cy="3038475"/>
          </a:xfrm>
          <a:prstGeom prst="rect">
            <a:avLst/>
          </a:prstGeom>
          <a:noFill/>
          <a:ln w="3175">
            <a:solidFill>
              <a:srgbClr val="00B0F0"/>
            </a:solid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507962" y="96876"/>
            <a:ext cx="8105775" cy="668655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2080125" y="1185319"/>
            <a:ext cx="2162175" cy="3076575"/>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523875" y="111164"/>
            <a:ext cx="8096250" cy="6657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Adding citations to RefWorks</a:t>
            </a:r>
          </a:p>
        </p:txBody>
      </p:sp>
      <p:sp>
        <p:nvSpPr>
          <p:cNvPr id="14340" name="Rectangle 3"/>
          <p:cNvSpPr>
            <a:spLocks noGrp="1" noChangeArrowheads="1"/>
          </p:cNvSpPr>
          <p:nvPr>
            <p:ph type="body" idx="1"/>
          </p:nvPr>
        </p:nvSpPr>
        <p:spPr/>
        <p:txBody>
          <a:bodyPr/>
          <a:lstStyle/>
          <a:p>
            <a:pPr eaLnBrk="1" hangingPunct="1"/>
            <a:r>
              <a:rPr lang="en-US" dirty="0" smtClean="0"/>
              <a:t>Manually enter citations</a:t>
            </a:r>
          </a:p>
          <a:p>
            <a:pPr eaLnBrk="1" hangingPunct="1"/>
            <a:r>
              <a:rPr lang="en-US" dirty="0" smtClean="0"/>
              <a:t>Manually Import citations from a text file</a:t>
            </a:r>
            <a:br>
              <a:rPr lang="en-US" dirty="0" smtClean="0"/>
            </a:br>
            <a:r>
              <a:rPr lang="en-US" dirty="0" smtClean="0"/>
              <a:t>or by copying and pasting</a:t>
            </a:r>
          </a:p>
          <a:p>
            <a:pPr lvl="1" eaLnBrk="1" hangingPunct="1"/>
            <a:r>
              <a:rPr lang="en-US" dirty="0" smtClean="0"/>
              <a:t>Library Catalog</a:t>
            </a:r>
          </a:p>
          <a:p>
            <a:pPr lvl="1" eaLnBrk="1" hangingPunct="1"/>
            <a:r>
              <a:rPr lang="en-US" dirty="0" err="1" smtClean="0"/>
              <a:t>AccessMedicine</a:t>
            </a:r>
            <a:endParaRPr lang="en-US" dirty="0" smtClean="0"/>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a:xfrm>
            <a:off x="7239000" y="0"/>
            <a:ext cx="1905000" cy="457200"/>
          </a:xfrm>
          <a:prstGeom prst="rect">
            <a:avLst/>
          </a:prstGeom>
          <a:noFill/>
        </p:spPr>
        <p:txBody>
          <a:bodyPr/>
          <a:lstStyle/>
          <a:p>
            <a:fld id="{745B6C03-4538-438E-AA2D-9F14B7664A86}" type="slidenum">
              <a:rPr lang="en-US" smtClean="0"/>
              <a:pPr/>
              <a:t>19</a:t>
            </a:fld>
            <a:endParaRPr lang="en-US" smtClean="0"/>
          </a:p>
        </p:txBody>
      </p:sp>
      <p:pic>
        <p:nvPicPr>
          <p:cNvPr id="15366" name="Picture 6"/>
          <p:cNvPicPr>
            <a:picLocks noChangeAspect="1" noChangeArrowheads="1"/>
          </p:cNvPicPr>
          <p:nvPr/>
        </p:nvPicPr>
        <p:blipFill>
          <a:blip r:embed="rId3" cstate="print"/>
          <a:srcRect/>
          <a:stretch>
            <a:fillRect/>
          </a:stretch>
        </p:blipFill>
        <p:spPr bwMode="auto">
          <a:xfrm>
            <a:off x="0" y="0"/>
            <a:ext cx="9144000" cy="7014702"/>
          </a:xfrm>
          <a:prstGeom prst="rect">
            <a:avLst/>
          </a:prstGeom>
          <a:noFill/>
          <a:ln w="9525">
            <a:noFill/>
            <a:miter lim="800000"/>
            <a:headEnd/>
            <a:tailEnd/>
          </a:ln>
        </p:spPr>
      </p:pic>
      <p:pic>
        <p:nvPicPr>
          <p:cNvPr id="15367" name="Picture 7"/>
          <p:cNvPicPr>
            <a:picLocks noChangeAspect="1" noChangeArrowheads="1"/>
          </p:cNvPicPr>
          <p:nvPr/>
        </p:nvPicPr>
        <p:blipFill>
          <a:blip r:embed="rId4" cstate="print"/>
          <a:srcRect/>
          <a:stretch>
            <a:fillRect/>
          </a:stretch>
        </p:blipFill>
        <p:spPr bwMode="auto">
          <a:xfrm>
            <a:off x="256630" y="3061878"/>
            <a:ext cx="788399" cy="1008418"/>
          </a:xfrm>
          <a:prstGeom prst="rect">
            <a:avLst/>
          </a:prstGeom>
          <a:noFill/>
          <a:ln w="9525">
            <a:noFill/>
            <a:miter lim="800000"/>
            <a:headEnd/>
            <a:tailEnd/>
          </a:ln>
        </p:spPr>
      </p:pic>
      <p:cxnSp>
        <p:nvCxnSpPr>
          <p:cNvPr id="5" name="Straight Arrow Connector 4"/>
          <p:cNvCxnSpPr/>
          <p:nvPr/>
        </p:nvCxnSpPr>
        <p:spPr>
          <a:xfrm flipH="1">
            <a:off x="926825" y="2751164"/>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336232" y="608856"/>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36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My Documents\Instruction\pa-search-strategies\image005.jpg"/>
          <p:cNvPicPr>
            <a:picLocks noChangeAspect="1" noChangeArrowheads="1"/>
          </p:cNvPicPr>
          <p:nvPr/>
        </p:nvPicPr>
        <p:blipFill>
          <a:blip r:embed="rId3" cstate="print"/>
          <a:srcRect/>
          <a:stretch>
            <a:fillRect/>
          </a:stretch>
        </p:blipFill>
        <p:spPr bwMode="auto">
          <a:xfrm>
            <a:off x="3292211" y="642224"/>
            <a:ext cx="5381625" cy="3829051"/>
          </a:xfrm>
          <a:prstGeom prst="rect">
            <a:avLst/>
          </a:prstGeom>
          <a:noFill/>
        </p:spPr>
      </p:pic>
      <p:sp>
        <p:nvSpPr>
          <p:cNvPr id="3074" name="Slide Number Placeholder 3"/>
          <p:cNvSpPr>
            <a:spLocks noGrp="1"/>
          </p:cNvSpPr>
          <p:nvPr>
            <p:ph type="sldNum" sz="quarter" idx="4294967295"/>
          </p:nvPr>
        </p:nvSpPr>
        <p:spPr>
          <a:xfrm>
            <a:off x="7053256" y="-442928"/>
            <a:ext cx="1905000" cy="457200"/>
          </a:xfrm>
          <a:prstGeom prst="rect">
            <a:avLst/>
          </a:prstGeom>
          <a:noFill/>
        </p:spPr>
        <p:txBody>
          <a:bodyPr/>
          <a:lstStyle/>
          <a:p>
            <a:fld id="{4777A6F3-9ED4-4174-B787-7EC4AD24B21D}" type="slidenum">
              <a:rPr lang="en-US" smtClean="0"/>
              <a:pPr/>
              <a:t>2</a:t>
            </a:fld>
            <a:endParaRPr lang="en-US" smtClean="0"/>
          </a:p>
        </p:txBody>
      </p:sp>
      <p:pic>
        <p:nvPicPr>
          <p:cNvPr id="3075" name="Picture 3"/>
          <p:cNvPicPr>
            <a:picLocks noChangeAspect="1" noChangeArrowheads="1"/>
          </p:cNvPicPr>
          <p:nvPr/>
        </p:nvPicPr>
        <p:blipFill>
          <a:blip r:embed="rId4" cstate="print"/>
          <a:srcRect/>
          <a:stretch>
            <a:fillRect/>
          </a:stretch>
        </p:blipFill>
        <p:spPr bwMode="auto">
          <a:xfrm>
            <a:off x="204781" y="403210"/>
            <a:ext cx="2876550" cy="2305050"/>
          </a:xfrm>
          <a:prstGeom prst="rect">
            <a:avLst/>
          </a:prstGeom>
          <a:noFill/>
          <a:ln w="9525">
            <a:noFill/>
            <a:miter lim="800000"/>
            <a:headEnd/>
            <a:tailEnd/>
          </a:ln>
        </p:spPr>
      </p:pic>
      <p:pic>
        <p:nvPicPr>
          <p:cNvPr id="23554" name="Picture 2"/>
          <p:cNvPicPr>
            <a:picLocks noChangeAspect="1" noChangeArrowheads="1"/>
          </p:cNvPicPr>
          <p:nvPr/>
        </p:nvPicPr>
        <p:blipFill>
          <a:blip r:embed="rId5" cstate="print"/>
          <a:srcRect/>
          <a:stretch>
            <a:fillRect/>
          </a:stretch>
        </p:blipFill>
        <p:spPr bwMode="auto">
          <a:xfrm rot="20718984">
            <a:off x="1894210" y="3046695"/>
            <a:ext cx="5004936" cy="31102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53" presetClass="entr" presetSubtype="0" fill="hold" nodeType="afterEffect">
                                  <p:stCondLst>
                                    <p:cond delay="50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nvPicPr>
        <p:blipFill>
          <a:blip r:embed="rId3" cstate="print"/>
          <a:srcRect/>
          <a:stretch>
            <a:fillRect/>
          </a:stretch>
        </p:blipFill>
        <p:spPr bwMode="auto">
          <a:xfrm>
            <a:off x="0" y="1"/>
            <a:ext cx="9143999" cy="7114050"/>
          </a:xfrm>
          <a:prstGeom prst="rect">
            <a:avLst/>
          </a:prstGeom>
          <a:noFill/>
          <a:ln w="9525">
            <a:noFill/>
            <a:miter lim="800000"/>
            <a:headEnd/>
            <a:tailEnd/>
          </a:ln>
        </p:spPr>
      </p:pic>
      <p:cxnSp>
        <p:nvCxnSpPr>
          <p:cNvPr id="4" name="Straight Arrow Connector 3"/>
          <p:cNvCxnSpPr/>
          <p:nvPr/>
        </p:nvCxnSpPr>
        <p:spPr>
          <a:xfrm flipH="1">
            <a:off x="1475466" y="1562445"/>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688928" y="2568285"/>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774529" y="2842605"/>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389" name="Picture 5"/>
          <p:cNvPicPr>
            <a:picLocks noChangeAspect="1" noChangeArrowheads="1"/>
          </p:cNvPicPr>
          <p:nvPr/>
        </p:nvPicPr>
        <p:blipFill>
          <a:blip r:embed="rId4" cstate="print"/>
          <a:srcRect/>
          <a:stretch>
            <a:fillRect/>
          </a:stretch>
        </p:blipFill>
        <p:spPr bwMode="auto">
          <a:xfrm>
            <a:off x="2566034" y="2255656"/>
            <a:ext cx="3829050" cy="2790825"/>
          </a:xfrm>
          <a:prstGeom prst="rect">
            <a:avLst/>
          </a:prstGeom>
          <a:noFill/>
          <a:ln w="9525">
            <a:noFill/>
            <a:miter lim="800000"/>
            <a:headEnd/>
            <a:tailEnd/>
          </a:ln>
        </p:spPr>
      </p:pic>
      <p:cxnSp>
        <p:nvCxnSpPr>
          <p:cNvPr id="7" name="Straight Arrow Connector 6"/>
          <p:cNvCxnSpPr/>
          <p:nvPr/>
        </p:nvCxnSpPr>
        <p:spPr>
          <a:xfrm flipH="1">
            <a:off x="1667054" y="2145920"/>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4294967295"/>
          </p:nvPr>
        </p:nvSpPr>
        <p:spPr>
          <a:xfrm>
            <a:off x="7239000" y="0"/>
            <a:ext cx="1905000" cy="457200"/>
          </a:xfrm>
          <a:prstGeom prst="rect">
            <a:avLst/>
          </a:prstGeom>
          <a:noFill/>
        </p:spPr>
        <p:txBody>
          <a:bodyPr/>
          <a:lstStyle/>
          <a:p>
            <a:fld id="{27B6EFF8-6BC7-41C6-8DE3-64D1645D0325}" type="slidenum">
              <a:rPr lang="en-US" smtClean="0"/>
              <a:pPr/>
              <a:t>21</a:t>
            </a:fld>
            <a:endParaRPr lang="en-US" smtClean="0"/>
          </a:p>
        </p:txBody>
      </p:sp>
      <p:pic>
        <p:nvPicPr>
          <p:cNvPr id="3074" name="Picture 2"/>
          <p:cNvPicPr>
            <a:picLocks noChangeAspect="1" noChangeArrowheads="1"/>
          </p:cNvPicPr>
          <p:nvPr/>
        </p:nvPicPr>
        <p:blipFill>
          <a:blip r:embed="rId3" cstate="print"/>
          <a:srcRect/>
          <a:stretch>
            <a:fillRect/>
          </a:stretch>
        </p:blipFill>
        <p:spPr bwMode="auto">
          <a:xfrm>
            <a:off x="933450" y="109538"/>
            <a:ext cx="7277100" cy="663892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933450" y="109538"/>
            <a:ext cx="7277100" cy="663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91441" y="0"/>
            <a:ext cx="9334500" cy="7905750"/>
          </a:xfrm>
          <a:prstGeom prst="rect">
            <a:avLst/>
          </a:prstGeom>
          <a:noFill/>
          <a:ln w="9525">
            <a:noFill/>
            <a:miter lim="800000"/>
            <a:headEnd/>
            <a:tailEnd/>
          </a:ln>
        </p:spPr>
      </p:pic>
      <p:sp>
        <p:nvSpPr>
          <p:cNvPr id="10" name="Rectangle 9"/>
          <p:cNvSpPr/>
          <p:nvPr/>
        </p:nvSpPr>
        <p:spPr>
          <a:xfrm>
            <a:off x="0" y="0"/>
            <a:ext cx="9144000" cy="7460166"/>
          </a:xfrm>
          <a:prstGeom prst="rect">
            <a:avLst/>
          </a:prstGeom>
          <a:solidFill>
            <a:srgbClr val="0D0D0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22</a:t>
            </a:fld>
            <a:endParaRPr lang="en-US"/>
          </a:p>
        </p:txBody>
      </p:sp>
      <p:pic>
        <p:nvPicPr>
          <p:cNvPr id="126980" name="Picture 4"/>
          <p:cNvPicPr>
            <a:picLocks noChangeAspect="1" noChangeArrowheads="1"/>
          </p:cNvPicPr>
          <p:nvPr/>
        </p:nvPicPr>
        <p:blipFill>
          <a:blip r:embed="rId3" cstate="print"/>
          <a:srcRect/>
          <a:stretch>
            <a:fillRect/>
          </a:stretch>
        </p:blipFill>
        <p:spPr bwMode="auto">
          <a:xfrm>
            <a:off x="1219200" y="700088"/>
            <a:ext cx="6705600" cy="5457825"/>
          </a:xfrm>
          <a:prstGeom prst="rect">
            <a:avLst/>
          </a:prstGeom>
          <a:noFill/>
          <a:ln w="9525">
            <a:noFill/>
            <a:miter lim="800000"/>
            <a:headEnd/>
            <a:tailEnd/>
          </a:ln>
        </p:spPr>
      </p:pic>
      <p:pic>
        <p:nvPicPr>
          <p:cNvPr id="126982" name="Picture 6"/>
          <p:cNvPicPr>
            <a:picLocks noChangeAspect="1" noChangeArrowheads="1"/>
          </p:cNvPicPr>
          <p:nvPr/>
        </p:nvPicPr>
        <p:blipFill>
          <a:blip r:embed="rId4" cstate="print"/>
          <a:srcRect/>
          <a:stretch>
            <a:fillRect/>
          </a:stretch>
        </p:blipFill>
        <p:spPr bwMode="auto">
          <a:xfrm>
            <a:off x="4119699" y="2303962"/>
            <a:ext cx="2628900" cy="1257300"/>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4122284" y="2034405"/>
            <a:ext cx="4295775" cy="3076575"/>
          </a:xfrm>
          <a:prstGeom prst="rect">
            <a:avLst/>
          </a:prstGeom>
          <a:noFill/>
          <a:ln w="9525">
            <a:noFill/>
            <a:miter lim="800000"/>
            <a:headEnd/>
            <a:tailEnd/>
          </a:ln>
        </p:spPr>
      </p:pic>
      <p:pic>
        <p:nvPicPr>
          <p:cNvPr id="9" name="Picture 11"/>
          <p:cNvPicPr>
            <a:picLocks noChangeAspect="1" noChangeArrowheads="1"/>
          </p:cNvPicPr>
          <p:nvPr/>
        </p:nvPicPr>
        <p:blipFill>
          <a:blip r:embed="rId6" cstate="print"/>
          <a:srcRect/>
          <a:stretch>
            <a:fillRect/>
          </a:stretch>
        </p:blipFill>
        <p:spPr bwMode="auto">
          <a:xfrm>
            <a:off x="2366147" y="2418465"/>
            <a:ext cx="4243387" cy="3157537"/>
          </a:xfrm>
          <a:prstGeom prst="rect">
            <a:avLst/>
          </a:prstGeom>
          <a:noFill/>
          <a:ln w="9525">
            <a:noFill/>
            <a:miter lim="800000"/>
            <a:headEnd/>
            <a:tailEnd/>
          </a:ln>
        </p:spPr>
      </p:pic>
      <p:pic>
        <p:nvPicPr>
          <p:cNvPr id="4098" name="Picture 2"/>
          <p:cNvPicPr>
            <a:picLocks noChangeAspect="1" noChangeArrowheads="1"/>
          </p:cNvPicPr>
          <p:nvPr/>
        </p:nvPicPr>
        <p:blipFill>
          <a:blip r:embed="rId7" cstate="print"/>
          <a:srcRect r="49436" b="14796"/>
          <a:stretch>
            <a:fillRect/>
          </a:stretch>
        </p:blipFill>
        <p:spPr bwMode="auto">
          <a:xfrm>
            <a:off x="169817" y="2362198"/>
            <a:ext cx="3511051" cy="1817914"/>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flipH="1">
            <a:off x="665568" y="107911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59683" y="1066056"/>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32174" y="2006582"/>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154734" y="2698913"/>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8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1" presetClass="exit" presetSubtype="0" fill="hold"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nodeType="clickEffect">
                                  <p:stCondLst>
                                    <p:cond delay="0"/>
                                  </p:stCondLst>
                                  <p:childTnLst>
                                    <p:animEffect transition="out" filter="wipe(down)">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26982"/>
                                        </p:tgtEl>
                                        <p:attrNameLst>
                                          <p:attrName>style.visibility</p:attrName>
                                        </p:attrNameLst>
                                      </p:cBhvr>
                                      <p:to>
                                        <p:strVal val="visible"/>
                                      </p:to>
                                    </p:set>
                                    <p:animEffect transition="in" filter="wipe(up)">
                                      <p:cBhvr>
                                        <p:cTn id="35" dur="500"/>
                                        <p:tgtEl>
                                          <p:spTgt spid="12698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09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26982"/>
                                        </p:tgtEl>
                                      </p:cBhvr>
                                    </p:animEffect>
                                    <p:set>
                                      <p:cBhvr>
                                        <p:cTn id="44" dur="1" fill="hold">
                                          <p:stCondLst>
                                            <p:cond delay="499"/>
                                          </p:stCondLst>
                                        </p:cTn>
                                        <p:tgtEl>
                                          <p:spTgt spid="12698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09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p:cNvPicPr>
            <a:picLocks noChangeAspect="1" noChangeArrowheads="1"/>
          </p:cNvPicPr>
          <p:nvPr/>
        </p:nvPicPr>
        <p:blipFill>
          <a:blip r:embed="rId2" cstate="print"/>
          <a:srcRect/>
          <a:stretch>
            <a:fillRect/>
          </a:stretch>
        </p:blipFill>
        <p:spPr bwMode="auto">
          <a:xfrm>
            <a:off x="0" y="1"/>
            <a:ext cx="9144000" cy="7433006"/>
          </a:xfrm>
          <a:prstGeom prst="rect">
            <a:avLst/>
          </a:prstGeom>
          <a:noFill/>
          <a:ln w="9525">
            <a:noFill/>
            <a:miter lim="800000"/>
            <a:headEnd/>
            <a:tailEnd/>
          </a:ln>
        </p:spPr>
      </p:pic>
      <p:pic>
        <p:nvPicPr>
          <p:cNvPr id="128003" name="Picture 3"/>
          <p:cNvPicPr>
            <a:picLocks noChangeAspect="1" noChangeArrowheads="1"/>
          </p:cNvPicPr>
          <p:nvPr/>
        </p:nvPicPr>
        <p:blipFill>
          <a:blip r:embed="rId3" cstate="print"/>
          <a:srcRect/>
          <a:stretch>
            <a:fillRect/>
          </a:stretch>
        </p:blipFill>
        <p:spPr bwMode="auto">
          <a:xfrm>
            <a:off x="1449569" y="1395005"/>
            <a:ext cx="6733238" cy="5462995"/>
          </a:xfrm>
          <a:prstGeom prst="rect">
            <a:avLst/>
          </a:prstGeom>
          <a:noFill/>
          <a:ln w="9525">
            <a:noFill/>
            <a:miter lim="800000"/>
            <a:headEnd/>
            <a:tailEnd/>
          </a:ln>
        </p:spPr>
      </p:pic>
      <p:cxnSp>
        <p:nvCxnSpPr>
          <p:cNvPr id="4" name="Straight Arrow Connector 3"/>
          <p:cNvCxnSpPr/>
          <p:nvPr/>
        </p:nvCxnSpPr>
        <p:spPr>
          <a:xfrm flipH="1">
            <a:off x="2455180" y="1875954"/>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100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a:xfrm>
            <a:off x="7239000" y="0"/>
            <a:ext cx="1905000" cy="457200"/>
          </a:xfrm>
          <a:prstGeom prst="rect">
            <a:avLst/>
          </a:prstGeom>
          <a:noFill/>
        </p:spPr>
        <p:txBody>
          <a:bodyPr/>
          <a:lstStyle/>
          <a:p>
            <a:fld id="{CB3A4EFC-0F02-46A9-BA40-B6100BA42A39}" type="slidenum">
              <a:rPr lang="en-US" smtClean="0"/>
              <a:pPr/>
              <a:t>24</a:t>
            </a:fld>
            <a:endParaRPr lang="en-US" smtClean="0"/>
          </a:p>
        </p:txBody>
      </p:sp>
      <p:pic>
        <p:nvPicPr>
          <p:cNvPr id="20485" name="Picture 5"/>
          <p:cNvPicPr>
            <a:picLocks noChangeAspect="1" noChangeArrowheads="1"/>
          </p:cNvPicPr>
          <p:nvPr/>
        </p:nvPicPr>
        <p:blipFill>
          <a:blip r:embed="rId3" cstate="print"/>
          <a:srcRect/>
          <a:stretch>
            <a:fillRect/>
          </a:stretch>
        </p:blipFill>
        <p:spPr bwMode="auto">
          <a:xfrm>
            <a:off x="0" y="0"/>
            <a:ext cx="9144000" cy="7428918"/>
          </a:xfrm>
          <a:prstGeom prst="rect">
            <a:avLst/>
          </a:prstGeom>
          <a:noFill/>
          <a:ln w="9525">
            <a:noFill/>
            <a:miter lim="800000"/>
            <a:headEnd/>
            <a:tailEnd/>
          </a:ln>
        </p:spPr>
      </p:pic>
      <p:cxnSp>
        <p:nvCxnSpPr>
          <p:cNvPr id="4" name="Straight Arrow Connector 3"/>
          <p:cNvCxnSpPr/>
          <p:nvPr/>
        </p:nvCxnSpPr>
        <p:spPr>
          <a:xfrm flipH="1">
            <a:off x="7210061" y="5860124"/>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25</a:t>
            </a:fld>
            <a:endParaRPr lang="en-US"/>
          </a:p>
        </p:txBody>
      </p:sp>
      <p:pic>
        <p:nvPicPr>
          <p:cNvPr id="129026" name="Picture 2"/>
          <p:cNvPicPr>
            <a:picLocks noChangeAspect="1" noChangeArrowheads="1"/>
          </p:cNvPicPr>
          <p:nvPr/>
        </p:nvPicPr>
        <p:blipFill>
          <a:blip r:embed="rId3" cstate="print"/>
          <a:srcRect/>
          <a:stretch>
            <a:fillRect/>
          </a:stretch>
        </p:blipFill>
        <p:spPr bwMode="auto">
          <a:xfrm>
            <a:off x="0" y="0"/>
            <a:ext cx="9186220" cy="7623810"/>
          </a:xfrm>
          <a:prstGeom prst="rect">
            <a:avLst/>
          </a:prstGeom>
          <a:noFill/>
          <a:ln w="9525">
            <a:noFill/>
            <a:miter lim="800000"/>
            <a:headEnd/>
            <a:tailEnd/>
          </a:ln>
        </p:spPr>
      </p:pic>
      <p:sp>
        <p:nvSpPr>
          <p:cNvPr id="4" name="Rectangle 3"/>
          <p:cNvSpPr/>
          <p:nvPr/>
        </p:nvSpPr>
        <p:spPr>
          <a:xfrm>
            <a:off x="2730137" y="3017520"/>
            <a:ext cx="1698172" cy="2743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5" name="Rectangle 4"/>
          <p:cNvSpPr/>
          <p:nvPr/>
        </p:nvSpPr>
        <p:spPr>
          <a:xfrm>
            <a:off x="2686595" y="3979817"/>
            <a:ext cx="1698172" cy="2743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cxnSp>
        <p:nvCxnSpPr>
          <p:cNvPr id="6" name="Straight Arrow Connector 5"/>
          <p:cNvCxnSpPr/>
          <p:nvPr/>
        </p:nvCxnSpPr>
        <p:spPr>
          <a:xfrm flipH="1">
            <a:off x="5995215" y="2568284"/>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26</a:t>
            </a:fld>
            <a:endParaRPr lang="en-US"/>
          </a:p>
        </p:txBody>
      </p:sp>
      <p:pic>
        <p:nvPicPr>
          <p:cNvPr id="130052" name="Picture 4"/>
          <p:cNvPicPr>
            <a:picLocks noChangeAspect="1" noChangeArrowheads="1"/>
          </p:cNvPicPr>
          <p:nvPr/>
        </p:nvPicPr>
        <p:blipFill>
          <a:blip r:embed="rId2" cstate="print"/>
          <a:srcRect/>
          <a:stretch>
            <a:fillRect/>
          </a:stretch>
        </p:blipFill>
        <p:spPr bwMode="auto">
          <a:xfrm>
            <a:off x="0" y="0"/>
            <a:ext cx="9144000" cy="7451706"/>
          </a:xfrm>
          <a:prstGeom prst="rect">
            <a:avLst/>
          </a:prstGeom>
          <a:noFill/>
          <a:ln w="9525">
            <a:noFill/>
            <a:miter lim="800000"/>
            <a:headEnd/>
            <a:tailEnd/>
          </a:ln>
        </p:spPr>
      </p:pic>
      <p:pic>
        <p:nvPicPr>
          <p:cNvPr id="130053" name="Picture 5"/>
          <p:cNvPicPr>
            <a:picLocks noChangeAspect="1" noChangeArrowheads="1"/>
          </p:cNvPicPr>
          <p:nvPr/>
        </p:nvPicPr>
        <p:blipFill>
          <a:blip r:embed="rId3" cstate="print"/>
          <a:srcRect/>
          <a:stretch>
            <a:fillRect/>
          </a:stretch>
        </p:blipFill>
        <p:spPr bwMode="auto">
          <a:xfrm>
            <a:off x="2214427" y="1125719"/>
            <a:ext cx="2076450" cy="3248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wipe(up)">
                                      <p:cBhvr>
                                        <p:cTn id="7"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27</a:t>
            </a:fld>
            <a:endParaRPr lang="en-US"/>
          </a:p>
        </p:txBody>
      </p:sp>
      <p:pic>
        <p:nvPicPr>
          <p:cNvPr id="131074" name="Picture 2"/>
          <p:cNvPicPr>
            <a:picLocks noChangeAspect="1" noChangeArrowheads="1"/>
          </p:cNvPicPr>
          <p:nvPr/>
        </p:nvPicPr>
        <p:blipFill>
          <a:blip r:embed="rId2" cstate="print"/>
          <a:srcRect/>
          <a:stretch>
            <a:fillRect/>
          </a:stretch>
        </p:blipFill>
        <p:spPr bwMode="auto">
          <a:xfrm>
            <a:off x="0" y="0"/>
            <a:ext cx="9144000" cy="7457606"/>
          </a:xfrm>
          <a:prstGeom prst="rect">
            <a:avLst/>
          </a:prstGeom>
          <a:noFill/>
          <a:ln w="9525">
            <a:noFill/>
            <a:miter lim="800000"/>
            <a:headEnd/>
            <a:tailEnd/>
          </a:ln>
        </p:spPr>
      </p:pic>
      <p:cxnSp>
        <p:nvCxnSpPr>
          <p:cNvPr id="6" name="Straight Arrow Connector 5"/>
          <p:cNvCxnSpPr/>
          <p:nvPr/>
        </p:nvCxnSpPr>
        <p:spPr>
          <a:xfrm flipH="1">
            <a:off x="6556917" y="3534936"/>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0" y="0"/>
            <a:ext cx="9144000" cy="7460166"/>
            <a:chOff x="0" y="0"/>
            <a:chExt cx="9144000" cy="7460166"/>
          </a:xfrm>
        </p:grpSpPr>
        <p:sp>
          <p:nvSpPr>
            <p:cNvPr id="9" name="Rectangle 8"/>
            <p:cNvSpPr/>
            <p:nvPr/>
          </p:nvSpPr>
          <p:spPr>
            <a:xfrm>
              <a:off x="0" y="0"/>
              <a:ext cx="9144000" cy="7460166"/>
            </a:xfrm>
            <a:prstGeom prst="rect">
              <a:avLst/>
            </a:prstGeom>
            <a:solidFill>
              <a:srgbClr val="0D0D0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cstate="print"/>
            <a:srcRect t="406" r="132"/>
            <a:stretch>
              <a:fillRect/>
            </a:stretch>
          </p:blipFill>
          <p:spPr bwMode="auto">
            <a:xfrm>
              <a:off x="938213" y="1048215"/>
              <a:ext cx="7257933" cy="478108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8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4485391" y="2398164"/>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9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7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2762917" y="4949977"/>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35132" y="65315"/>
            <a:ext cx="4898571" cy="671470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680597" y="65314"/>
            <a:ext cx="5215209" cy="6697081"/>
          </a:xfrm>
          <a:prstGeom prst="rect">
            <a:avLst/>
          </a:prstGeom>
          <a:noFill/>
          <a:ln w="9525">
            <a:noFill/>
            <a:miter lim="800000"/>
            <a:headEnd/>
            <a:tailEnd/>
          </a:ln>
        </p:spPr>
      </p:pic>
      <p:cxnSp>
        <p:nvCxnSpPr>
          <p:cNvPr id="3" name="Straight Arrow Connector 2"/>
          <p:cNvCxnSpPr/>
          <p:nvPr/>
        </p:nvCxnSpPr>
        <p:spPr>
          <a:xfrm>
            <a:off x="2430049" y="3068877"/>
            <a:ext cx="2258909" cy="9077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430049" y="4834075"/>
            <a:ext cx="2258909"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22" presetClass="entr" presetSubtype="8"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772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546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636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19297" cy="695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847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mtClean="0"/>
              <a:t>Adding citations to RefWorks</a:t>
            </a:r>
          </a:p>
        </p:txBody>
      </p:sp>
      <p:sp>
        <p:nvSpPr>
          <p:cNvPr id="22532" name="Rectangle 3"/>
          <p:cNvSpPr>
            <a:spLocks noGrp="1" noChangeArrowheads="1"/>
          </p:cNvSpPr>
          <p:nvPr>
            <p:ph type="body" idx="1"/>
          </p:nvPr>
        </p:nvSpPr>
        <p:spPr/>
        <p:txBody>
          <a:bodyPr/>
          <a:lstStyle/>
          <a:p>
            <a:pPr eaLnBrk="1" hangingPunct="1"/>
            <a:r>
              <a:rPr lang="en-US" dirty="0" smtClean="0"/>
              <a:t>Manually enter citations</a:t>
            </a:r>
          </a:p>
          <a:p>
            <a:pPr eaLnBrk="1" hangingPunct="1"/>
            <a:r>
              <a:rPr lang="en-US" dirty="0" smtClean="0"/>
              <a:t>Manually Import citations from a text file</a:t>
            </a:r>
            <a:br>
              <a:rPr lang="en-US" dirty="0" smtClean="0"/>
            </a:br>
            <a:r>
              <a:rPr lang="en-US" dirty="0" smtClean="0"/>
              <a:t>or by copying and pasting</a:t>
            </a:r>
          </a:p>
          <a:p>
            <a:pPr eaLnBrk="1" hangingPunct="1"/>
            <a:r>
              <a:rPr lang="en-US" dirty="0" smtClean="0"/>
              <a:t>Direct Export citations from a database (if that feature is supported)</a:t>
            </a:r>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a:stretch>
            <a:fillRect/>
          </a:stretch>
        </p:blipFill>
        <p:spPr bwMode="auto">
          <a:xfrm>
            <a:off x="0" y="0"/>
            <a:ext cx="9144000" cy="7931486"/>
          </a:xfrm>
          <a:prstGeom prst="rect">
            <a:avLst/>
          </a:prstGeom>
          <a:noFill/>
          <a:ln w="9525">
            <a:noFill/>
            <a:miter lim="800000"/>
            <a:headEnd/>
            <a:tailEnd/>
          </a:ln>
        </p:spPr>
      </p:pic>
      <p:cxnSp>
        <p:nvCxnSpPr>
          <p:cNvPr id="3" name="Straight Arrow Connector 2"/>
          <p:cNvCxnSpPr/>
          <p:nvPr/>
        </p:nvCxnSpPr>
        <p:spPr>
          <a:xfrm flipH="1">
            <a:off x="1906540" y="0"/>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626379" y="3918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cstate="print"/>
          <a:srcRect/>
          <a:stretch>
            <a:fillRect/>
          </a:stretch>
        </p:blipFill>
        <p:spPr bwMode="auto">
          <a:xfrm>
            <a:off x="0" y="-235134"/>
            <a:ext cx="9165962" cy="7471953"/>
          </a:xfrm>
          <a:prstGeom prst="rect">
            <a:avLst/>
          </a:prstGeom>
          <a:noFill/>
          <a:ln w="9525">
            <a:noFill/>
            <a:miter lim="800000"/>
            <a:headEnd/>
            <a:tailEnd/>
          </a:ln>
        </p:spPr>
      </p:pic>
      <p:sp>
        <p:nvSpPr>
          <p:cNvPr id="3" name="Rectangle 2"/>
          <p:cNvSpPr/>
          <p:nvPr/>
        </p:nvSpPr>
        <p:spPr>
          <a:xfrm>
            <a:off x="2338251" y="5969723"/>
            <a:ext cx="4376058" cy="64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cstate="print"/>
          <a:srcRect/>
          <a:stretch>
            <a:fillRect/>
          </a:stretch>
        </p:blipFill>
        <p:spPr bwMode="auto">
          <a:xfrm>
            <a:off x="1" y="-26126"/>
            <a:ext cx="9143999" cy="7672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print"/>
          <a:srcRect/>
          <a:stretch>
            <a:fillRect/>
          </a:stretch>
        </p:blipFill>
        <p:spPr bwMode="auto">
          <a:xfrm>
            <a:off x="0" y="0"/>
            <a:ext cx="9144000" cy="7427824"/>
          </a:xfrm>
          <a:prstGeom prst="rect">
            <a:avLst/>
          </a:prstGeom>
          <a:noFill/>
          <a:ln w="9525">
            <a:noFill/>
            <a:miter lim="800000"/>
            <a:headEnd/>
            <a:tailEnd/>
          </a:ln>
        </p:spPr>
      </p:pic>
      <p:cxnSp>
        <p:nvCxnSpPr>
          <p:cNvPr id="4" name="Straight Arrow Connector 3"/>
          <p:cNvCxnSpPr/>
          <p:nvPr/>
        </p:nvCxnSpPr>
        <p:spPr>
          <a:xfrm flipH="1">
            <a:off x="3029945" y="77070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2834003" y="3540035"/>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2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635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5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026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1"/>
          <p:cNvPicPr>
            <a:picLocks noChangeAspect="1" noChangeArrowheads="1"/>
          </p:cNvPicPr>
          <p:nvPr/>
        </p:nvPicPr>
        <p:blipFill>
          <a:blip r:embed="rId3" cstate="print"/>
          <a:srcRect/>
          <a:stretch>
            <a:fillRect/>
          </a:stretch>
        </p:blipFill>
        <p:spPr bwMode="auto">
          <a:xfrm>
            <a:off x="701675" y="653731"/>
            <a:ext cx="6076950" cy="3916362"/>
          </a:xfrm>
          <a:prstGeom prst="rect">
            <a:avLst/>
          </a:prstGeom>
          <a:noFill/>
          <a:ln w="9525">
            <a:noFill/>
            <a:miter lim="800000"/>
            <a:headEnd/>
            <a:tailEnd/>
          </a:ln>
        </p:spPr>
      </p:pic>
      <p:pic>
        <p:nvPicPr>
          <p:cNvPr id="5124" name="Picture 8"/>
          <p:cNvPicPr>
            <a:picLocks noChangeAspect="1" noChangeArrowheads="1"/>
          </p:cNvPicPr>
          <p:nvPr/>
        </p:nvPicPr>
        <p:blipFill>
          <a:blip r:embed="rId4" cstate="print"/>
          <a:srcRect/>
          <a:stretch>
            <a:fillRect/>
          </a:stretch>
        </p:blipFill>
        <p:spPr bwMode="auto">
          <a:xfrm>
            <a:off x="1760538" y="3046093"/>
            <a:ext cx="6686550" cy="3819525"/>
          </a:xfrm>
          <a:prstGeom prst="rect">
            <a:avLst/>
          </a:prstGeom>
          <a:noFill/>
          <a:ln w="9525">
            <a:solidFill>
              <a:schemeClr val="tx1"/>
            </a:solidFill>
            <a:miter lim="800000"/>
            <a:headEnd/>
            <a:tailEnd/>
          </a:ln>
        </p:spPr>
      </p:pic>
      <p:pic>
        <p:nvPicPr>
          <p:cNvPr id="5" name="Picture 9"/>
          <p:cNvPicPr>
            <a:picLocks noChangeAspect="1" noChangeArrowheads="1"/>
          </p:cNvPicPr>
          <p:nvPr/>
        </p:nvPicPr>
        <p:blipFill>
          <a:blip r:embed="rId5" cstate="print"/>
          <a:srcRect/>
          <a:stretch>
            <a:fillRect/>
          </a:stretch>
        </p:blipFill>
        <p:spPr bwMode="auto">
          <a:xfrm>
            <a:off x="2046288" y="3165156"/>
            <a:ext cx="6115050" cy="1590675"/>
          </a:xfrm>
          <a:prstGeom prst="rect">
            <a:avLst/>
          </a:prstGeom>
          <a:noFill/>
          <a:ln w="9525">
            <a:noFill/>
            <a:miter lim="800000"/>
            <a:headEnd/>
            <a:tailEnd/>
          </a:ln>
        </p:spPr>
      </p:pic>
      <p:pic>
        <p:nvPicPr>
          <p:cNvPr id="6" name="Picture 10"/>
          <p:cNvPicPr>
            <a:picLocks noChangeAspect="1" noChangeArrowheads="1"/>
          </p:cNvPicPr>
          <p:nvPr/>
        </p:nvPicPr>
        <p:blipFill>
          <a:blip r:embed="rId6" cstate="print"/>
          <a:srcRect/>
          <a:stretch>
            <a:fillRect/>
          </a:stretch>
        </p:blipFill>
        <p:spPr bwMode="auto">
          <a:xfrm>
            <a:off x="2089150" y="4798693"/>
            <a:ext cx="6067425" cy="1800225"/>
          </a:xfrm>
          <a:prstGeom prst="rect">
            <a:avLst/>
          </a:prstGeom>
          <a:noFill/>
          <a:ln w="9525">
            <a:noFill/>
            <a:miter lim="800000"/>
            <a:headEnd/>
            <a:tailEnd/>
          </a:ln>
        </p:spPr>
      </p:pic>
      <p:cxnSp>
        <p:nvCxnSpPr>
          <p:cNvPr id="3" name="Straight Connector 2"/>
          <p:cNvCxnSpPr/>
          <p:nvPr/>
        </p:nvCxnSpPr>
        <p:spPr>
          <a:xfrm>
            <a:off x="5574082" y="3998071"/>
            <a:ext cx="13903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54657" y="4388466"/>
            <a:ext cx="4613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79103" y="4574204"/>
            <a:ext cx="1002082" cy="87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126728" y="4588200"/>
            <a:ext cx="221980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1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7857461" y="138289"/>
            <a:ext cx="59745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88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73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6188150" y="2413656"/>
            <a:ext cx="59745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75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6177517" y="4412577"/>
            <a:ext cx="59745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35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7315200" y="1265340"/>
            <a:ext cx="59745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29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3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7474689" y="2360493"/>
            <a:ext cx="59745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46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53"/>
            <a:ext cx="9154119"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4125433" y="3593870"/>
            <a:ext cx="59745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2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54" y="1907431"/>
            <a:ext cx="76200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2"/>
          <p:cNvSpPr>
            <a:spLocks noGrp="1" noChangeArrowheads="1"/>
          </p:cNvSpPr>
          <p:nvPr>
            <p:ph type="title"/>
          </p:nvPr>
        </p:nvSpPr>
        <p:spPr>
          <a:xfrm>
            <a:off x="685800" y="8702"/>
            <a:ext cx="7772400" cy="1143000"/>
          </a:xfrm>
        </p:spPr>
        <p:txBody>
          <a:bodyPr/>
          <a:lstStyle/>
          <a:p>
            <a:pPr eaLnBrk="1" hangingPunct="1"/>
            <a:r>
              <a:rPr lang="en-US" dirty="0" smtClean="0"/>
              <a:t>Turn off pop-up blockers</a:t>
            </a:r>
          </a:p>
        </p:txBody>
      </p:sp>
      <p:sp>
        <p:nvSpPr>
          <p:cNvPr id="35844" name="Rectangle 3"/>
          <p:cNvSpPr>
            <a:spLocks noGrp="1" noChangeArrowheads="1"/>
          </p:cNvSpPr>
          <p:nvPr>
            <p:ph type="body" idx="1"/>
          </p:nvPr>
        </p:nvSpPr>
        <p:spPr>
          <a:xfrm>
            <a:off x="685800" y="1380302"/>
            <a:ext cx="7772400" cy="4114800"/>
          </a:xfrm>
        </p:spPr>
        <p:txBody>
          <a:bodyPr/>
          <a:lstStyle/>
          <a:p>
            <a:pPr eaLnBrk="1" hangingPunct="1"/>
            <a:r>
              <a:rPr lang="en-US" dirty="0" smtClean="0"/>
              <a:t>Firefox (Mozilla)</a:t>
            </a:r>
          </a:p>
        </p:txBody>
      </p:sp>
      <p:pic>
        <p:nvPicPr>
          <p:cNvPr id="35850" name="Picture 10"/>
          <p:cNvPicPr>
            <a:picLocks noChangeAspect="1" noChangeArrowheads="1"/>
          </p:cNvPicPr>
          <p:nvPr/>
        </p:nvPicPr>
        <p:blipFill>
          <a:blip r:embed="rId4" cstate="print"/>
          <a:srcRect/>
          <a:stretch>
            <a:fillRect/>
          </a:stretch>
        </p:blipFill>
        <p:spPr bwMode="auto">
          <a:xfrm>
            <a:off x="2558007" y="2236056"/>
            <a:ext cx="1781175" cy="2333625"/>
          </a:xfrm>
          <a:prstGeom prst="rect">
            <a:avLst/>
          </a:prstGeom>
          <a:noFill/>
          <a:ln w="9525">
            <a:noFill/>
            <a:miter lim="800000"/>
            <a:headEnd/>
            <a:tailEnd/>
          </a:ln>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754" y="1901328"/>
            <a:ext cx="76200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8" name="Picture 8"/>
          <p:cNvPicPr>
            <a:picLocks noChangeAspect="1" noChangeArrowheads="1"/>
          </p:cNvPicPr>
          <p:nvPr/>
        </p:nvPicPr>
        <p:blipFill>
          <a:blip r:embed="rId6" cstate="print"/>
          <a:srcRect/>
          <a:stretch>
            <a:fillRect/>
          </a:stretch>
        </p:blipFill>
        <p:spPr bwMode="auto">
          <a:xfrm>
            <a:off x="2404654" y="1063939"/>
            <a:ext cx="4648200" cy="5095875"/>
          </a:xfrm>
          <a:prstGeom prst="rect">
            <a:avLst/>
          </a:prstGeom>
          <a:noFill/>
          <a:ln w="9525">
            <a:noFill/>
            <a:miter lim="800000"/>
            <a:headEnd/>
            <a:tailEnd/>
          </a:ln>
        </p:spPr>
      </p:pic>
      <p:cxnSp>
        <p:nvCxnSpPr>
          <p:cNvPr id="7" name="Straight Arrow Connector 6"/>
          <p:cNvCxnSpPr/>
          <p:nvPr/>
        </p:nvCxnSpPr>
        <p:spPr>
          <a:xfrm flipH="1">
            <a:off x="2938505" y="1471005"/>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5850"/>
                                        </p:tgtEl>
                                        <p:attrNameLst>
                                          <p:attrName>style.visibility</p:attrName>
                                        </p:attrNameLst>
                                      </p:cBhvr>
                                      <p:to>
                                        <p:strVal val="visible"/>
                                      </p:to>
                                    </p:set>
                                    <p:animEffect transition="in" filter="wipe(up)">
                                      <p:cBhvr>
                                        <p:cTn id="11" dur="2000"/>
                                        <p:tgtEl>
                                          <p:spTgt spid="358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584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85800" y="8702"/>
            <a:ext cx="7772400" cy="1143000"/>
          </a:xfrm>
        </p:spPr>
        <p:txBody>
          <a:bodyPr/>
          <a:lstStyle/>
          <a:p>
            <a:pPr eaLnBrk="1" hangingPunct="1"/>
            <a:r>
              <a:rPr lang="en-US" dirty="0" smtClean="0"/>
              <a:t>Turn off pop-up blockers</a:t>
            </a:r>
          </a:p>
        </p:txBody>
      </p:sp>
      <p:sp>
        <p:nvSpPr>
          <p:cNvPr id="33796" name="Rectangle 3"/>
          <p:cNvSpPr>
            <a:spLocks noGrp="1" noChangeArrowheads="1"/>
          </p:cNvSpPr>
          <p:nvPr>
            <p:ph type="body" idx="1"/>
          </p:nvPr>
        </p:nvSpPr>
        <p:spPr>
          <a:xfrm>
            <a:off x="685800" y="1380302"/>
            <a:ext cx="7772400" cy="4114800"/>
          </a:xfrm>
        </p:spPr>
        <p:txBody>
          <a:bodyPr/>
          <a:lstStyle/>
          <a:p>
            <a:pPr eaLnBrk="1" hangingPunct="1"/>
            <a:r>
              <a:rPr lang="en-US" dirty="0" smtClean="0"/>
              <a:t>Internet Explorer</a:t>
            </a:r>
          </a:p>
          <a:p>
            <a:pPr lvl="1" eaLnBrk="1" hangingPunct="1"/>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040" y="1966326"/>
            <a:ext cx="7153275"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565" y="1985376"/>
            <a:ext cx="714375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7383814" y="3996795"/>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0736" y="1632507"/>
            <a:ext cx="393382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a:off x="5198300" y="4442593"/>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5590" y="4957176"/>
            <a:ext cx="1809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5800" y="8702"/>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mj-lt"/>
                <a:ea typeface="+mj-ea"/>
                <a:cs typeface="+mj-cs"/>
              </a:rPr>
              <a:t>Turn off pop-up blockers</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Rectangle 3"/>
          <p:cNvSpPr txBox="1">
            <a:spLocks noChangeArrowheads="1"/>
          </p:cNvSpPr>
          <p:nvPr/>
        </p:nvSpPr>
        <p:spPr>
          <a:xfrm>
            <a:off x="568235" y="648782"/>
            <a:ext cx="7772400" cy="4114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200" kern="0" dirty="0" smtClean="0">
                <a:latin typeface="+mn-lt"/>
              </a:rPr>
              <a:t>Google Chrome</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7" y="1250320"/>
            <a:ext cx="72866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61" y="1250320"/>
            <a:ext cx="729615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5965521" y="5249398"/>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7" y="1251910"/>
            <a:ext cx="72866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3670125" y="5249398"/>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7" y="1250319"/>
            <a:ext cx="72866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a:off x="3447100" y="3189990"/>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1250318"/>
            <a:ext cx="72866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flipH="1">
            <a:off x="2066793" y="2972901"/>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7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8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8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50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49</a:t>
            </a:fld>
            <a:endParaRPr lang="en-US"/>
          </a:p>
        </p:txBody>
      </p:sp>
      <p:pic>
        <p:nvPicPr>
          <p:cNvPr id="137218" name="Picture 2"/>
          <p:cNvPicPr>
            <a:picLocks noChangeAspect="1" noChangeArrowheads="1"/>
          </p:cNvPicPr>
          <p:nvPr/>
        </p:nvPicPr>
        <p:blipFill>
          <a:blip r:embed="rId2" cstate="print"/>
          <a:srcRect/>
          <a:stretch>
            <a:fillRect/>
          </a:stretch>
        </p:blipFill>
        <p:spPr bwMode="auto">
          <a:xfrm>
            <a:off x="0" y="0"/>
            <a:ext cx="9144000" cy="7636451"/>
          </a:xfrm>
          <a:prstGeom prst="rect">
            <a:avLst/>
          </a:prstGeom>
          <a:noFill/>
          <a:ln w="9525">
            <a:noFill/>
            <a:miter lim="800000"/>
            <a:headEnd/>
            <a:tailEnd/>
          </a:ln>
        </p:spPr>
      </p:pic>
      <p:cxnSp>
        <p:nvCxnSpPr>
          <p:cNvPr id="4" name="Straight Arrow Connector 3"/>
          <p:cNvCxnSpPr/>
          <p:nvPr/>
        </p:nvCxnSpPr>
        <p:spPr>
          <a:xfrm flipH="1">
            <a:off x="980232" y="2062716"/>
            <a:ext cx="423266" cy="40721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65458"/>
            <a:ext cx="7772400" cy="1143000"/>
          </a:xfrm>
        </p:spPr>
        <p:txBody>
          <a:bodyPr/>
          <a:lstStyle/>
          <a:p>
            <a:r>
              <a:rPr lang="en-US" smtClean="0"/>
              <a:t>Why RefWorks</a:t>
            </a:r>
          </a:p>
        </p:txBody>
      </p:sp>
      <p:sp>
        <p:nvSpPr>
          <p:cNvPr id="6147" name="Rectangle 3"/>
          <p:cNvSpPr>
            <a:spLocks noGrp="1" noChangeArrowheads="1"/>
          </p:cNvSpPr>
          <p:nvPr>
            <p:ph type="body" idx="1"/>
          </p:nvPr>
        </p:nvSpPr>
        <p:spPr>
          <a:xfrm>
            <a:off x="685800" y="1079858"/>
            <a:ext cx="8458200" cy="5653088"/>
          </a:xfrm>
        </p:spPr>
        <p:txBody>
          <a:bodyPr/>
          <a:lstStyle/>
          <a:p>
            <a:pPr>
              <a:lnSpc>
                <a:spcPct val="90000"/>
              </a:lnSpc>
            </a:pPr>
            <a:r>
              <a:rPr lang="en-US" sz="2400" b="1" dirty="0" smtClean="0"/>
              <a:t>Accessible</a:t>
            </a:r>
          </a:p>
          <a:p>
            <a:pPr lvl="1">
              <a:lnSpc>
                <a:spcPct val="90000"/>
              </a:lnSpc>
            </a:pPr>
            <a:r>
              <a:rPr lang="en-US" sz="2000" dirty="0" smtClean="0"/>
              <a:t>Web-based like most of the databases that you use</a:t>
            </a:r>
          </a:p>
          <a:p>
            <a:pPr lvl="1">
              <a:lnSpc>
                <a:spcPct val="90000"/>
              </a:lnSpc>
            </a:pPr>
            <a:r>
              <a:rPr lang="en-US" sz="2000" dirty="0" smtClean="0"/>
              <a:t>Capture citations while you are doing research</a:t>
            </a:r>
          </a:p>
          <a:p>
            <a:pPr>
              <a:lnSpc>
                <a:spcPct val="90000"/>
              </a:lnSpc>
            </a:pPr>
            <a:r>
              <a:rPr lang="en-US" sz="2400" b="1" dirty="0" smtClean="0"/>
              <a:t>Workflow</a:t>
            </a:r>
          </a:p>
          <a:p>
            <a:pPr lvl="1">
              <a:lnSpc>
                <a:spcPct val="90000"/>
              </a:lnSpc>
            </a:pPr>
            <a:r>
              <a:rPr lang="en-US" sz="2000" dirty="0" smtClean="0"/>
              <a:t>More than one way to import citations into your database</a:t>
            </a:r>
          </a:p>
          <a:p>
            <a:pPr>
              <a:lnSpc>
                <a:spcPct val="90000"/>
              </a:lnSpc>
            </a:pPr>
            <a:r>
              <a:rPr lang="en-US" sz="2400" b="1" dirty="0" smtClean="0"/>
              <a:t>Organization</a:t>
            </a:r>
          </a:p>
          <a:p>
            <a:pPr lvl="1">
              <a:lnSpc>
                <a:spcPct val="90000"/>
              </a:lnSpc>
            </a:pPr>
            <a:r>
              <a:rPr lang="en-US" sz="2000" dirty="0" smtClean="0"/>
              <a:t>Folders allow you to structure how you want to organize so you can find things again easily</a:t>
            </a:r>
          </a:p>
          <a:p>
            <a:pPr>
              <a:lnSpc>
                <a:spcPct val="90000"/>
              </a:lnSpc>
            </a:pPr>
            <a:r>
              <a:rPr lang="en-US" sz="2400" b="1" dirty="0" smtClean="0"/>
              <a:t>Writing</a:t>
            </a:r>
          </a:p>
          <a:p>
            <a:pPr lvl="1">
              <a:lnSpc>
                <a:spcPct val="90000"/>
              </a:lnSpc>
            </a:pPr>
            <a:r>
              <a:rPr lang="en-US" sz="2000" b="1" dirty="0" smtClean="0"/>
              <a:t>Write-N-Cite</a:t>
            </a:r>
            <a:r>
              <a:rPr lang="en-US" sz="2000" dirty="0" smtClean="0"/>
              <a:t> integrates your research with the writing process</a:t>
            </a:r>
          </a:p>
          <a:p>
            <a:pPr>
              <a:lnSpc>
                <a:spcPct val="90000"/>
              </a:lnSpc>
            </a:pPr>
            <a:r>
              <a:rPr lang="en-US" sz="2400" b="1" dirty="0" smtClean="0"/>
              <a:t>Sharing</a:t>
            </a:r>
          </a:p>
          <a:p>
            <a:pPr lvl="1">
              <a:lnSpc>
                <a:spcPct val="90000"/>
              </a:lnSpc>
            </a:pPr>
            <a:r>
              <a:rPr lang="en-US" sz="2000" b="1" dirty="0" err="1" smtClean="0"/>
              <a:t>RefShare</a:t>
            </a:r>
            <a:r>
              <a:rPr lang="en-US" sz="2000" dirty="0" smtClean="0"/>
              <a:t> lets you share folders of citations via a link</a:t>
            </a:r>
          </a:p>
          <a:p>
            <a:pPr lvl="1">
              <a:lnSpc>
                <a:spcPct val="90000"/>
              </a:lnSpc>
            </a:pPr>
            <a:r>
              <a:rPr lang="en-US" sz="2000" dirty="0" smtClean="0"/>
              <a:t>Can create throw-away accounts for class projects and group work</a:t>
            </a:r>
          </a:p>
          <a:p>
            <a:pPr lvl="1">
              <a:lnSpc>
                <a:spcPct val="90000"/>
              </a:lnSpc>
            </a:pPr>
            <a:r>
              <a:rPr lang="en-US" sz="2000" dirty="0" smtClean="0"/>
              <a:t>Read-only password</a:t>
            </a:r>
          </a:p>
          <a:p>
            <a:pPr>
              <a:lnSpc>
                <a:spcPct val="90000"/>
              </a:lnSpc>
            </a:pPr>
            <a:endParaRPr lang="en-US" sz="24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50</a:t>
            </a:fld>
            <a:endParaRPr lang="en-US"/>
          </a:p>
        </p:txBody>
      </p:sp>
      <p:pic>
        <p:nvPicPr>
          <p:cNvPr id="138242" name="Picture 2"/>
          <p:cNvPicPr>
            <a:picLocks noChangeAspect="1" noChangeArrowheads="1"/>
          </p:cNvPicPr>
          <p:nvPr/>
        </p:nvPicPr>
        <p:blipFill>
          <a:blip r:embed="rId3" cstate="print"/>
          <a:srcRect/>
          <a:stretch>
            <a:fillRect/>
          </a:stretch>
        </p:blipFill>
        <p:spPr bwMode="auto">
          <a:xfrm>
            <a:off x="0" y="0"/>
            <a:ext cx="9144000" cy="780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51</a:t>
            </a:fld>
            <a:endParaRPr lang="en-US"/>
          </a:p>
        </p:txBody>
      </p:sp>
      <p:pic>
        <p:nvPicPr>
          <p:cNvPr id="139266" name="Picture 2"/>
          <p:cNvPicPr>
            <a:picLocks noChangeAspect="1" noChangeArrowheads="1"/>
          </p:cNvPicPr>
          <p:nvPr/>
        </p:nvPicPr>
        <p:blipFill>
          <a:blip r:embed="rId3" cstate="print"/>
          <a:srcRect/>
          <a:stretch>
            <a:fillRect/>
          </a:stretch>
        </p:blipFill>
        <p:spPr bwMode="auto">
          <a:xfrm>
            <a:off x="0" y="0"/>
            <a:ext cx="9144000" cy="7697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685800" y="781050"/>
            <a:ext cx="7772400" cy="1143000"/>
          </a:xfrm>
        </p:spPr>
        <p:txBody>
          <a:bodyPr/>
          <a:lstStyle/>
          <a:p>
            <a:pPr eaLnBrk="1" hangingPunct="1"/>
            <a:r>
              <a:rPr lang="en-US" smtClean="0"/>
              <a:t>Organize citations within Refworks</a:t>
            </a:r>
          </a:p>
        </p:txBody>
      </p:sp>
      <p:sp>
        <p:nvSpPr>
          <p:cNvPr id="39940" name="Rectangle 3"/>
          <p:cNvSpPr>
            <a:spLocks noGrp="1" noChangeArrowheads="1"/>
          </p:cNvSpPr>
          <p:nvPr>
            <p:ph type="body" idx="1"/>
          </p:nvPr>
        </p:nvSpPr>
        <p:spPr>
          <a:xfrm>
            <a:off x="1346200" y="2152650"/>
            <a:ext cx="7772400" cy="4114800"/>
          </a:xfrm>
        </p:spPr>
        <p:txBody>
          <a:bodyPr/>
          <a:lstStyle/>
          <a:p>
            <a:pPr eaLnBrk="1" hangingPunct="1"/>
            <a:r>
              <a:rPr lang="en-US" smtClean="0"/>
              <a:t>Creating and naming folders</a:t>
            </a:r>
          </a:p>
          <a:p>
            <a:pPr eaLnBrk="1" hangingPunct="1"/>
            <a:r>
              <a:rPr lang="en-US" smtClean="0"/>
              <a:t>Moving references into folders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53</a:t>
            </a:fld>
            <a:endParaRPr lang="en-US"/>
          </a:p>
        </p:txBody>
      </p:sp>
      <p:pic>
        <p:nvPicPr>
          <p:cNvPr id="139266" name="Picture 2"/>
          <p:cNvPicPr>
            <a:picLocks noChangeAspect="1" noChangeArrowheads="1"/>
          </p:cNvPicPr>
          <p:nvPr/>
        </p:nvPicPr>
        <p:blipFill>
          <a:blip r:embed="rId3" cstate="print"/>
          <a:srcRect/>
          <a:stretch>
            <a:fillRect/>
          </a:stretch>
        </p:blipFill>
        <p:spPr bwMode="auto">
          <a:xfrm>
            <a:off x="0" y="0"/>
            <a:ext cx="9144000" cy="7697755"/>
          </a:xfrm>
          <a:prstGeom prst="rect">
            <a:avLst/>
          </a:prstGeom>
          <a:noFill/>
          <a:ln w="9525">
            <a:noFill/>
            <a:miter lim="800000"/>
            <a:headEnd/>
            <a:tailEnd/>
          </a:ln>
        </p:spPr>
      </p:pic>
      <p:cxnSp>
        <p:nvCxnSpPr>
          <p:cNvPr id="4" name="Straight Arrow Connector 3"/>
          <p:cNvCxnSpPr/>
          <p:nvPr/>
        </p:nvCxnSpPr>
        <p:spPr>
          <a:xfrm flipH="1">
            <a:off x="874574" y="883176"/>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xfrm>
            <a:off x="7239000" y="0"/>
            <a:ext cx="1905000" cy="457200"/>
          </a:xfrm>
          <a:prstGeom prst="rect">
            <a:avLst/>
          </a:prstGeom>
          <a:noFill/>
        </p:spPr>
        <p:txBody>
          <a:bodyPr/>
          <a:lstStyle/>
          <a:p>
            <a:fld id="{9A068C85-CFD5-4842-8B9C-5581B8E7EA31}" type="slidenum">
              <a:rPr lang="en-US" smtClean="0"/>
              <a:pPr/>
              <a:t>54</a:t>
            </a:fld>
            <a:endParaRPr lang="en-US" smtClean="0"/>
          </a:p>
        </p:txBody>
      </p:sp>
      <p:pic>
        <p:nvPicPr>
          <p:cNvPr id="40966" name="Picture 6"/>
          <p:cNvPicPr>
            <a:picLocks noChangeAspect="1" noChangeArrowheads="1"/>
          </p:cNvPicPr>
          <p:nvPr/>
        </p:nvPicPr>
        <p:blipFill>
          <a:blip r:embed="rId3" cstate="print"/>
          <a:srcRect/>
          <a:stretch>
            <a:fillRect/>
          </a:stretch>
        </p:blipFill>
        <p:spPr bwMode="auto">
          <a:xfrm>
            <a:off x="0" y="0"/>
            <a:ext cx="9144000" cy="762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55</a:t>
            </a:fld>
            <a:endParaRPr lang="en-US"/>
          </a:p>
        </p:txBody>
      </p:sp>
      <p:pic>
        <p:nvPicPr>
          <p:cNvPr id="140290" name="Picture 2"/>
          <p:cNvPicPr>
            <a:picLocks noChangeAspect="1" noChangeArrowheads="1"/>
          </p:cNvPicPr>
          <p:nvPr/>
        </p:nvPicPr>
        <p:blipFill>
          <a:blip r:embed="rId2" cstate="print"/>
          <a:srcRect/>
          <a:stretch>
            <a:fillRect/>
          </a:stretch>
        </p:blipFill>
        <p:spPr bwMode="auto">
          <a:xfrm>
            <a:off x="0" y="0"/>
            <a:ext cx="9144000" cy="7663721"/>
          </a:xfrm>
          <a:prstGeom prst="rect">
            <a:avLst/>
          </a:prstGeom>
          <a:noFill/>
          <a:ln w="9525">
            <a:noFill/>
            <a:miter lim="800000"/>
            <a:headEnd/>
            <a:tailEnd/>
          </a:ln>
        </p:spPr>
      </p:pic>
      <p:pic>
        <p:nvPicPr>
          <p:cNvPr id="140291" name="Picture 3"/>
          <p:cNvPicPr>
            <a:picLocks noChangeAspect="1" noChangeArrowheads="1"/>
          </p:cNvPicPr>
          <p:nvPr/>
        </p:nvPicPr>
        <p:blipFill>
          <a:blip r:embed="rId3" cstate="print"/>
          <a:srcRect/>
          <a:stretch>
            <a:fillRect/>
          </a:stretch>
        </p:blipFill>
        <p:spPr bwMode="auto">
          <a:xfrm>
            <a:off x="265748" y="5028382"/>
            <a:ext cx="200025" cy="171450"/>
          </a:xfrm>
          <a:prstGeom prst="rect">
            <a:avLst/>
          </a:prstGeom>
          <a:noFill/>
          <a:ln w="9525">
            <a:noFill/>
            <a:miter lim="800000"/>
            <a:headEnd/>
            <a:tailEnd/>
          </a:ln>
        </p:spPr>
      </p:pic>
      <p:pic>
        <p:nvPicPr>
          <p:cNvPr id="140292" name="Picture 4"/>
          <p:cNvPicPr>
            <a:picLocks noChangeAspect="1" noChangeArrowheads="1"/>
          </p:cNvPicPr>
          <p:nvPr/>
        </p:nvPicPr>
        <p:blipFill>
          <a:blip r:embed="rId3" cstate="print"/>
          <a:srcRect/>
          <a:stretch>
            <a:fillRect/>
          </a:stretch>
        </p:blipFill>
        <p:spPr bwMode="auto">
          <a:xfrm>
            <a:off x="278811" y="4074795"/>
            <a:ext cx="200025" cy="171450"/>
          </a:xfrm>
          <a:prstGeom prst="rect">
            <a:avLst/>
          </a:prstGeom>
          <a:noFill/>
          <a:ln w="9525">
            <a:noFill/>
            <a:miter lim="800000"/>
            <a:headEnd/>
            <a:tailEnd/>
          </a:ln>
        </p:spPr>
      </p:pic>
      <p:pic>
        <p:nvPicPr>
          <p:cNvPr id="140293" name="Picture 5"/>
          <p:cNvPicPr>
            <a:picLocks noChangeAspect="1" noChangeArrowheads="1"/>
          </p:cNvPicPr>
          <p:nvPr/>
        </p:nvPicPr>
        <p:blipFill>
          <a:blip r:embed="rId3" cstate="print"/>
          <a:srcRect/>
          <a:stretch>
            <a:fillRect/>
          </a:stretch>
        </p:blipFill>
        <p:spPr bwMode="auto">
          <a:xfrm>
            <a:off x="278811" y="3108143"/>
            <a:ext cx="200025" cy="171450"/>
          </a:xfrm>
          <a:prstGeom prst="rect">
            <a:avLst/>
          </a:prstGeom>
          <a:noFill/>
          <a:ln w="9525">
            <a:noFill/>
            <a:miter lim="800000"/>
            <a:headEnd/>
            <a:tailEnd/>
          </a:ln>
        </p:spPr>
      </p:pic>
      <p:cxnSp>
        <p:nvCxnSpPr>
          <p:cNvPr id="7" name="Straight Arrow Connector 6"/>
          <p:cNvCxnSpPr/>
          <p:nvPr/>
        </p:nvCxnSpPr>
        <p:spPr>
          <a:xfrm flipH="1">
            <a:off x="574129" y="2202525"/>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14029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140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4" name="Picture 10"/>
          <p:cNvPicPr>
            <a:picLocks noChangeAspect="1" noChangeArrowheads="1"/>
          </p:cNvPicPr>
          <p:nvPr/>
        </p:nvPicPr>
        <p:blipFill>
          <a:blip r:embed="rId3" cstate="print"/>
          <a:srcRect/>
          <a:stretch>
            <a:fillRect/>
          </a:stretch>
        </p:blipFill>
        <p:spPr bwMode="auto">
          <a:xfrm>
            <a:off x="0" y="0"/>
            <a:ext cx="9144000" cy="7718474"/>
          </a:xfrm>
          <a:prstGeom prst="rect">
            <a:avLst/>
          </a:prstGeom>
          <a:noFill/>
          <a:ln w="9525">
            <a:noFill/>
            <a:miter lim="800000"/>
            <a:headEnd/>
            <a:tailEnd/>
          </a:ln>
        </p:spPr>
      </p:pic>
      <p:cxnSp>
        <p:nvCxnSpPr>
          <p:cNvPr id="3" name="Straight Arrow Connector 2"/>
          <p:cNvCxnSpPr/>
          <p:nvPr/>
        </p:nvCxnSpPr>
        <p:spPr>
          <a:xfrm flipH="1">
            <a:off x="2677249" y="2137210"/>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1802037" y="217639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0" y="0"/>
            <a:ext cx="9144000" cy="7624661"/>
          </a:xfrm>
          <a:prstGeom prst="rect">
            <a:avLst/>
          </a:prstGeom>
          <a:noFill/>
          <a:ln w="9525">
            <a:noFill/>
            <a:miter lim="800000"/>
            <a:headEnd/>
            <a:tailEnd/>
          </a:ln>
        </p:spPr>
      </p:pic>
      <p:cxnSp>
        <p:nvCxnSpPr>
          <p:cNvPr id="3" name="Straight Arrow Connector 2"/>
          <p:cNvCxnSpPr/>
          <p:nvPr/>
        </p:nvCxnSpPr>
        <p:spPr>
          <a:xfrm flipH="1">
            <a:off x="3382643" y="299935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58</a:t>
            </a:fld>
            <a:endParaRPr lang="en-US"/>
          </a:p>
        </p:txBody>
      </p:sp>
      <p:pic>
        <p:nvPicPr>
          <p:cNvPr id="141315" name="Picture 3"/>
          <p:cNvPicPr>
            <a:picLocks noChangeAspect="1" noChangeArrowheads="1"/>
          </p:cNvPicPr>
          <p:nvPr/>
        </p:nvPicPr>
        <p:blipFill>
          <a:blip r:embed="rId2" cstate="print"/>
          <a:srcRect/>
          <a:stretch>
            <a:fillRect/>
          </a:stretch>
        </p:blipFill>
        <p:spPr bwMode="auto">
          <a:xfrm>
            <a:off x="0" y="0"/>
            <a:ext cx="9144000" cy="7511143"/>
          </a:xfrm>
          <a:prstGeom prst="rect">
            <a:avLst/>
          </a:prstGeom>
          <a:noFill/>
          <a:ln w="9525">
            <a:noFill/>
            <a:miter lim="800000"/>
            <a:headEnd/>
            <a:tailEnd/>
          </a:ln>
        </p:spPr>
      </p:pic>
      <p:cxnSp>
        <p:nvCxnSpPr>
          <p:cNvPr id="4" name="Straight Arrow Connector 3"/>
          <p:cNvCxnSpPr/>
          <p:nvPr/>
        </p:nvCxnSpPr>
        <p:spPr>
          <a:xfrm flipH="1">
            <a:off x="7993831" y="2672788"/>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59</a:t>
            </a:fld>
            <a:endParaRPr lang="en-US"/>
          </a:p>
        </p:txBody>
      </p:sp>
      <p:pic>
        <p:nvPicPr>
          <p:cNvPr id="142338" name="Picture 2"/>
          <p:cNvPicPr>
            <a:picLocks noChangeAspect="1" noChangeArrowheads="1"/>
          </p:cNvPicPr>
          <p:nvPr/>
        </p:nvPicPr>
        <p:blipFill>
          <a:blip r:embed="rId2" cstate="print"/>
          <a:srcRect/>
          <a:stretch>
            <a:fillRect/>
          </a:stretch>
        </p:blipFill>
        <p:spPr bwMode="auto">
          <a:xfrm>
            <a:off x="0" y="0"/>
            <a:ext cx="9144000" cy="7683955"/>
          </a:xfrm>
          <a:prstGeom prst="rect">
            <a:avLst/>
          </a:prstGeom>
          <a:noFill/>
          <a:ln w="9525">
            <a:noFill/>
            <a:miter lim="800000"/>
            <a:headEnd/>
            <a:tailEnd/>
          </a:ln>
        </p:spPr>
      </p:pic>
      <p:cxnSp>
        <p:nvCxnSpPr>
          <p:cNvPr id="4" name="Straight Arrow Connector 3"/>
          <p:cNvCxnSpPr/>
          <p:nvPr/>
        </p:nvCxnSpPr>
        <p:spPr>
          <a:xfrm flipH="1">
            <a:off x="2742563" y="2176398"/>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1802037" y="217639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946240" y="969917"/>
            <a:ext cx="2543176" cy="871946"/>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280263" y="1018496"/>
            <a:ext cx="3352800" cy="771525"/>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1355816" y="2540863"/>
            <a:ext cx="3009900" cy="809625"/>
          </a:xfrm>
          <a:prstGeom prst="rect">
            <a:avLst/>
          </a:prstGeom>
          <a:noFill/>
          <a:ln w="9525">
            <a:noFill/>
            <a:miter lim="800000"/>
            <a:headEnd/>
            <a:tailEnd/>
          </a:ln>
        </p:spPr>
      </p:pic>
      <p:pic>
        <p:nvPicPr>
          <p:cNvPr id="13317" name="Picture 5"/>
          <p:cNvPicPr>
            <a:picLocks noChangeAspect="1" noChangeArrowheads="1"/>
          </p:cNvPicPr>
          <p:nvPr/>
        </p:nvPicPr>
        <p:blipFill>
          <a:blip r:embed="rId5" cstate="print"/>
          <a:srcRect/>
          <a:stretch>
            <a:fillRect/>
          </a:stretch>
        </p:blipFill>
        <p:spPr bwMode="auto">
          <a:xfrm>
            <a:off x="5227048" y="2585084"/>
            <a:ext cx="3203340" cy="863509"/>
          </a:xfrm>
          <a:prstGeom prst="rect">
            <a:avLst/>
          </a:prstGeom>
          <a:noFill/>
          <a:ln w="9525">
            <a:noFill/>
            <a:miter lim="800000"/>
            <a:headEnd/>
            <a:tailEnd/>
          </a:ln>
        </p:spPr>
      </p:pic>
      <p:pic>
        <p:nvPicPr>
          <p:cNvPr id="13318" name="Picture 6"/>
          <p:cNvPicPr>
            <a:picLocks noChangeAspect="1" noChangeArrowheads="1"/>
          </p:cNvPicPr>
          <p:nvPr/>
        </p:nvPicPr>
        <p:blipFill>
          <a:blip r:embed="rId6" cstate="print"/>
          <a:srcRect/>
          <a:stretch>
            <a:fillRect/>
          </a:stretch>
        </p:blipFill>
        <p:spPr bwMode="auto">
          <a:xfrm>
            <a:off x="5505043" y="3697877"/>
            <a:ext cx="3019425" cy="2362200"/>
          </a:xfrm>
          <a:prstGeom prst="rect">
            <a:avLst/>
          </a:prstGeom>
          <a:noFill/>
          <a:ln w="9525">
            <a:noFill/>
            <a:miter lim="800000"/>
            <a:headEnd/>
            <a:tailEnd/>
          </a:ln>
        </p:spPr>
      </p:pic>
      <p:pic>
        <p:nvPicPr>
          <p:cNvPr id="13319" name="Picture 7"/>
          <p:cNvPicPr>
            <a:picLocks noChangeAspect="1" noChangeArrowheads="1"/>
          </p:cNvPicPr>
          <p:nvPr/>
        </p:nvPicPr>
        <p:blipFill>
          <a:blip r:embed="rId7" cstate="print"/>
          <a:srcRect/>
          <a:stretch>
            <a:fillRect/>
          </a:stretch>
        </p:blipFill>
        <p:spPr bwMode="auto">
          <a:xfrm>
            <a:off x="958759" y="4495665"/>
            <a:ext cx="3333750"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331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331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331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331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331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33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13316"/>
                                        </p:tgtEl>
                                      </p:cBhvr>
                                    </p:animEffect>
                                    <p:set>
                                      <p:cBhvr>
                                        <p:cTn id="26" dur="1" fill="hold">
                                          <p:stCondLst>
                                            <p:cond delay="499"/>
                                          </p:stCondLst>
                                        </p:cTn>
                                        <p:tgtEl>
                                          <p:spTgt spid="13316"/>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13317"/>
                                        </p:tgtEl>
                                      </p:cBhvr>
                                    </p:animEffect>
                                    <p:set>
                                      <p:cBhvr>
                                        <p:cTn id="29" dur="1" fill="hold">
                                          <p:stCondLst>
                                            <p:cond delay="499"/>
                                          </p:stCondLst>
                                        </p:cTn>
                                        <p:tgtEl>
                                          <p:spTgt spid="13317"/>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13319"/>
                                        </p:tgtEl>
                                      </p:cBhvr>
                                    </p:animEffect>
                                    <p:set>
                                      <p:cBhvr>
                                        <p:cTn id="32" dur="1" fill="hold">
                                          <p:stCondLst>
                                            <p:cond delay="499"/>
                                          </p:stCondLst>
                                        </p:cTn>
                                        <p:tgtEl>
                                          <p:spTgt spid="13319"/>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13318"/>
                                        </p:tgtEl>
                                      </p:cBhvr>
                                    </p:animEffect>
                                    <p:set>
                                      <p:cBhvr>
                                        <p:cTn id="35" dur="1" fill="hold">
                                          <p:stCondLst>
                                            <p:cond delay="499"/>
                                          </p:stCondLst>
                                        </p:cTn>
                                        <p:tgtEl>
                                          <p:spTgt spid="133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13315"/>
                                        </p:tgtEl>
                                      </p:cBhvr>
                                    </p:animEffect>
                                    <p:set>
                                      <p:cBhvr>
                                        <p:cTn id="40" dur="1" fill="hold">
                                          <p:stCondLst>
                                            <p:cond delay="499"/>
                                          </p:stCondLst>
                                        </p:cTn>
                                        <p:tgtEl>
                                          <p:spTgt spid="13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60</a:t>
            </a:fld>
            <a:endParaRPr lang="en-US"/>
          </a:p>
        </p:txBody>
      </p:sp>
      <p:pic>
        <p:nvPicPr>
          <p:cNvPr id="143362" name="Picture 2"/>
          <p:cNvPicPr>
            <a:picLocks noChangeAspect="1" noChangeArrowheads="1"/>
          </p:cNvPicPr>
          <p:nvPr/>
        </p:nvPicPr>
        <p:blipFill>
          <a:blip r:embed="rId2" cstate="print"/>
          <a:srcRect/>
          <a:stretch>
            <a:fillRect/>
          </a:stretch>
        </p:blipFill>
        <p:spPr bwMode="auto">
          <a:xfrm>
            <a:off x="0" y="0"/>
            <a:ext cx="9144000" cy="7702673"/>
          </a:xfrm>
          <a:prstGeom prst="rect">
            <a:avLst/>
          </a:prstGeom>
          <a:noFill/>
          <a:ln w="9525">
            <a:noFill/>
            <a:miter lim="800000"/>
            <a:headEnd/>
            <a:tailEnd/>
          </a:ln>
        </p:spPr>
      </p:pic>
      <p:cxnSp>
        <p:nvCxnSpPr>
          <p:cNvPr id="4" name="Straight Arrow Connector 3"/>
          <p:cNvCxnSpPr/>
          <p:nvPr/>
        </p:nvCxnSpPr>
        <p:spPr>
          <a:xfrm flipH="1">
            <a:off x="3487145" y="299935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61</a:t>
            </a:fld>
            <a:endParaRPr lang="en-US"/>
          </a:p>
        </p:txBody>
      </p:sp>
      <p:pic>
        <p:nvPicPr>
          <p:cNvPr id="144386" name="Picture 2"/>
          <p:cNvPicPr>
            <a:picLocks noChangeAspect="1" noChangeArrowheads="1"/>
          </p:cNvPicPr>
          <p:nvPr/>
        </p:nvPicPr>
        <p:blipFill>
          <a:blip r:embed="rId2" cstate="print"/>
          <a:srcRect/>
          <a:stretch>
            <a:fillRect/>
          </a:stretch>
        </p:blipFill>
        <p:spPr bwMode="auto">
          <a:xfrm>
            <a:off x="0" y="0"/>
            <a:ext cx="9144000" cy="7671266"/>
          </a:xfrm>
          <a:prstGeom prst="rect">
            <a:avLst/>
          </a:prstGeom>
          <a:noFill/>
          <a:ln w="9525">
            <a:noFill/>
            <a:miter lim="800000"/>
            <a:headEnd/>
            <a:tailEnd/>
          </a:ln>
        </p:spPr>
      </p:pic>
      <p:cxnSp>
        <p:nvCxnSpPr>
          <p:cNvPr id="4" name="Straight Arrow Connector 3"/>
          <p:cNvCxnSpPr/>
          <p:nvPr/>
        </p:nvCxnSpPr>
        <p:spPr>
          <a:xfrm flipH="1">
            <a:off x="8163648" y="318223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62</a:t>
            </a:fld>
            <a:endParaRPr lang="en-US"/>
          </a:p>
        </p:txBody>
      </p:sp>
      <p:pic>
        <p:nvPicPr>
          <p:cNvPr id="145410" name="Picture 2"/>
          <p:cNvPicPr>
            <a:picLocks noChangeAspect="1" noChangeArrowheads="1"/>
          </p:cNvPicPr>
          <p:nvPr/>
        </p:nvPicPr>
        <p:blipFill>
          <a:blip r:embed="rId2" cstate="print"/>
          <a:srcRect/>
          <a:stretch>
            <a:fillRect/>
          </a:stretch>
        </p:blipFill>
        <p:spPr bwMode="auto">
          <a:xfrm>
            <a:off x="0" y="0"/>
            <a:ext cx="9144000" cy="79583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smtClean="0"/>
              <a:t>Adding citations to RefWorks</a:t>
            </a:r>
          </a:p>
        </p:txBody>
      </p:sp>
      <p:sp>
        <p:nvSpPr>
          <p:cNvPr id="37892" name="Rectangle 3"/>
          <p:cNvSpPr>
            <a:spLocks noGrp="1" noChangeArrowheads="1"/>
          </p:cNvSpPr>
          <p:nvPr>
            <p:ph type="body" idx="1"/>
          </p:nvPr>
        </p:nvSpPr>
        <p:spPr/>
        <p:txBody>
          <a:bodyPr/>
          <a:lstStyle/>
          <a:p>
            <a:pPr eaLnBrk="1" hangingPunct="1"/>
            <a:r>
              <a:rPr lang="en-US" dirty="0" smtClean="0"/>
              <a:t>Manually enter citations</a:t>
            </a:r>
          </a:p>
          <a:p>
            <a:pPr eaLnBrk="1" hangingPunct="1"/>
            <a:r>
              <a:rPr lang="en-US" dirty="0" smtClean="0"/>
              <a:t>Manually Import citations from a text file</a:t>
            </a:r>
            <a:br>
              <a:rPr lang="en-US" dirty="0" smtClean="0"/>
            </a:br>
            <a:r>
              <a:rPr lang="en-US" dirty="0" smtClean="0"/>
              <a:t>or by copying and pasting</a:t>
            </a:r>
          </a:p>
          <a:p>
            <a:pPr eaLnBrk="1" hangingPunct="1"/>
            <a:r>
              <a:rPr lang="en-US" dirty="0" smtClean="0"/>
              <a:t>Direct Export citations from a database (if that feature is supported) </a:t>
            </a:r>
          </a:p>
          <a:p>
            <a:pPr eaLnBrk="1" hangingPunct="1"/>
            <a:r>
              <a:rPr lang="en-US" dirty="0" smtClean="0"/>
              <a:t>Search &gt; Online Catalog or Database</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2">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78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239000" y="0"/>
            <a:ext cx="1905000" cy="457200"/>
          </a:xfrm>
          <a:prstGeom prst="rect">
            <a:avLst/>
          </a:prstGeom>
        </p:spPr>
        <p:txBody>
          <a:bodyPr/>
          <a:lstStyle/>
          <a:p>
            <a:pPr>
              <a:defRPr/>
            </a:pPr>
            <a:fld id="{400B3FBD-33BB-41B9-833A-36C7C4B45C00}" type="slidenum">
              <a:rPr lang="en-US" smtClean="0"/>
              <a:pPr>
                <a:defRPr/>
              </a:pPr>
              <a:t>64</a:t>
            </a:fld>
            <a:endParaRPr lang="en-US"/>
          </a:p>
        </p:txBody>
      </p:sp>
      <p:pic>
        <p:nvPicPr>
          <p:cNvPr id="145410" name="Picture 2"/>
          <p:cNvPicPr>
            <a:picLocks noChangeAspect="1" noChangeArrowheads="1"/>
          </p:cNvPicPr>
          <p:nvPr/>
        </p:nvPicPr>
        <p:blipFill>
          <a:blip r:embed="rId2" cstate="print"/>
          <a:srcRect/>
          <a:stretch>
            <a:fillRect/>
          </a:stretch>
        </p:blipFill>
        <p:spPr bwMode="auto">
          <a:xfrm>
            <a:off x="0" y="0"/>
            <a:ext cx="9144000" cy="79583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cstate="print"/>
          <a:srcRect/>
          <a:stretch>
            <a:fillRect/>
          </a:stretch>
        </p:blipFill>
        <p:spPr bwMode="auto">
          <a:xfrm>
            <a:off x="0" y="-1"/>
            <a:ext cx="9144000" cy="8035349"/>
          </a:xfrm>
          <a:prstGeom prst="rect">
            <a:avLst/>
          </a:prstGeom>
          <a:noFill/>
          <a:ln w="9525">
            <a:noFill/>
            <a:miter lim="800000"/>
            <a:headEnd/>
            <a:tailEnd/>
          </a:ln>
        </p:spPr>
      </p:pic>
      <p:cxnSp>
        <p:nvCxnSpPr>
          <p:cNvPr id="3" name="Straight Arrow Connector 2"/>
          <p:cNvCxnSpPr/>
          <p:nvPr/>
        </p:nvCxnSpPr>
        <p:spPr>
          <a:xfrm flipH="1">
            <a:off x="3029946" y="1836765"/>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srcRect/>
          <a:stretch>
            <a:fillRect/>
          </a:stretch>
        </p:blipFill>
        <p:spPr bwMode="auto">
          <a:xfrm>
            <a:off x="0" y="0"/>
            <a:ext cx="9144000" cy="7954997"/>
          </a:xfrm>
          <a:prstGeom prst="rect">
            <a:avLst/>
          </a:prstGeom>
          <a:noFill/>
          <a:ln w="9525">
            <a:noFill/>
            <a:miter lim="800000"/>
            <a:headEnd/>
            <a:tailEnd/>
          </a:ln>
        </p:spPr>
      </p:pic>
      <p:pic>
        <p:nvPicPr>
          <p:cNvPr id="4" name="Picture 10"/>
          <p:cNvPicPr>
            <a:picLocks noChangeAspect="1" noChangeArrowheads="1"/>
          </p:cNvPicPr>
          <p:nvPr/>
        </p:nvPicPr>
        <p:blipFill>
          <a:blip r:embed="rId3" cstate="print"/>
          <a:srcRect/>
          <a:stretch>
            <a:fillRect/>
          </a:stretch>
        </p:blipFill>
        <p:spPr bwMode="auto">
          <a:xfrm>
            <a:off x="3614828" y="2304733"/>
            <a:ext cx="1952625" cy="230505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598681" y="2068830"/>
            <a:ext cx="6048375" cy="308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srcRect/>
          <a:stretch>
            <a:fillRect/>
          </a:stretch>
        </p:blipFill>
        <p:spPr bwMode="auto">
          <a:xfrm>
            <a:off x="0" y="0"/>
            <a:ext cx="9144000" cy="7954997"/>
          </a:xfrm>
          <a:prstGeom prst="rect">
            <a:avLst/>
          </a:prstGeom>
          <a:noFill/>
          <a:ln w="9525">
            <a:noFill/>
            <a:miter lim="800000"/>
            <a:headEnd/>
            <a:tailEnd/>
          </a:ln>
        </p:spPr>
      </p:pic>
      <p:pic>
        <p:nvPicPr>
          <p:cNvPr id="152578" name="Picture 2"/>
          <p:cNvPicPr>
            <a:picLocks noChangeAspect="1" noChangeArrowheads="1"/>
          </p:cNvPicPr>
          <p:nvPr/>
        </p:nvPicPr>
        <p:blipFill>
          <a:blip r:embed="rId3" cstate="print"/>
          <a:srcRect/>
          <a:stretch>
            <a:fillRect/>
          </a:stretch>
        </p:blipFill>
        <p:spPr bwMode="auto">
          <a:xfrm>
            <a:off x="3285717" y="2563994"/>
            <a:ext cx="2886075"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cstate="print"/>
          <a:srcRect/>
          <a:stretch>
            <a:fillRect/>
          </a:stretch>
        </p:blipFill>
        <p:spPr bwMode="auto">
          <a:xfrm>
            <a:off x="0" y="1360"/>
            <a:ext cx="9144000" cy="8001000"/>
          </a:xfrm>
          <a:prstGeom prst="rect">
            <a:avLst/>
          </a:prstGeom>
          <a:noFill/>
          <a:ln w="9525">
            <a:noFill/>
            <a:miter lim="800000"/>
            <a:headEnd/>
            <a:tailEnd/>
          </a:ln>
        </p:spPr>
      </p:pic>
      <p:pic>
        <p:nvPicPr>
          <p:cNvPr id="153603" name="Picture 3"/>
          <p:cNvPicPr>
            <a:picLocks noChangeAspect="1" noChangeArrowheads="1"/>
          </p:cNvPicPr>
          <p:nvPr/>
        </p:nvPicPr>
        <p:blipFill>
          <a:blip r:embed="rId4" cstate="print"/>
          <a:srcRect/>
          <a:stretch>
            <a:fillRect/>
          </a:stretch>
        </p:blipFill>
        <p:spPr bwMode="auto">
          <a:xfrm>
            <a:off x="1372553" y="4531995"/>
            <a:ext cx="180975" cy="171450"/>
          </a:xfrm>
          <a:prstGeom prst="rect">
            <a:avLst/>
          </a:prstGeom>
          <a:noFill/>
          <a:ln w="9525">
            <a:noFill/>
            <a:miter lim="800000"/>
            <a:headEnd/>
            <a:tailEnd/>
          </a:ln>
        </p:spPr>
      </p:pic>
      <p:pic>
        <p:nvPicPr>
          <p:cNvPr id="153604" name="Picture 4"/>
          <p:cNvPicPr>
            <a:picLocks noChangeAspect="1" noChangeArrowheads="1"/>
          </p:cNvPicPr>
          <p:nvPr/>
        </p:nvPicPr>
        <p:blipFill>
          <a:blip r:embed="rId4" cstate="print"/>
          <a:srcRect/>
          <a:stretch>
            <a:fillRect/>
          </a:stretch>
        </p:blipFill>
        <p:spPr bwMode="auto">
          <a:xfrm>
            <a:off x="1385616" y="3852726"/>
            <a:ext cx="180975" cy="171450"/>
          </a:xfrm>
          <a:prstGeom prst="rect">
            <a:avLst/>
          </a:prstGeom>
          <a:noFill/>
          <a:ln w="9525">
            <a:noFill/>
            <a:miter lim="800000"/>
            <a:headEnd/>
            <a:tailEnd/>
          </a:ln>
        </p:spPr>
      </p:pic>
      <p:pic>
        <p:nvPicPr>
          <p:cNvPr id="153605" name="Picture 5"/>
          <p:cNvPicPr>
            <a:picLocks noChangeAspect="1" noChangeArrowheads="1"/>
          </p:cNvPicPr>
          <p:nvPr/>
        </p:nvPicPr>
        <p:blipFill>
          <a:blip r:embed="rId4" cstate="print"/>
          <a:srcRect/>
          <a:stretch>
            <a:fillRect/>
          </a:stretch>
        </p:blipFill>
        <p:spPr bwMode="auto">
          <a:xfrm>
            <a:off x="1385616" y="2899138"/>
            <a:ext cx="180975" cy="171450"/>
          </a:xfrm>
          <a:prstGeom prst="rect">
            <a:avLst/>
          </a:prstGeom>
          <a:noFill/>
          <a:ln w="9525">
            <a:noFill/>
            <a:miter lim="800000"/>
            <a:headEnd/>
            <a:tailEnd/>
          </a:ln>
        </p:spPr>
      </p:pic>
      <p:cxnSp>
        <p:nvCxnSpPr>
          <p:cNvPr id="6" name="Straight Arrow Connector 5"/>
          <p:cNvCxnSpPr/>
          <p:nvPr/>
        </p:nvCxnSpPr>
        <p:spPr>
          <a:xfrm flipH="1">
            <a:off x="1593032" y="199351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15360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153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cstate="print"/>
          <a:srcRect/>
          <a:stretch>
            <a:fillRect/>
          </a:stretch>
        </p:blipFill>
        <p:spPr bwMode="auto">
          <a:xfrm>
            <a:off x="0" y="0"/>
            <a:ext cx="9144000" cy="8053170"/>
          </a:xfrm>
          <a:prstGeom prst="rect">
            <a:avLst/>
          </a:prstGeom>
          <a:noFill/>
          <a:ln w="9525">
            <a:noFill/>
            <a:miter lim="800000"/>
            <a:headEnd/>
            <a:tailEnd/>
          </a:ln>
        </p:spPr>
      </p:pic>
      <p:cxnSp>
        <p:nvCxnSpPr>
          <p:cNvPr id="3" name="Straight Arrow Connector 2"/>
          <p:cNvCxnSpPr/>
          <p:nvPr/>
        </p:nvCxnSpPr>
        <p:spPr>
          <a:xfrm flipH="1">
            <a:off x="4492985" y="245071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0" y="1138226"/>
            <a:ext cx="9144000" cy="822325"/>
          </a:xfrm>
          <a:prstGeom prst="rect">
            <a:avLst/>
          </a:prstGeom>
          <a:noFill/>
          <a:ln w="9525">
            <a:noFill/>
            <a:miter lim="800000"/>
            <a:headEnd/>
            <a:tailEnd/>
          </a:ln>
        </p:spPr>
        <p:txBody>
          <a:bodyPr>
            <a:spAutoFit/>
          </a:bodyPr>
          <a:lstStyle/>
          <a:p>
            <a:endParaRPr lang="en-US"/>
          </a:p>
          <a:p>
            <a:pPr lvl="1" eaLnBrk="0" hangingPunct="0"/>
            <a:endParaRPr lang="en-US"/>
          </a:p>
        </p:txBody>
      </p:sp>
      <p:sp>
        <p:nvSpPr>
          <p:cNvPr id="7172" name="Rectangle 6"/>
          <p:cNvSpPr>
            <a:spLocks noGrp="1" noChangeArrowheads="1"/>
          </p:cNvSpPr>
          <p:nvPr>
            <p:ph type="title"/>
          </p:nvPr>
        </p:nvSpPr>
        <p:spPr>
          <a:xfrm>
            <a:off x="685800" y="-47643"/>
            <a:ext cx="7772400" cy="1143000"/>
          </a:xfrm>
        </p:spPr>
        <p:txBody>
          <a:bodyPr/>
          <a:lstStyle/>
          <a:p>
            <a:pPr eaLnBrk="1" hangingPunct="1"/>
            <a:r>
              <a:rPr lang="en-US" dirty="0" smtClean="0"/>
              <a:t>What We’ll Cover</a:t>
            </a:r>
          </a:p>
        </p:txBody>
      </p:sp>
      <p:sp>
        <p:nvSpPr>
          <p:cNvPr id="4103" name="Rectangle 7"/>
          <p:cNvSpPr>
            <a:spLocks noGrp="1" noChangeArrowheads="1"/>
          </p:cNvSpPr>
          <p:nvPr>
            <p:ph type="body" idx="1"/>
          </p:nvPr>
        </p:nvSpPr>
        <p:spPr>
          <a:xfrm>
            <a:off x="685800" y="1104889"/>
            <a:ext cx="8458200" cy="5491162"/>
          </a:xfrm>
        </p:spPr>
        <p:txBody>
          <a:bodyPr/>
          <a:lstStyle/>
          <a:p>
            <a:pPr eaLnBrk="1" hangingPunct="1">
              <a:lnSpc>
                <a:spcPct val="80000"/>
              </a:lnSpc>
              <a:spcAft>
                <a:spcPct val="25000"/>
              </a:spcAft>
              <a:buFontTx/>
              <a:buNone/>
            </a:pPr>
            <a:r>
              <a:rPr lang="en-US" sz="3600" dirty="0" smtClean="0">
                <a:solidFill>
                  <a:srgbClr val="000000"/>
                </a:solidFill>
                <a:cs typeface="Times New Roman" pitchFamily="18" charset="0"/>
              </a:rPr>
              <a:t>We will learn how to:</a:t>
            </a:r>
            <a:endParaRPr lang="en-US" sz="3600" dirty="0" smtClean="0">
              <a:cs typeface="Times New Roman" pitchFamily="18" charset="0"/>
            </a:endParaRPr>
          </a:p>
          <a:p>
            <a:pPr eaLnBrk="1" hangingPunct="1">
              <a:lnSpc>
                <a:spcPct val="80000"/>
              </a:lnSpc>
            </a:pPr>
            <a:r>
              <a:rPr lang="en-US" dirty="0" smtClean="0"/>
              <a:t>Sign up for an individual </a:t>
            </a:r>
            <a:r>
              <a:rPr lang="en-US" dirty="0" err="1" smtClean="0"/>
              <a:t>RefWorks</a:t>
            </a:r>
            <a:r>
              <a:rPr lang="en-US" dirty="0" smtClean="0"/>
              <a:t> account</a:t>
            </a:r>
          </a:p>
          <a:p>
            <a:pPr eaLnBrk="1" hangingPunct="1">
              <a:lnSpc>
                <a:spcPct val="80000"/>
              </a:lnSpc>
            </a:pPr>
            <a:r>
              <a:rPr lang="en-US" dirty="0" smtClean="0"/>
              <a:t>Add citations to </a:t>
            </a:r>
            <a:r>
              <a:rPr lang="en-US" dirty="0" err="1" smtClean="0"/>
              <a:t>RefWorks</a:t>
            </a:r>
            <a:r>
              <a:rPr lang="en-US" dirty="0" smtClean="0"/>
              <a:t> from databases</a:t>
            </a:r>
          </a:p>
          <a:p>
            <a:pPr eaLnBrk="1" hangingPunct="1">
              <a:lnSpc>
                <a:spcPct val="80000"/>
              </a:lnSpc>
            </a:pPr>
            <a:r>
              <a:rPr lang="en-US" dirty="0" smtClean="0"/>
              <a:t>Organize citations within </a:t>
            </a:r>
            <a:r>
              <a:rPr lang="en-US" dirty="0" err="1" smtClean="0"/>
              <a:t>RefWorks</a:t>
            </a:r>
            <a:endParaRPr lang="en-US" dirty="0" smtClean="0"/>
          </a:p>
          <a:p>
            <a:pPr eaLnBrk="1" hangingPunct="1">
              <a:lnSpc>
                <a:spcPct val="80000"/>
              </a:lnSpc>
            </a:pPr>
            <a:r>
              <a:rPr lang="en-US" dirty="0" smtClean="0"/>
              <a:t>Sharing references with </a:t>
            </a:r>
            <a:r>
              <a:rPr lang="en-US" dirty="0" err="1" smtClean="0"/>
              <a:t>RefShare</a:t>
            </a:r>
            <a:r>
              <a:rPr lang="en-US" dirty="0" smtClean="0"/>
              <a:t> </a:t>
            </a:r>
          </a:p>
          <a:p>
            <a:pPr eaLnBrk="1" hangingPunct="1">
              <a:lnSpc>
                <a:spcPct val="80000"/>
              </a:lnSpc>
            </a:pPr>
            <a:r>
              <a:rPr lang="en-US" dirty="0" smtClean="0"/>
              <a:t>Create a bibliography from saved citations</a:t>
            </a:r>
            <a:br>
              <a:rPr lang="en-US" dirty="0" smtClean="0"/>
            </a:br>
            <a:endParaRPr lang="en-US" dirty="0" smtClean="0"/>
          </a:p>
          <a:p>
            <a:pPr eaLnBrk="1" hangingPunct="1">
              <a:lnSpc>
                <a:spcPct val="80000"/>
              </a:lnSpc>
            </a:pPr>
            <a:r>
              <a:rPr lang="en-US" dirty="0" smtClean="0"/>
              <a:t>Add citations from </a:t>
            </a:r>
            <a:r>
              <a:rPr lang="en-US" dirty="0" err="1" smtClean="0"/>
              <a:t>RefWorks</a:t>
            </a:r>
            <a:r>
              <a:rPr lang="en-US" dirty="0" smtClean="0"/>
              <a:t> to a paper </a:t>
            </a:r>
          </a:p>
          <a:p>
            <a:pPr eaLnBrk="1" hangingPunct="1">
              <a:lnSpc>
                <a:spcPct val="80000"/>
              </a:lnSpc>
            </a:pPr>
            <a:r>
              <a:rPr lang="en-US" dirty="0" smtClean="0"/>
              <a:t>Format citations in a paper </a:t>
            </a:r>
            <a:br>
              <a:rPr lang="en-US" dirty="0" smtClean="0"/>
            </a:br>
            <a:r>
              <a:rPr lang="en-US" dirty="0" smtClean="0"/>
              <a:t>(create a bibliography with Write-N-Cite)</a:t>
            </a:r>
          </a:p>
          <a:p>
            <a:pPr eaLnBrk="1" hangingPunct="1">
              <a:lnSpc>
                <a:spcPct val="80000"/>
              </a:lnSpc>
            </a:pPr>
            <a:r>
              <a:rPr lang="en-US" dirty="0" smtClean="0"/>
              <a:t>Cite </a:t>
            </a:r>
            <a:r>
              <a:rPr lang="en-US" dirty="0" err="1" smtClean="0"/>
              <a:t>webpages</a:t>
            </a:r>
            <a:r>
              <a:rPr lang="en-US" dirty="0" smtClean="0"/>
              <a:t> using </a:t>
            </a:r>
            <a:r>
              <a:rPr lang="en-US" dirty="0" err="1" smtClean="0"/>
              <a:t>RefGrab</a:t>
            </a:r>
            <a:r>
              <a:rPr lang="en-US" dirty="0" smtClean="0"/>
              <a:t>-It </a:t>
            </a:r>
            <a:r>
              <a:rPr lang="en-US" dirty="0" err="1" smtClean="0"/>
              <a:t>bookmarklet</a:t>
            </a:r>
            <a:endParaRPr lang="en-US" dirty="0" smtClean="0"/>
          </a:p>
        </p:txBody>
      </p:sp>
      <p:sp>
        <p:nvSpPr>
          <p:cNvPr id="6150" name="Line 6"/>
          <p:cNvSpPr>
            <a:spLocks noChangeShapeType="1"/>
          </p:cNvSpPr>
          <p:nvPr/>
        </p:nvSpPr>
        <p:spPr bwMode="auto">
          <a:xfrm>
            <a:off x="731838" y="4411652"/>
            <a:ext cx="7896225"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10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10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10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10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103">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6150"/>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4103">
                                            <p:txEl>
                                              <p:pRg st="7" end="7"/>
                                            </p:txEl>
                                          </p:spTgt>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uiExpand="1" build="p" bldLvl="2" advAuto="500"/>
      <p:bldP spid="615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cstate="print"/>
          <a:srcRect/>
          <a:stretch>
            <a:fillRect/>
          </a:stretch>
        </p:blipFill>
        <p:spPr bwMode="auto">
          <a:xfrm>
            <a:off x="0" y="0"/>
            <a:ext cx="9144000" cy="8072141"/>
          </a:xfrm>
          <a:prstGeom prst="rect">
            <a:avLst/>
          </a:prstGeom>
          <a:noFill/>
          <a:ln w="9525">
            <a:noFill/>
            <a:miter lim="800000"/>
            <a:headEnd/>
            <a:tailEnd/>
          </a:ln>
        </p:spPr>
      </p:pic>
      <p:pic>
        <p:nvPicPr>
          <p:cNvPr id="155651" name="Picture 3"/>
          <p:cNvPicPr>
            <a:picLocks noChangeAspect="1" noChangeArrowheads="1"/>
          </p:cNvPicPr>
          <p:nvPr/>
        </p:nvPicPr>
        <p:blipFill>
          <a:blip r:embed="rId3" cstate="print"/>
          <a:srcRect/>
          <a:stretch>
            <a:fillRect/>
          </a:stretch>
        </p:blipFill>
        <p:spPr bwMode="auto">
          <a:xfrm>
            <a:off x="1524408" y="1760220"/>
            <a:ext cx="6574563" cy="47134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cstate="print"/>
          <a:srcRect/>
          <a:stretch>
            <a:fillRect/>
          </a:stretch>
        </p:blipFill>
        <p:spPr bwMode="auto">
          <a:xfrm>
            <a:off x="0" y="0"/>
            <a:ext cx="9144000" cy="7919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7139459"/>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024644" y="1181722"/>
            <a:ext cx="2798054" cy="102476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027703" y="1194707"/>
            <a:ext cx="2781367" cy="2097133"/>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1201783" y="472503"/>
            <a:ext cx="6609806" cy="64709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up)">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up)">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2210"/>
            <a:ext cx="9144000" cy="7653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0" y="0"/>
            <a:ext cx="9151892" cy="7253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Sharing References</a:t>
            </a:r>
          </a:p>
        </p:txBody>
      </p:sp>
      <p:sp>
        <p:nvSpPr>
          <p:cNvPr id="182275" name="Rectangle 3"/>
          <p:cNvSpPr>
            <a:spLocks noGrp="1" noChangeArrowheads="1"/>
          </p:cNvSpPr>
          <p:nvPr>
            <p:ph type="body" idx="1"/>
          </p:nvPr>
        </p:nvSpPr>
        <p:spPr/>
        <p:txBody>
          <a:bodyPr/>
          <a:lstStyle/>
          <a:p>
            <a:r>
              <a:rPr lang="en-US" smtClean="0"/>
              <a:t>RefShare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9" name="Picture 3"/>
          <p:cNvPicPr>
            <a:picLocks noChangeAspect="1" noChangeArrowheads="1"/>
          </p:cNvPicPr>
          <p:nvPr/>
        </p:nvPicPr>
        <p:blipFill>
          <a:blip r:embed="rId2" cstate="print"/>
          <a:srcRect/>
          <a:stretch>
            <a:fillRect/>
          </a:stretch>
        </p:blipFill>
        <p:spPr bwMode="auto">
          <a:xfrm>
            <a:off x="0" y="0"/>
            <a:ext cx="9144000" cy="7864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cstate="print"/>
          <a:srcRect/>
          <a:stretch>
            <a:fillRect/>
          </a:stretch>
        </p:blipFill>
        <p:spPr bwMode="auto">
          <a:xfrm>
            <a:off x="13063" y="0"/>
            <a:ext cx="9144000" cy="7936655"/>
          </a:xfrm>
          <a:prstGeom prst="rect">
            <a:avLst/>
          </a:prstGeom>
          <a:noFill/>
          <a:ln w="9525">
            <a:noFill/>
            <a:miter lim="800000"/>
            <a:headEnd/>
            <a:tailEnd/>
          </a:ln>
        </p:spPr>
      </p:pic>
      <p:grpSp>
        <p:nvGrpSpPr>
          <p:cNvPr id="9" name="Group 8"/>
          <p:cNvGrpSpPr/>
          <p:nvPr/>
        </p:nvGrpSpPr>
        <p:grpSpPr>
          <a:xfrm>
            <a:off x="148045" y="3182239"/>
            <a:ext cx="6959424" cy="719842"/>
            <a:chOff x="148045" y="3182239"/>
            <a:chExt cx="6959424" cy="719842"/>
          </a:xfrm>
        </p:grpSpPr>
        <p:pic>
          <p:nvPicPr>
            <p:cNvPr id="7" name="Picture 3"/>
            <p:cNvPicPr>
              <a:picLocks noChangeAspect="1" noChangeArrowheads="1"/>
            </p:cNvPicPr>
            <p:nvPr/>
          </p:nvPicPr>
          <p:blipFill>
            <a:blip r:embed="rId3" cstate="print"/>
            <a:srcRect/>
            <a:stretch>
              <a:fillRect/>
            </a:stretch>
          </p:blipFill>
          <p:spPr bwMode="auto">
            <a:xfrm>
              <a:off x="148045" y="3630520"/>
              <a:ext cx="6592389" cy="271561"/>
            </a:xfrm>
            <a:prstGeom prst="rect">
              <a:avLst/>
            </a:prstGeom>
            <a:noFill/>
            <a:ln w="9525">
              <a:noFill/>
              <a:miter lim="800000"/>
              <a:headEnd/>
              <a:tailEnd/>
            </a:ln>
          </p:spPr>
        </p:pic>
        <p:cxnSp>
          <p:nvCxnSpPr>
            <p:cNvPr id="8" name="Straight Arrow Connector 7"/>
            <p:cNvCxnSpPr/>
            <p:nvPr/>
          </p:nvCxnSpPr>
          <p:spPr>
            <a:xfrm flipH="1">
              <a:off x="6661420" y="318223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cstate="print"/>
          <a:srcRect/>
          <a:stretch>
            <a:fillRect/>
          </a:stretch>
        </p:blipFill>
        <p:spPr bwMode="auto">
          <a:xfrm>
            <a:off x="0" y="0"/>
            <a:ext cx="9144000" cy="7908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p:cNvPicPr>
            <a:picLocks noChangeAspect="1" noChangeArrowheads="1"/>
          </p:cNvPicPr>
          <p:nvPr/>
        </p:nvPicPr>
        <p:blipFill>
          <a:blip r:embed="rId2" cstate="print"/>
          <a:srcRect/>
          <a:stretch>
            <a:fillRect/>
          </a:stretch>
        </p:blipFill>
        <p:spPr bwMode="auto">
          <a:xfrm>
            <a:off x="0" y="0"/>
            <a:ext cx="9144000" cy="7855061"/>
          </a:xfrm>
          <a:prstGeom prst="rect">
            <a:avLst/>
          </a:prstGeom>
          <a:noFill/>
          <a:ln w="9525">
            <a:noFill/>
            <a:miter lim="800000"/>
            <a:headEnd/>
            <a:tailEnd/>
          </a:ln>
        </p:spPr>
      </p:pic>
      <p:cxnSp>
        <p:nvCxnSpPr>
          <p:cNvPr id="3" name="Straight Arrow Connector 2"/>
          <p:cNvCxnSpPr/>
          <p:nvPr/>
        </p:nvCxnSpPr>
        <p:spPr>
          <a:xfrm flipH="1">
            <a:off x="3774528" y="3169176"/>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1919603" y="4423210"/>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RefWorks</a:t>
            </a:r>
            <a:r>
              <a:rPr lang="en-US" dirty="0" smtClean="0"/>
              <a:t> Library Guide</a:t>
            </a:r>
            <a:endParaRPr lang="en-US" dirty="0"/>
          </a:p>
        </p:txBody>
      </p:sp>
      <p:sp>
        <p:nvSpPr>
          <p:cNvPr id="5" name="Content Placeholder 4"/>
          <p:cNvSpPr>
            <a:spLocks noGrp="1"/>
          </p:cNvSpPr>
          <p:nvPr>
            <p:ph idx="1"/>
          </p:nvPr>
        </p:nvSpPr>
        <p:spPr>
          <a:xfrm>
            <a:off x="313509" y="1981200"/>
            <a:ext cx="8608422" cy="4114800"/>
          </a:xfrm>
        </p:spPr>
        <p:txBody>
          <a:bodyPr/>
          <a:lstStyle/>
          <a:p>
            <a:r>
              <a:rPr lang="en-US" dirty="0" smtClean="0"/>
              <a:t>Accessible from “Research Guides” tab of library website</a:t>
            </a:r>
          </a:p>
          <a:p>
            <a:r>
              <a:rPr lang="en-US" sz="2800" dirty="0" smtClean="0"/>
              <a:t>http://resources.library.lemoyne.edu/pubserv-refworks </a:t>
            </a:r>
            <a:endParaRPr lang="en-US" sz="2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cstate="print"/>
          <a:srcRect/>
          <a:stretch>
            <a:fillRect/>
          </a:stretch>
        </p:blipFill>
        <p:spPr bwMode="auto">
          <a:xfrm>
            <a:off x="0" y="0"/>
            <a:ext cx="9144000" cy="7840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2" cstate="print"/>
          <a:srcRect/>
          <a:stretch>
            <a:fillRect/>
          </a:stretch>
        </p:blipFill>
        <p:spPr bwMode="auto">
          <a:xfrm>
            <a:off x="0" y="0"/>
            <a:ext cx="9144000" cy="7928540"/>
          </a:xfrm>
          <a:prstGeom prst="rect">
            <a:avLst/>
          </a:prstGeom>
          <a:noFill/>
          <a:ln w="9525">
            <a:noFill/>
            <a:miter lim="800000"/>
            <a:headEnd/>
            <a:tailEnd/>
          </a:ln>
        </p:spPr>
      </p:pic>
      <p:pic>
        <p:nvPicPr>
          <p:cNvPr id="161795" name="Picture 3"/>
          <p:cNvPicPr>
            <a:picLocks noChangeAspect="1" noChangeArrowheads="1"/>
          </p:cNvPicPr>
          <p:nvPr/>
        </p:nvPicPr>
        <p:blipFill>
          <a:blip r:embed="rId3" cstate="print"/>
          <a:srcRect/>
          <a:stretch>
            <a:fillRect/>
          </a:stretch>
        </p:blipFill>
        <p:spPr bwMode="auto">
          <a:xfrm>
            <a:off x="6433866" y="3842249"/>
            <a:ext cx="1971675" cy="923925"/>
          </a:xfrm>
          <a:prstGeom prst="rect">
            <a:avLst/>
          </a:prstGeom>
          <a:noFill/>
          <a:ln w="9525">
            <a:noFill/>
            <a:miter lim="800000"/>
            <a:headEnd/>
            <a:tailEnd/>
          </a:ln>
        </p:spPr>
      </p:pic>
      <p:cxnSp>
        <p:nvCxnSpPr>
          <p:cNvPr id="4" name="Straight Arrow Connector 3"/>
          <p:cNvCxnSpPr/>
          <p:nvPr/>
        </p:nvCxnSpPr>
        <p:spPr>
          <a:xfrm flipH="1">
            <a:off x="6635294" y="3169176"/>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7419065" y="4018262"/>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79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cstate="print"/>
          <a:srcRect/>
          <a:stretch>
            <a:fillRect/>
          </a:stretch>
        </p:blipFill>
        <p:spPr bwMode="auto">
          <a:xfrm>
            <a:off x="0" y="0"/>
            <a:ext cx="9144000" cy="7514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cstate="print"/>
          <a:srcRect/>
          <a:stretch>
            <a:fillRect/>
          </a:stretch>
        </p:blipFill>
        <p:spPr bwMode="auto">
          <a:xfrm>
            <a:off x="0" y="0"/>
            <a:ext cx="9144000" cy="7012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2" cstate="print"/>
          <a:srcRect/>
          <a:stretch>
            <a:fillRect/>
          </a:stretch>
        </p:blipFill>
        <p:spPr bwMode="auto">
          <a:xfrm>
            <a:off x="0" y="0"/>
            <a:ext cx="9144000" cy="6301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Sharing References</a:t>
            </a:r>
          </a:p>
        </p:txBody>
      </p:sp>
      <p:sp>
        <p:nvSpPr>
          <p:cNvPr id="182275" name="Rectangle 3"/>
          <p:cNvSpPr>
            <a:spLocks noGrp="1" noChangeArrowheads="1"/>
          </p:cNvSpPr>
          <p:nvPr>
            <p:ph type="body" idx="1"/>
          </p:nvPr>
        </p:nvSpPr>
        <p:spPr/>
        <p:txBody>
          <a:bodyPr/>
          <a:lstStyle/>
          <a:p>
            <a:r>
              <a:rPr lang="en-US" smtClean="0"/>
              <a:t>RefShare</a:t>
            </a:r>
          </a:p>
          <a:p>
            <a:r>
              <a:rPr lang="en-US" smtClean="0"/>
              <a:t>Read-only password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4294967295"/>
          </p:nvPr>
        </p:nvSpPr>
        <p:spPr>
          <a:xfrm>
            <a:off x="7239000" y="0"/>
            <a:ext cx="1905000" cy="457200"/>
          </a:xfrm>
          <a:prstGeom prst="rect">
            <a:avLst/>
          </a:prstGeom>
          <a:noFill/>
        </p:spPr>
        <p:txBody>
          <a:bodyPr/>
          <a:lstStyle/>
          <a:p>
            <a:fld id="{66A558D3-63E6-456E-A30F-EC9D1E19DE76}" type="slidenum">
              <a:rPr lang="en-US" smtClean="0"/>
              <a:pPr/>
              <a:t>86</a:t>
            </a:fld>
            <a:endParaRPr lang="en-US" smtClean="0"/>
          </a:p>
        </p:txBody>
      </p:sp>
      <p:pic>
        <p:nvPicPr>
          <p:cNvPr id="60419" name="Picture 5"/>
          <p:cNvPicPr>
            <a:picLocks noChangeAspect="1" noChangeArrowheads="1"/>
          </p:cNvPicPr>
          <p:nvPr/>
        </p:nvPicPr>
        <p:blipFill>
          <a:blip r:embed="rId2" cstate="print"/>
          <a:srcRect/>
          <a:stretch>
            <a:fillRect/>
          </a:stretch>
        </p:blipFill>
        <p:spPr bwMode="auto">
          <a:xfrm>
            <a:off x="0" y="0"/>
            <a:ext cx="9144000" cy="5903913"/>
          </a:xfrm>
          <a:prstGeom prst="rect">
            <a:avLst/>
          </a:prstGeom>
          <a:noFill/>
          <a:ln w="9525">
            <a:noFill/>
            <a:miter lim="800000"/>
            <a:headEnd/>
            <a:tailEnd/>
          </a:ln>
        </p:spPr>
      </p:pic>
      <p:sp>
        <p:nvSpPr>
          <p:cNvPr id="5" name="Rectangle 4"/>
          <p:cNvSpPr/>
          <p:nvPr/>
        </p:nvSpPr>
        <p:spPr>
          <a:xfrm>
            <a:off x="0" y="0"/>
            <a:ext cx="9144000" cy="7460166"/>
          </a:xfrm>
          <a:prstGeom prst="rect">
            <a:avLst/>
          </a:prstGeom>
          <a:solidFill>
            <a:srgbClr val="0D0D0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706" name="Picture 2"/>
          <p:cNvPicPr>
            <a:picLocks noChangeAspect="1" noChangeArrowheads="1"/>
          </p:cNvPicPr>
          <p:nvPr/>
        </p:nvPicPr>
        <p:blipFill>
          <a:blip r:embed="rId3" cstate="print"/>
          <a:srcRect/>
          <a:stretch>
            <a:fillRect/>
          </a:stretch>
        </p:blipFill>
        <p:spPr bwMode="auto">
          <a:xfrm>
            <a:off x="1076325" y="855436"/>
            <a:ext cx="6773863" cy="5276850"/>
          </a:xfrm>
          <a:prstGeom prst="rect">
            <a:avLst/>
          </a:prstGeom>
          <a:noFill/>
          <a:ln w="9525">
            <a:noFill/>
            <a:miter lim="800000"/>
            <a:headEnd/>
            <a:tailEnd/>
          </a:ln>
        </p:spPr>
      </p:pic>
      <p:cxnSp>
        <p:nvCxnSpPr>
          <p:cNvPr id="6" name="Straight Arrow Connector 5"/>
          <p:cNvCxnSpPr/>
          <p:nvPr/>
        </p:nvCxnSpPr>
        <p:spPr>
          <a:xfrm flipH="1" flipV="1">
            <a:off x="6543856" y="156754"/>
            <a:ext cx="340270" cy="5225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122872" y="3465267"/>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7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3232" r="3128" b="2439"/>
          <a:stretch>
            <a:fillRect/>
          </a:stretch>
        </p:blipFill>
        <p:spPr bwMode="auto">
          <a:xfrm>
            <a:off x="0" y="0"/>
            <a:ext cx="9144000" cy="5927834"/>
          </a:xfrm>
          <a:prstGeom prst="rect">
            <a:avLst/>
          </a:prstGeom>
          <a:noFill/>
          <a:ln w="9525">
            <a:noFill/>
            <a:miter lim="800000"/>
            <a:headEnd/>
            <a:tailEnd/>
          </a:ln>
        </p:spPr>
      </p:pic>
      <p:cxnSp>
        <p:nvCxnSpPr>
          <p:cNvPr id="3" name="Straight Arrow Connector 2"/>
          <p:cNvCxnSpPr/>
          <p:nvPr/>
        </p:nvCxnSpPr>
        <p:spPr>
          <a:xfrm flipV="1">
            <a:off x="8190411" y="927463"/>
            <a:ext cx="456565" cy="4833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Sharing References</a:t>
            </a:r>
          </a:p>
        </p:txBody>
      </p:sp>
      <p:sp>
        <p:nvSpPr>
          <p:cNvPr id="61443" name="Rectangle 3"/>
          <p:cNvSpPr>
            <a:spLocks noGrp="1" noChangeArrowheads="1"/>
          </p:cNvSpPr>
          <p:nvPr>
            <p:ph type="body" idx="1"/>
          </p:nvPr>
        </p:nvSpPr>
        <p:spPr/>
        <p:txBody>
          <a:bodyPr/>
          <a:lstStyle/>
          <a:p>
            <a:r>
              <a:rPr lang="en-US" smtClean="0"/>
              <a:t>RefShare</a:t>
            </a:r>
          </a:p>
          <a:p>
            <a:r>
              <a:rPr lang="en-US" smtClean="0"/>
              <a:t>Read-only password</a:t>
            </a:r>
          </a:p>
          <a:p>
            <a:r>
              <a:rPr lang="en-US" smtClean="0"/>
              <a:t>Create account for your group project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4294967295"/>
          </p:nvPr>
        </p:nvSpPr>
        <p:spPr>
          <a:xfrm>
            <a:off x="7239000" y="0"/>
            <a:ext cx="1905000" cy="457200"/>
          </a:xfrm>
          <a:prstGeom prst="rect">
            <a:avLst/>
          </a:prstGeom>
          <a:noFill/>
        </p:spPr>
        <p:txBody>
          <a:bodyPr/>
          <a:lstStyle/>
          <a:p>
            <a:fld id="{2E790BD9-4353-4D70-BB5A-0EA6DFF098DC}" type="slidenum">
              <a:rPr lang="en-US" smtClean="0"/>
              <a:pPr/>
              <a:t>89</a:t>
            </a:fld>
            <a:endParaRPr lang="en-US" smtClean="0"/>
          </a:p>
        </p:txBody>
      </p:sp>
      <p:pic>
        <p:nvPicPr>
          <p:cNvPr id="62467" name="Picture 3"/>
          <p:cNvPicPr>
            <a:picLocks noChangeAspect="1" noChangeArrowheads="1"/>
          </p:cNvPicPr>
          <p:nvPr/>
        </p:nvPicPr>
        <p:blipFill>
          <a:blip r:embed="rId2" cstate="print"/>
          <a:srcRect/>
          <a:stretch>
            <a:fillRect/>
          </a:stretch>
        </p:blipFill>
        <p:spPr bwMode="auto">
          <a:xfrm>
            <a:off x="0" y="0"/>
            <a:ext cx="9144000" cy="645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619969"/>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3708" t="2277" r="4266" b="1636"/>
          <a:stretch>
            <a:fillRect/>
          </a:stretch>
        </p:blipFill>
        <p:spPr bwMode="auto">
          <a:xfrm>
            <a:off x="2770094" y="762000"/>
            <a:ext cx="1163665" cy="2151017"/>
          </a:xfrm>
          <a:prstGeom prst="rect">
            <a:avLst/>
          </a:prstGeom>
          <a:ln>
            <a:noFill/>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4" cstate="print"/>
          <a:srcRect/>
          <a:stretch>
            <a:fillRect/>
          </a:stretch>
        </p:blipFill>
        <p:spPr bwMode="auto">
          <a:xfrm>
            <a:off x="39190" y="0"/>
            <a:ext cx="9104810" cy="7130599"/>
          </a:xfrm>
          <a:prstGeom prst="rect">
            <a:avLst/>
          </a:prstGeom>
          <a:noFill/>
          <a:ln w="9525">
            <a:noFill/>
            <a:miter lim="800000"/>
            <a:headEnd/>
            <a:tailEnd/>
          </a:ln>
        </p:spPr>
      </p:pic>
      <p:cxnSp>
        <p:nvCxnSpPr>
          <p:cNvPr id="5" name="Straight Arrow Connector 4"/>
          <p:cNvCxnSpPr/>
          <p:nvPr/>
        </p:nvCxnSpPr>
        <p:spPr>
          <a:xfrm flipH="1">
            <a:off x="1158135" y="3980029"/>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152398" y="1859492"/>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1" presetClass="exit" presetSubtype="0" fill="hold" nodeType="with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Bibliography</a:t>
            </a:r>
          </a:p>
        </p:txBody>
      </p:sp>
      <p:sp>
        <p:nvSpPr>
          <p:cNvPr id="182275" name="Rectangle 3"/>
          <p:cNvSpPr>
            <a:spLocks noGrp="1" noChangeArrowheads="1"/>
          </p:cNvSpPr>
          <p:nvPr>
            <p:ph type="body" idx="1"/>
          </p:nvPr>
        </p:nvSpPr>
        <p:spPr/>
        <p:txBody>
          <a:bodyPr/>
          <a:lstStyle/>
          <a:p>
            <a:r>
              <a:rPr lang="en-US" smtClean="0"/>
              <a:t>For creating bibliographies of references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4294967295"/>
          </p:nvPr>
        </p:nvSpPr>
        <p:spPr>
          <a:xfrm>
            <a:off x="7239000" y="0"/>
            <a:ext cx="1905000" cy="457200"/>
          </a:xfrm>
          <a:prstGeom prst="rect">
            <a:avLst/>
          </a:prstGeom>
          <a:noFill/>
        </p:spPr>
        <p:txBody>
          <a:bodyPr/>
          <a:lstStyle/>
          <a:p>
            <a:fld id="{15CA0B85-D8E3-417E-A77F-61F1CA2524AD}" type="slidenum">
              <a:rPr lang="en-US" smtClean="0"/>
              <a:pPr/>
              <a:t>91</a:t>
            </a:fld>
            <a:endParaRPr lang="en-US" smtClean="0"/>
          </a:p>
        </p:txBody>
      </p:sp>
      <p:pic>
        <p:nvPicPr>
          <p:cNvPr id="9219" name="Picture 3"/>
          <p:cNvPicPr>
            <a:picLocks noChangeAspect="1" noChangeArrowheads="1"/>
          </p:cNvPicPr>
          <p:nvPr/>
        </p:nvPicPr>
        <p:blipFill>
          <a:blip r:embed="rId2" cstate="print"/>
          <a:srcRect/>
          <a:stretch>
            <a:fillRect/>
          </a:stretch>
        </p:blipFill>
        <p:spPr bwMode="auto">
          <a:xfrm>
            <a:off x="0" y="0"/>
            <a:ext cx="9144000" cy="7623168"/>
          </a:xfrm>
          <a:prstGeom prst="rect">
            <a:avLst/>
          </a:prstGeom>
          <a:noFill/>
          <a:ln w="9525">
            <a:noFill/>
            <a:miter lim="800000"/>
            <a:headEnd/>
            <a:tailEnd/>
          </a:ln>
        </p:spPr>
      </p:pic>
      <p:cxnSp>
        <p:nvCxnSpPr>
          <p:cNvPr id="4" name="Straight Arrow Connector 3"/>
          <p:cNvCxnSpPr/>
          <p:nvPr/>
        </p:nvCxnSpPr>
        <p:spPr>
          <a:xfrm flipH="1">
            <a:off x="3356517" y="830924"/>
            <a:ext cx="446049" cy="524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p:cNvSpPr>
            <a:spLocks noGrp="1"/>
          </p:cNvSpPr>
          <p:nvPr>
            <p:ph type="sldNum" sz="quarter" idx="4294967295"/>
          </p:nvPr>
        </p:nvSpPr>
        <p:spPr>
          <a:xfrm>
            <a:off x="7239000" y="0"/>
            <a:ext cx="1905000" cy="457200"/>
          </a:xfrm>
          <a:prstGeom prst="rect">
            <a:avLst/>
          </a:prstGeom>
          <a:noFill/>
        </p:spPr>
        <p:txBody>
          <a:bodyPr/>
          <a:lstStyle/>
          <a:p>
            <a:fld id="{027936DE-3389-4D49-AF12-DC2FDAD43958}" type="slidenum">
              <a:rPr lang="en-US" smtClean="0"/>
              <a:pPr/>
              <a:t>92</a:t>
            </a:fld>
            <a:endParaRPr lang="en-US" smtClean="0"/>
          </a:p>
        </p:txBody>
      </p:sp>
      <p:pic>
        <p:nvPicPr>
          <p:cNvPr id="70659" name="Picture 2"/>
          <p:cNvPicPr>
            <a:picLocks noChangeAspect="1" noChangeArrowheads="1"/>
          </p:cNvPicPr>
          <p:nvPr/>
        </p:nvPicPr>
        <p:blipFill>
          <a:blip r:embed="rId2" cstate="print"/>
          <a:srcRect/>
          <a:stretch>
            <a:fillRect/>
          </a:stretch>
        </p:blipFill>
        <p:spPr bwMode="auto">
          <a:xfrm>
            <a:off x="0" y="0"/>
            <a:ext cx="9144000" cy="5984875"/>
          </a:xfrm>
          <a:prstGeom prst="rect">
            <a:avLst/>
          </a:prstGeom>
          <a:noFill/>
          <a:ln w="9525">
            <a:noFill/>
            <a:miter lim="800000"/>
            <a:headEnd/>
            <a:tailEnd/>
          </a:ln>
        </p:spPr>
      </p:pic>
      <p:pic>
        <p:nvPicPr>
          <p:cNvPr id="205828" name="Picture 4"/>
          <p:cNvPicPr>
            <a:picLocks noChangeAspect="1" noChangeArrowheads="1"/>
          </p:cNvPicPr>
          <p:nvPr/>
        </p:nvPicPr>
        <p:blipFill>
          <a:blip r:embed="rId3" cstate="print"/>
          <a:srcRect/>
          <a:stretch>
            <a:fillRect/>
          </a:stretch>
        </p:blipFill>
        <p:spPr bwMode="auto">
          <a:xfrm>
            <a:off x="7094220" y="5773012"/>
            <a:ext cx="1866900" cy="885825"/>
          </a:xfrm>
          <a:prstGeom prst="rect">
            <a:avLst/>
          </a:prstGeom>
          <a:noFill/>
          <a:ln w="9525">
            <a:noFill/>
            <a:miter lim="800000"/>
            <a:headEnd/>
            <a:tailEnd/>
          </a:ln>
        </p:spPr>
      </p:pic>
      <p:pic>
        <p:nvPicPr>
          <p:cNvPr id="207874" name="Picture 2"/>
          <p:cNvPicPr>
            <a:picLocks noChangeAspect="1" noChangeArrowheads="1"/>
          </p:cNvPicPr>
          <p:nvPr/>
        </p:nvPicPr>
        <p:blipFill>
          <a:blip r:embed="rId4" cstate="print"/>
          <a:srcRect/>
          <a:stretch>
            <a:fillRect/>
          </a:stretch>
        </p:blipFill>
        <p:spPr bwMode="auto">
          <a:xfrm>
            <a:off x="3319099" y="3073944"/>
            <a:ext cx="2085975" cy="923925"/>
          </a:xfrm>
          <a:prstGeom prst="rect">
            <a:avLst/>
          </a:prstGeom>
          <a:noFill/>
          <a:ln w="9525">
            <a:noFill/>
            <a:miter lim="800000"/>
            <a:headEnd/>
            <a:tailEnd/>
          </a:ln>
        </p:spPr>
      </p:pic>
      <p:pic>
        <p:nvPicPr>
          <p:cNvPr id="207875" name="Picture 3"/>
          <p:cNvPicPr>
            <a:picLocks noChangeAspect="1" noChangeArrowheads="1"/>
          </p:cNvPicPr>
          <p:nvPr/>
        </p:nvPicPr>
        <p:blipFill>
          <a:blip r:embed="rId5" cstate="print"/>
          <a:srcRect/>
          <a:stretch>
            <a:fillRect/>
          </a:stretch>
        </p:blipFill>
        <p:spPr bwMode="auto">
          <a:xfrm>
            <a:off x="3331301" y="3300096"/>
            <a:ext cx="1971675" cy="1143000"/>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3228703" y="1726158"/>
            <a:ext cx="5105400" cy="3057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7874"/>
                                        </p:tgtEl>
                                        <p:attrNameLst>
                                          <p:attrName>style.visibility</p:attrName>
                                        </p:attrNameLst>
                                      </p:cBhvr>
                                      <p:to>
                                        <p:strVal val="visible"/>
                                      </p:to>
                                    </p:set>
                                    <p:animEffect transition="in" filter="wipe(up)">
                                      <p:cBhvr>
                                        <p:cTn id="17" dur="500"/>
                                        <p:tgtEl>
                                          <p:spTgt spid="2078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07874"/>
                                        </p:tgtEl>
                                      </p:cBhvr>
                                    </p:animEffect>
                                    <p:set>
                                      <p:cBhvr>
                                        <p:cTn id="22" dur="1" fill="hold">
                                          <p:stCondLst>
                                            <p:cond delay="499"/>
                                          </p:stCondLst>
                                        </p:cTn>
                                        <p:tgtEl>
                                          <p:spTgt spid="2078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7875"/>
                                        </p:tgtEl>
                                        <p:attrNameLst>
                                          <p:attrName>style.visibility</p:attrName>
                                        </p:attrNameLst>
                                      </p:cBhvr>
                                      <p:to>
                                        <p:strVal val="visible"/>
                                      </p:to>
                                    </p:set>
                                    <p:animEffect transition="in" filter="wipe(up)">
                                      <p:cBhvr>
                                        <p:cTn id="27" dur="500"/>
                                        <p:tgtEl>
                                          <p:spTgt spid="20787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207875"/>
                                        </p:tgtEl>
                                      </p:cBhvr>
                                    </p:animEffect>
                                    <p:set>
                                      <p:cBhvr>
                                        <p:cTn id="32" dur="1" fill="hold">
                                          <p:stCondLst>
                                            <p:cond delay="499"/>
                                          </p:stCondLst>
                                        </p:cTn>
                                        <p:tgtEl>
                                          <p:spTgt spid="20787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561158" y="78378"/>
            <a:ext cx="8125641" cy="7549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Customizing RefWorks</a:t>
            </a:r>
          </a:p>
        </p:txBody>
      </p:sp>
      <p:sp>
        <p:nvSpPr>
          <p:cNvPr id="182275" name="Rectangle 3"/>
          <p:cNvSpPr>
            <a:spLocks noGrp="1" noChangeArrowheads="1"/>
          </p:cNvSpPr>
          <p:nvPr>
            <p:ph type="body" idx="1"/>
          </p:nvPr>
        </p:nvSpPr>
        <p:spPr/>
        <p:txBody>
          <a:bodyPr/>
          <a:lstStyle/>
          <a:p>
            <a:r>
              <a:rPr lang="en-US" smtClean="0"/>
              <a:t>Number of references displayed per screen</a:t>
            </a:r>
          </a:p>
          <a:p>
            <a:r>
              <a:rPr lang="en-US" smtClean="0"/>
              <a:t>Citation preview settings</a:t>
            </a:r>
          </a:p>
          <a:p>
            <a:r>
              <a:rPr lang="en-US" smtClean="0"/>
              <a:t>Set default folder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8227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5"/>
          <p:cNvPicPr>
            <a:picLocks noChangeAspect="1" noChangeArrowheads="1"/>
          </p:cNvPicPr>
          <p:nvPr/>
        </p:nvPicPr>
        <p:blipFill>
          <a:blip r:embed="rId2" cstate="print"/>
          <a:srcRect/>
          <a:stretch>
            <a:fillRect/>
          </a:stretch>
        </p:blipFill>
        <p:spPr bwMode="auto">
          <a:xfrm>
            <a:off x="0" y="0"/>
            <a:ext cx="9144000" cy="5903913"/>
          </a:xfrm>
          <a:prstGeom prst="rect">
            <a:avLst/>
          </a:prstGeom>
          <a:noFill/>
          <a:ln w="9525">
            <a:noFill/>
            <a:miter lim="800000"/>
            <a:headEnd/>
            <a:tailEnd/>
          </a:ln>
        </p:spPr>
      </p:pic>
      <p:sp>
        <p:nvSpPr>
          <p:cNvPr id="7" name="Rectangle 6"/>
          <p:cNvSpPr/>
          <p:nvPr/>
        </p:nvSpPr>
        <p:spPr>
          <a:xfrm>
            <a:off x="0" y="0"/>
            <a:ext cx="9144000" cy="7460166"/>
          </a:xfrm>
          <a:prstGeom prst="rect">
            <a:avLst/>
          </a:prstGeom>
          <a:solidFill>
            <a:srgbClr val="0D0D0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659" name="Picture 3"/>
          <p:cNvPicPr>
            <a:picLocks noChangeAspect="1" noChangeArrowheads="1"/>
          </p:cNvPicPr>
          <p:nvPr/>
        </p:nvPicPr>
        <p:blipFill>
          <a:blip r:embed="rId3" cstate="print"/>
          <a:srcRect/>
          <a:stretch>
            <a:fillRect/>
          </a:stretch>
        </p:blipFill>
        <p:spPr bwMode="auto">
          <a:xfrm>
            <a:off x="738188" y="433388"/>
            <a:ext cx="7667625" cy="5991225"/>
          </a:xfrm>
          <a:prstGeom prst="rect">
            <a:avLst/>
          </a:prstGeom>
          <a:noFill/>
          <a:ln w="9525">
            <a:noFill/>
            <a:miter lim="800000"/>
            <a:headEnd/>
            <a:tailEnd/>
          </a:ln>
        </p:spPr>
      </p:pic>
      <p:pic>
        <p:nvPicPr>
          <p:cNvPr id="198660" name="Picture 4"/>
          <p:cNvPicPr>
            <a:picLocks noChangeAspect="1" noChangeArrowheads="1"/>
          </p:cNvPicPr>
          <p:nvPr/>
        </p:nvPicPr>
        <p:blipFill>
          <a:blip r:embed="rId4" cstate="print"/>
          <a:srcRect/>
          <a:stretch>
            <a:fillRect/>
          </a:stretch>
        </p:blipFill>
        <p:spPr bwMode="auto">
          <a:xfrm>
            <a:off x="4002088" y="2652713"/>
            <a:ext cx="7019925" cy="3467100"/>
          </a:xfrm>
          <a:prstGeom prst="rect">
            <a:avLst/>
          </a:prstGeom>
          <a:noFill/>
          <a:ln w="9525">
            <a:noFill/>
            <a:miter lim="800000"/>
            <a:headEnd/>
            <a:tailEnd/>
          </a:ln>
        </p:spPr>
      </p:pic>
      <p:pic>
        <p:nvPicPr>
          <p:cNvPr id="203778" name="Picture 2"/>
          <p:cNvPicPr>
            <a:picLocks noChangeAspect="1" noChangeArrowheads="1"/>
          </p:cNvPicPr>
          <p:nvPr/>
        </p:nvPicPr>
        <p:blipFill>
          <a:blip r:embed="rId5" cstate="print"/>
          <a:srcRect/>
          <a:stretch>
            <a:fillRect/>
          </a:stretch>
        </p:blipFill>
        <p:spPr bwMode="auto">
          <a:xfrm>
            <a:off x="4013200" y="2452688"/>
            <a:ext cx="1933575" cy="180975"/>
          </a:xfrm>
          <a:prstGeom prst="rect">
            <a:avLst/>
          </a:prstGeom>
          <a:noFill/>
          <a:ln w="9525">
            <a:noFill/>
            <a:miter lim="800000"/>
            <a:headEnd/>
            <a:tailEnd/>
          </a:ln>
        </p:spPr>
      </p:pic>
      <p:cxnSp>
        <p:nvCxnSpPr>
          <p:cNvPr id="8" name="Straight Arrow Connector 7"/>
          <p:cNvCxnSpPr/>
          <p:nvPr/>
        </p:nvCxnSpPr>
        <p:spPr>
          <a:xfrm flipV="1">
            <a:off x="6596742" y="169817"/>
            <a:ext cx="456565" cy="4833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148999" y="1188720"/>
            <a:ext cx="475253" cy="49203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5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98660"/>
                                        </p:tgtEl>
                                        <p:attrNameLst>
                                          <p:attrName>style.visibility</p:attrName>
                                        </p:attrNameLst>
                                      </p:cBhvr>
                                      <p:to>
                                        <p:strVal val="visible"/>
                                      </p:to>
                                    </p:set>
                                    <p:animEffect transition="in" filter="wipe(up)">
                                      <p:cBhvr>
                                        <p:cTn id="23" dur="500"/>
                                        <p:tgtEl>
                                          <p:spTgt spid="198660"/>
                                        </p:tgtEl>
                                      </p:cBhvr>
                                    </p:animEffect>
                                  </p:childTnLst>
                                </p:cTn>
                              </p:par>
                              <p:par>
                                <p:cTn id="24" presetID="1" presetClass="exit" presetSubtype="0" fill="hold"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nodeType="clickEffect">
                                  <p:stCondLst>
                                    <p:cond delay="0"/>
                                  </p:stCondLst>
                                  <p:childTnLst>
                                    <p:animEffect transition="out" filter="wipe(down)">
                                      <p:cBhvr>
                                        <p:cTn id="29" dur="500"/>
                                        <p:tgtEl>
                                          <p:spTgt spid="198660"/>
                                        </p:tgtEl>
                                      </p:cBhvr>
                                    </p:animEffect>
                                    <p:set>
                                      <p:cBhvr>
                                        <p:cTn id="30" dur="1" fill="hold">
                                          <p:stCondLst>
                                            <p:cond delay="499"/>
                                          </p:stCondLst>
                                        </p:cTn>
                                        <p:tgtEl>
                                          <p:spTgt spid="198660"/>
                                        </p:tgtEl>
                                        <p:attrNameLst>
                                          <p:attrName>style.visibility</p:attrName>
                                        </p:attrNameLst>
                                      </p:cBhvr>
                                      <p:to>
                                        <p:strVal val="hidden"/>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203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2"/>
          <p:cNvPicPr>
            <a:picLocks noChangeAspect="1" noChangeArrowheads="1"/>
          </p:cNvPicPr>
          <p:nvPr/>
        </p:nvPicPr>
        <p:blipFill>
          <a:blip r:embed="rId2" cstate="print"/>
          <a:srcRect/>
          <a:stretch>
            <a:fillRect/>
          </a:stretch>
        </p:blipFill>
        <p:spPr bwMode="auto">
          <a:xfrm>
            <a:off x="0" y="0"/>
            <a:ext cx="9144000" cy="5975350"/>
          </a:xfrm>
          <a:prstGeom prst="rect">
            <a:avLst/>
          </a:prstGeom>
          <a:noFill/>
          <a:ln w="9525">
            <a:noFill/>
            <a:miter lim="800000"/>
            <a:headEnd/>
            <a:tailEnd/>
          </a:ln>
        </p:spPr>
      </p:pic>
      <p:pic>
        <p:nvPicPr>
          <p:cNvPr id="199683" name="Picture 3"/>
          <p:cNvPicPr>
            <a:picLocks noChangeAspect="1" noChangeArrowheads="1"/>
          </p:cNvPicPr>
          <p:nvPr/>
        </p:nvPicPr>
        <p:blipFill>
          <a:blip r:embed="rId3" cstate="print"/>
          <a:srcRect/>
          <a:stretch>
            <a:fillRect/>
          </a:stretch>
        </p:blipFill>
        <p:spPr bwMode="auto">
          <a:xfrm>
            <a:off x="4951413" y="2674938"/>
            <a:ext cx="2320925" cy="485775"/>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0" y="0"/>
            <a:ext cx="9144000" cy="59340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wipe(up)">
                                      <p:cBhvr>
                                        <p:cTn id="7" dur="500"/>
                                        <p:tgtEl>
                                          <p:spTgt spid="1996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2"/>
          <p:cNvPicPr>
            <a:picLocks noChangeAspect="1" noChangeArrowheads="1"/>
          </p:cNvPicPr>
          <p:nvPr/>
        </p:nvPicPr>
        <p:blipFill>
          <a:blip r:embed="rId2" cstate="print"/>
          <a:srcRect/>
          <a:stretch>
            <a:fillRect/>
          </a:stretch>
        </p:blipFill>
        <p:spPr bwMode="auto">
          <a:xfrm>
            <a:off x="-1" y="0"/>
            <a:ext cx="9144001" cy="5934075"/>
          </a:xfrm>
          <a:prstGeom prst="rect">
            <a:avLst/>
          </a:prstGeom>
          <a:noFill/>
          <a:ln w="9525">
            <a:noFill/>
            <a:miter lim="800000"/>
            <a:headEnd/>
            <a:tailEnd/>
          </a:ln>
        </p:spPr>
      </p:pic>
      <p:sp>
        <p:nvSpPr>
          <p:cNvPr id="11" name="Rectangle 10"/>
          <p:cNvSpPr/>
          <p:nvPr/>
        </p:nvSpPr>
        <p:spPr>
          <a:xfrm>
            <a:off x="0" y="0"/>
            <a:ext cx="9144000" cy="7460166"/>
          </a:xfrm>
          <a:prstGeom prst="rect">
            <a:avLst/>
          </a:prstGeom>
          <a:solidFill>
            <a:srgbClr val="0D0D0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noChangeArrowheads="1"/>
          </p:cNvPicPr>
          <p:nvPr/>
        </p:nvPicPr>
        <p:blipFill>
          <a:blip r:embed="rId3" cstate="print"/>
          <a:srcRect/>
          <a:stretch>
            <a:fillRect/>
          </a:stretch>
        </p:blipFill>
        <p:spPr bwMode="auto">
          <a:xfrm>
            <a:off x="747713" y="438150"/>
            <a:ext cx="7648575" cy="5981700"/>
          </a:xfrm>
          <a:prstGeom prst="rect">
            <a:avLst/>
          </a:prstGeom>
          <a:noFill/>
          <a:ln w="9525">
            <a:noFill/>
            <a:miter lim="800000"/>
            <a:headEnd/>
            <a:tailEnd/>
          </a:ln>
        </p:spPr>
      </p:pic>
      <p:pic>
        <p:nvPicPr>
          <p:cNvPr id="198663" name="Picture 7"/>
          <p:cNvPicPr>
            <a:picLocks noChangeAspect="1" noChangeArrowheads="1"/>
          </p:cNvPicPr>
          <p:nvPr/>
        </p:nvPicPr>
        <p:blipFill>
          <a:blip r:embed="rId4" cstate="print"/>
          <a:srcRect/>
          <a:stretch>
            <a:fillRect/>
          </a:stretch>
        </p:blipFill>
        <p:spPr bwMode="auto">
          <a:xfrm>
            <a:off x="4003675" y="4397375"/>
            <a:ext cx="1981200" cy="904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8663"/>
                                        </p:tgtEl>
                                        <p:attrNameLst>
                                          <p:attrName>style.visibility</p:attrName>
                                        </p:attrNameLst>
                                      </p:cBhvr>
                                      <p:to>
                                        <p:strVal val="visible"/>
                                      </p:to>
                                    </p:set>
                                    <p:animEffect transition="in" filter="wipe(up)">
                                      <p:cBhvr>
                                        <p:cTn id="7" dur="500"/>
                                        <p:tgtEl>
                                          <p:spTgt spid="198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6305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RefWorks Help</a:t>
            </a:r>
          </a:p>
        </p:txBody>
      </p:sp>
      <p:sp>
        <p:nvSpPr>
          <p:cNvPr id="182275" name="Rectangle 3"/>
          <p:cNvSpPr>
            <a:spLocks noGrp="1" noChangeArrowheads="1"/>
          </p:cNvSpPr>
          <p:nvPr>
            <p:ph type="body" idx="1"/>
          </p:nvPr>
        </p:nvSpPr>
        <p:spPr/>
        <p:txBody>
          <a:bodyPr/>
          <a:lstStyle/>
          <a:p>
            <a:r>
              <a:rPr lang="en-US" dirty="0" smtClean="0"/>
              <a:t>See the library guide</a:t>
            </a:r>
            <a:br>
              <a:rPr lang="en-US" dirty="0" smtClean="0"/>
            </a:br>
            <a:r>
              <a:rPr lang="en-US" dirty="0" smtClean="0"/>
              <a:t>http://resources.library.lemoyne.edu/</a:t>
            </a:r>
            <a:br>
              <a:rPr lang="en-US" dirty="0" smtClean="0"/>
            </a:br>
            <a:r>
              <a:rPr lang="en-US" dirty="0" smtClean="0"/>
              <a:t>                                           </a:t>
            </a:r>
            <a:r>
              <a:rPr lang="en-US" dirty="0" err="1" smtClean="0"/>
              <a:t>pubserv-refworks</a:t>
            </a:r>
            <a:endParaRPr lang="en-US" dirty="0" smtClean="0"/>
          </a:p>
        </p:txBody>
      </p:sp>
    </p:spTree>
    <p:extLst>
      <p:ext uri="{BB962C8B-B14F-4D97-AF65-F5344CB8AC3E}">
        <p14:creationId xmlns:p14="http://schemas.microsoft.com/office/powerpoint/2010/main" val="137894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4356</TotalTime>
  <Words>2323</Words>
  <Application>Microsoft Office PowerPoint</Application>
  <PresentationFormat>On-screen Show (4:3)</PresentationFormat>
  <Paragraphs>230</Paragraphs>
  <Slides>107</Slides>
  <Notes>29</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Default Design</vt:lpstr>
      <vt:lpstr>Introduction to RefWorks</vt:lpstr>
      <vt:lpstr>PowerPoint Presentation</vt:lpstr>
      <vt:lpstr>PowerPoint Presentation</vt:lpstr>
      <vt:lpstr>PowerPoint Presentation</vt:lpstr>
      <vt:lpstr>Why RefWorks</vt:lpstr>
      <vt:lpstr>PowerPoint Presentation</vt:lpstr>
      <vt:lpstr>What We’ll Cover</vt:lpstr>
      <vt:lpstr>RefWorks Library Guide</vt:lpstr>
      <vt:lpstr>PowerPoint Presentation</vt:lpstr>
      <vt:lpstr>Create an account</vt:lpstr>
      <vt:lpstr>PowerPoint Presentation</vt:lpstr>
      <vt:lpstr>PowerPoint Presentation</vt:lpstr>
      <vt:lpstr>PowerPoint Presentation</vt:lpstr>
      <vt:lpstr>PowerPoint Presentation</vt:lpstr>
      <vt:lpstr>PowerPoint Presentation</vt:lpstr>
      <vt:lpstr>Adding citations to RefWorks</vt:lpstr>
      <vt:lpstr>PowerPoint Presentation</vt:lpstr>
      <vt:lpstr>Adding citations to RefWorks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Adding citations to RefWorks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Turn off pop-up blockers</vt:lpstr>
      <vt:lpstr>Turn off pop-up blockers</vt:lpstr>
      <vt:lpstr>PowerPoint Presentation</vt:lpstr>
      <vt:lpstr>PowerPoint Presentation</vt:lpstr>
      <vt:lpstr>PowerPoint Presentation</vt:lpstr>
      <vt:lpstr>PowerPoint Presentation</vt:lpstr>
      <vt:lpstr>Organize citations within Refworks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Adding citations to RefWorks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Sharing 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Sharing References</vt:lpstr>
      <vt:lpstr>PowerPoint Presentation</vt:lpstr>
      <vt:lpstr>PowerPoint Presentation</vt:lpstr>
      <vt:lpstr>Sharing References</vt:lpstr>
      <vt:lpstr>PowerPoint Presentation</vt:lpstr>
      <vt:lpstr>Bibliography</vt:lpstr>
      <vt:lpstr>PowerPoint Presentation</vt:lpstr>
      <vt:lpstr>PowerPoint Presentation</vt:lpstr>
      <vt:lpstr>PowerPoint Presentation</vt:lpstr>
      <vt:lpstr>Customizing RefWorks</vt:lpstr>
      <vt:lpstr>PowerPoint Presentation</vt:lpstr>
      <vt:lpstr>PowerPoint Presentation</vt:lpstr>
      <vt:lpstr>PowerPoint Presentation</vt:lpstr>
      <vt:lpstr>PowerPoint Presentation</vt:lpstr>
      <vt:lpstr>RefWorks Help</vt:lpstr>
      <vt:lpstr>PowerPoint Presentation</vt:lpstr>
      <vt:lpstr>PowerPoint Presentation</vt:lpstr>
      <vt:lpstr>RefWorks Help</vt:lpstr>
      <vt:lpstr>PowerPoint Presentation</vt:lpstr>
      <vt:lpstr>PowerPoint Presentation</vt:lpstr>
      <vt:lpstr>PowerPoint Presentation</vt:lpstr>
      <vt:lpstr>PowerPoint Presentation</vt:lpstr>
      <vt:lpstr>Introduction to RefWorks</vt:lpstr>
    </vt:vector>
  </TitlesOfParts>
  <Company>Syracuse University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Syracuse Univiersity Library</dc:creator>
  <cp:lastModifiedBy>LeMoyne College</cp:lastModifiedBy>
  <cp:revision>658</cp:revision>
  <dcterms:created xsi:type="dcterms:W3CDTF">2006-10-01T16:15:13Z</dcterms:created>
  <dcterms:modified xsi:type="dcterms:W3CDTF">2014-09-16T19:56:11Z</dcterms:modified>
</cp:coreProperties>
</file>