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8" r:id="rId2"/>
    <p:sldId id="257" r:id="rId3"/>
    <p:sldId id="259" r:id="rId4"/>
    <p:sldId id="294" r:id="rId5"/>
    <p:sldId id="262" r:id="rId6"/>
    <p:sldId id="261" r:id="rId7"/>
    <p:sldId id="267" r:id="rId8"/>
    <p:sldId id="271" r:id="rId9"/>
    <p:sldId id="268" r:id="rId10"/>
    <p:sldId id="269" r:id="rId11"/>
    <p:sldId id="288" r:id="rId12"/>
    <p:sldId id="260" r:id="rId13"/>
    <p:sldId id="263" r:id="rId14"/>
    <p:sldId id="275" r:id="rId15"/>
    <p:sldId id="295" r:id="rId16"/>
    <p:sldId id="296" r:id="rId17"/>
    <p:sldId id="278" r:id="rId18"/>
    <p:sldId id="298" r:id="rId19"/>
    <p:sldId id="274" r:id="rId20"/>
    <p:sldId id="299" r:id="rId21"/>
    <p:sldId id="300" r:id="rId22"/>
    <p:sldId id="277" r:id="rId23"/>
    <p:sldId id="302" r:id="rId24"/>
    <p:sldId id="304" r:id="rId25"/>
    <p:sldId id="303" r:id="rId26"/>
    <p:sldId id="305" r:id="rId27"/>
    <p:sldId id="306" r:id="rId28"/>
    <p:sldId id="308" r:id="rId29"/>
    <p:sldId id="310" r:id="rId30"/>
    <p:sldId id="284" r:id="rId31"/>
    <p:sldId id="285" r:id="rId32"/>
    <p:sldId id="311" r:id="rId33"/>
    <p:sldId id="286" r:id="rId34"/>
    <p:sldId id="309" r:id="rId35"/>
    <p:sldId id="307" r:id="rId3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4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32" autoAdjust="0"/>
  </p:normalViewPr>
  <p:slideViewPr>
    <p:cSldViewPr snapToGrid="0" snapToObjects="1">
      <p:cViewPr>
        <p:scale>
          <a:sx n="70" d="100"/>
          <a:sy n="70" d="100"/>
        </p:scale>
        <p:origin x="-197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F88D4E48-A58A-424F-A0A4-D13414307BE3}" type="datetimeFigureOut">
              <a:rPr lang="en-US" smtClean="0"/>
              <a:t>10/4/2016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88620A57-977B-4360-8720-339236F8EEA8}" type="slidenum">
              <a:rPr lang="en-US" smtClean="0"/>
              <a:t>‹#›</a:t>
            </a:fld>
            <a:endParaRPr lang="en-US"/>
          </a:p>
        </p:txBody>
      </p:sp>
    </p:spTree>
    <p:extLst>
      <p:ext uri="{BB962C8B-B14F-4D97-AF65-F5344CB8AC3E}">
        <p14:creationId xmlns:p14="http://schemas.microsoft.com/office/powerpoint/2010/main" val="104317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sc.hul.harvard.edu/"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yber.law.harvard.edu/research/hoa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dl.edu/"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merlot.or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620A57-977B-4360-8720-339236F8EEA8}" type="slidenum">
              <a:rPr lang="en-US" smtClean="0"/>
              <a:t>1</a:t>
            </a:fld>
            <a:endParaRPr lang="en-US"/>
          </a:p>
        </p:txBody>
      </p:sp>
    </p:spTree>
    <p:extLst>
      <p:ext uri="{BB962C8B-B14F-4D97-AF65-F5344CB8AC3E}">
        <p14:creationId xmlns:p14="http://schemas.microsoft.com/office/powerpoint/2010/main" val="406644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marR="0" indent="-179525" algn="l" defTabSz="95746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Exclusive transfer of all copyrights to a publisher can yield odd outcomes, for example, authors having to request permission or pay to use their own work. </a:t>
            </a:r>
          </a:p>
          <a:p>
            <a:pPr marL="179525" indent="-179525" defTabSz="957468">
              <a:buFont typeface="Arial" panose="020B0604020202020204" pitchFamily="34" charset="0"/>
              <a:buChar char="•"/>
              <a:defRPr/>
            </a:pPr>
            <a:endParaRPr lang="en-US" dirty="0" smtClean="0"/>
          </a:p>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10</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Firstly</a:t>
            </a:r>
            <a:r>
              <a:rPr lang="en-US" baseline="0" dirty="0" smtClean="0"/>
              <a:t>, OA materials have to be published in electronic format – PDF, Word, </a:t>
            </a:r>
            <a:r>
              <a:rPr lang="en-US" baseline="0" dirty="0" err="1" smtClean="0"/>
              <a:t>LaTeX</a:t>
            </a:r>
            <a:r>
              <a:rPr lang="en-US" baseline="0" dirty="0" smtClean="0"/>
              <a:t>, etc. </a:t>
            </a:r>
          </a:p>
          <a:p>
            <a:pPr marL="179525" indent="-179525">
              <a:buFont typeface="Arial" panose="020B0604020202020204" pitchFamily="34" charset="0"/>
              <a:buChar char="•"/>
            </a:pPr>
            <a:r>
              <a:rPr lang="en-US" baseline="0" dirty="0" smtClean="0"/>
              <a:t>Secondly, they have to be placed on a networked server – i.e., on the world-wide web, on an FTP server, or some other internet server – accessible without restrictions – without passwords or other DRM – to anyone who wants it. </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11</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Peter</a:t>
            </a:r>
            <a:r>
              <a:rPr lang="en-US" baseline="0" dirty="0" smtClean="0"/>
              <a:t> </a:t>
            </a:r>
            <a:r>
              <a:rPr lang="en-US" sz="1300" dirty="0" err="1"/>
              <a:t>Suber</a:t>
            </a:r>
            <a:r>
              <a:rPr lang="en-US" sz="1300" dirty="0"/>
              <a:t>, Director of the </a:t>
            </a:r>
            <a:r>
              <a:rPr lang="en-US" sz="1300" dirty="0">
                <a:hlinkClick r:id="rId3"/>
              </a:rPr>
              <a:t>Harvard Office for Scholarly Communication</a:t>
            </a:r>
            <a:r>
              <a:rPr lang="en-US" sz="1300" dirty="0"/>
              <a:t> and Director of the </a:t>
            </a:r>
            <a:r>
              <a:rPr lang="en-US" sz="1300" dirty="0">
                <a:hlinkClick r:id="rId4"/>
              </a:rPr>
              <a:t>Harvard Open Access Project</a:t>
            </a:r>
            <a:r>
              <a:rPr lang="en-US" sz="1300" dirty="0"/>
              <a:t>, suggests that OA removes two types of barriers: price and permission. </a:t>
            </a:r>
            <a:endParaRPr lang="en-US" dirty="0" smtClean="0"/>
          </a:p>
          <a:p>
            <a:pPr marL="179525" indent="-179525">
              <a:buFont typeface="Arial" panose="020B0604020202020204" pitchFamily="34" charset="0"/>
              <a:buChar char="•"/>
            </a:pPr>
            <a:r>
              <a:rPr lang="en-US" dirty="0" smtClean="0"/>
              <a:t>In 2002 the Budapest Open Access Initiative issued the first formal declaration on Open Access: referring specifically to scholarly literature, OA is defined as “its free availability on the public internet, permitting any users to read, download, copy, distribute, print, search, or link to the full texts of these articles, crawl them for indexing, pass them as data to software, or use them for any other lawful purpose, without financial, legal, or technical barriers other than those inseparable from gaining access to the internet itself” (Budapest Open Access Initiative, 2002).</a:t>
            </a:r>
          </a:p>
          <a:p>
            <a:pPr marL="179525" indent="-179525">
              <a:buFont typeface="Arial" panose="020B0604020202020204" pitchFamily="34" charset="0"/>
              <a:buChar char="•"/>
            </a:pPr>
            <a:r>
              <a:rPr lang="en-US" dirty="0" smtClean="0"/>
              <a:t>The Bethesda Statement on Open Access Publishing (2003) promotes OA for scientific literature, though with a narrower focus on biomedical research specifically.</a:t>
            </a:r>
          </a:p>
          <a:p>
            <a:pPr marL="179525" indent="-179525">
              <a:buFont typeface="Arial" panose="020B0604020202020204" pitchFamily="34" charset="0"/>
              <a:buChar char="•"/>
            </a:pPr>
            <a:r>
              <a:rPr lang="en-US" dirty="0" smtClean="0"/>
              <a:t>The Berlin Declaration on Open Access to Knowledge in the Sciences and Humanities (2003) was written to promote OA for scientific knowledge and cultural heritage broadly, and so includes not only scholarly literature, but also data, metadata, source materials, and multimedia material.</a:t>
            </a:r>
          </a:p>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12</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The idea</a:t>
            </a:r>
            <a:r>
              <a:rPr lang="en-US" baseline="0" dirty="0" smtClean="0"/>
              <a:t> of </a:t>
            </a:r>
            <a:r>
              <a:rPr lang="en-US" dirty="0" smtClean="0"/>
              <a:t>Creative Commons licensing is</a:t>
            </a:r>
            <a:r>
              <a:rPr lang="en-US" baseline="0" dirty="0" smtClean="0"/>
              <a:t> derived from Open Source licenses. MIT, GNU, etc. </a:t>
            </a:r>
            <a:endParaRPr lang="en-US" dirty="0" smtClean="0"/>
          </a:p>
          <a:p>
            <a:pPr marL="179525" indent="-179525">
              <a:buFont typeface="Arial" panose="020B0604020202020204" pitchFamily="34" charset="0"/>
              <a:buChar char="•"/>
            </a:pPr>
            <a:r>
              <a:rPr lang="en-US" dirty="0" smtClean="0"/>
              <a:t>Attribution and No Derivatives </a:t>
            </a:r>
            <a:r>
              <a:rPr lang="en-US" sz="1300" dirty="0"/>
              <a:t>are straight out of the U.S. Code. Importantly, of all the rights articulated in the U.S. Code, these are the only ones that may be reserved under a CC license. </a:t>
            </a:r>
          </a:p>
          <a:p>
            <a:pPr marL="179525" indent="-179525">
              <a:buFont typeface="Arial" panose="020B0604020202020204" pitchFamily="34" charset="0"/>
              <a:buChar char="•"/>
            </a:pPr>
            <a:r>
              <a:rPr lang="en-US" sz="1300" dirty="0"/>
              <a:t>The other two rights articulated by CC licenses (Non-commercial and Share-alike) are restrictions to the first two rights, articulating what the user can or cannot do with derivative works. Share-alike is essentially the same as the concept of “</a:t>
            </a:r>
            <a:r>
              <a:rPr lang="en-US" sz="1300" dirty="0" err="1"/>
              <a:t>Copyleft</a:t>
            </a:r>
            <a:r>
              <a:rPr lang="en-US" sz="1300" dirty="0"/>
              <a:t>;” both restrict the future rights of others.</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13</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Mix</a:t>
            </a:r>
            <a:r>
              <a:rPr lang="en-US" baseline="0" dirty="0" smtClean="0"/>
              <a:t> and </a:t>
            </a:r>
            <a:r>
              <a:rPr lang="en-US" baseline="0" smtClean="0"/>
              <a:t>match rights</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14</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15</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16</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17</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18</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sz="1300" dirty="0"/>
              <a:t>Survey of  3,000 full-time and part-time professors</a:t>
            </a:r>
          </a:p>
          <a:p>
            <a:pPr marL="179525" indent="-179525">
              <a:buFont typeface="Arial" panose="020B0604020202020204" pitchFamily="34" charset="0"/>
              <a:buChar char="•"/>
            </a:pPr>
            <a:r>
              <a:rPr lang="en-US" sz="1300" dirty="0"/>
              <a:t>Awareness of free or openly licensed educational resources, including textbooks and other teaching materials, has increased slightly over the past year, but </a:t>
            </a:r>
            <a:r>
              <a:rPr lang="en-US" sz="1300" dirty="0" smtClean="0"/>
              <a:t>still </a:t>
            </a:r>
            <a:r>
              <a:rPr lang="en-US" sz="1300" dirty="0"/>
              <a:t>only 6.6 percent of faculty members are "very aware" of them. </a:t>
            </a:r>
          </a:p>
          <a:p>
            <a:pPr marL="179525" indent="-179525">
              <a:buFont typeface="Arial" panose="020B0604020202020204" pitchFamily="34" charset="0"/>
              <a:buChar char="•"/>
            </a:pPr>
            <a:r>
              <a:rPr lang="en-US" sz="1300" dirty="0"/>
              <a:t>87 percent [of faculty surveyed] said the cost to the students had been important or very important to them. But the survey also found that only about 5 percent of those professors had assigned a free or openly licensed textbook. </a:t>
            </a:r>
          </a:p>
          <a:p>
            <a:pPr marL="179525" indent="-179525">
              <a:buFont typeface="Arial" panose="020B0604020202020204" pitchFamily="34" charset="0"/>
              <a:buChar char="•"/>
            </a:pPr>
            <a:r>
              <a:rPr lang="en-US" sz="1300" dirty="0"/>
              <a:t>professors who teach large-enrollment introductory courses were adopting openly licensed materials at twice the rate of the general faculty population</a:t>
            </a:r>
          </a:p>
          <a:p>
            <a:pPr marL="179525" indent="-179525">
              <a:buFont typeface="Arial" panose="020B0604020202020204" pitchFamily="34" charset="0"/>
              <a:buChar char="•"/>
            </a:pPr>
            <a:r>
              <a:rPr lang="en-US" sz="1300" dirty="0"/>
              <a:t>perceived barriers to using the materials: 49 percent said "there are not enough resources for my subject"; 48 percent said it is "too hard to find what I need"; and 45 percent said "there is no comprehensive catalog of resources."</a:t>
            </a:r>
          </a:p>
          <a:p>
            <a:pPr marL="179525" indent="-179525">
              <a:buFont typeface="Arial" panose="020B0604020202020204" pitchFamily="34" charset="0"/>
              <a:buChar char="•"/>
            </a:pPr>
            <a:endParaRPr lang="en-US" sz="1300" dirty="0"/>
          </a:p>
          <a:p>
            <a:pPr marL="179525" indent="-179525" defTabSz="957468">
              <a:buFont typeface="Arial" panose="020B0604020202020204" pitchFamily="34" charset="0"/>
              <a:buChar char="•"/>
              <a:defRPr/>
            </a:pPr>
            <a:r>
              <a:rPr lang="en-US" sz="1300" dirty="0"/>
              <a:t>Source: </a:t>
            </a:r>
            <a:r>
              <a:rPr lang="en-US" sz="1300" dirty="0" err="1"/>
              <a:t>Blumenstyk</a:t>
            </a:r>
            <a:r>
              <a:rPr lang="en-US" sz="1300" dirty="0"/>
              <a:t>, Goldie . More Professors Know About Free Textbook Options, but Adoption Remains Low. Chronicle of Higher Education, July 26, 2016. http://chronicle.com/article/More-Professors-Know-About/237252</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19</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a:t>
            </a:fld>
            <a:endParaRPr lang="en-US"/>
          </a:p>
        </p:txBody>
      </p:sp>
    </p:spTree>
    <p:extLst>
      <p:ext uri="{BB962C8B-B14F-4D97-AF65-F5344CB8AC3E}">
        <p14:creationId xmlns:p14="http://schemas.microsoft.com/office/powerpoint/2010/main" val="1102925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sz="1300" dirty="0"/>
              <a:t>Survey of  3,000 full-time and part-time professors</a:t>
            </a:r>
          </a:p>
          <a:p>
            <a:pPr marL="179525" indent="-179525">
              <a:buFont typeface="Arial" panose="020B0604020202020204" pitchFamily="34" charset="0"/>
              <a:buChar char="•"/>
            </a:pPr>
            <a:r>
              <a:rPr lang="en-US" sz="1300" dirty="0"/>
              <a:t>Awareness of free or openly licensed educational resources, including textbooks and other teaching materials, has increased slightly over the past year, but </a:t>
            </a:r>
            <a:r>
              <a:rPr lang="en-US" sz="1300" dirty="0" smtClean="0"/>
              <a:t>still </a:t>
            </a:r>
            <a:r>
              <a:rPr lang="en-US" sz="1300" dirty="0"/>
              <a:t>only 6.6 percent of faculty members are "very aware" of them. </a:t>
            </a:r>
          </a:p>
          <a:p>
            <a:pPr marL="179525" indent="-179525">
              <a:buFont typeface="Arial" panose="020B0604020202020204" pitchFamily="34" charset="0"/>
              <a:buChar char="•"/>
            </a:pPr>
            <a:r>
              <a:rPr lang="en-US" sz="1300" dirty="0"/>
              <a:t>87 percent [of faculty surveyed] said the cost to the students had been important or very important to them. But the survey also found that only about 5 percent of those professors had assigned a free or openly licensed textbook. </a:t>
            </a:r>
          </a:p>
          <a:p>
            <a:pPr marL="179525" indent="-179525">
              <a:buFont typeface="Arial" panose="020B0604020202020204" pitchFamily="34" charset="0"/>
              <a:buChar char="•"/>
            </a:pPr>
            <a:r>
              <a:rPr lang="en-US" sz="1300" dirty="0"/>
              <a:t>professors who teach large-enrollment introductory courses were adopting openly licensed materials at twice the rate of the general faculty population</a:t>
            </a:r>
          </a:p>
          <a:p>
            <a:pPr marL="179525" indent="-179525">
              <a:buFont typeface="Arial" panose="020B0604020202020204" pitchFamily="34" charset="0"/>
              <a:buChar char="•"/>
            </a:pPr>
            <a:r>
              <a:rPr lang="en-US" sz="1300" dirty="0"/>
              <a:t>perceived barriers to using the materials: 49 percent said "there are not enough resources for my subject"; 48 percent said it is "too hard to find what I need"; and 45 percent said "there is no comprehensive catalog of resources."</a:t>
            </a:r>
          </a:p>
          <a:p>
            <a:pPr marL="179525" indent="-179525">
              <a:buFont typeface="Arial" panose="020B0604020202020204" pitchFamily="34" charset="0"/>
              <a:buChar char="•"/>
            </a:pPr>
            <a:endParaRPr lang="en-US" sz="1300" dirty="0"/>
          </a:p>
          <a:p>
            <a:pPr marL="179525" indent="-179525" defTabSz="957468">
              <a:buFont typeface="Arial" panose="020B0604020202020204" pitchFamily="34" charset="0"/>
              <a:buChar char="•"/>
              <a:defRPr/>
            </a:pPr>
            <a:r>
              <a:rPr lang="en-US" sz="1300" dirty="0"/>
              <a:t>Source: </a:t>
            </a:r>
            <a:r>
              <a:rPr lang="en-US" sz="1300" dirty="0" err="1"/>
              <a:t>Blumenstyk</a:t>
            </a:r>
            <a:r>
              <a:rPr lang="en-US" sz="1300" dirty="0"/>
              <a:t>, Goldie . More Professors Know About Free Textbook Options, but Adoption Remains Low. Chronicle of Higher Education, July 26, 2016. http://chronicle.com/article/More-Professors-Know-About/237252</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20</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a:buFont typeface="Arial" panose="020B0604020202020204" pitchFamily="34" charset="0"/>
              <a:buChar char="•"/>
              <a:defRPr/>
            </a:pPr>
            <a:r>
              <a:rPr lang="en-US" dirty="0" smtClean="0"/>
              <a:t>There may not yet be an answer to the supposition</a:t>
            </a:r>
            <a:r>
              <a:rPr lang="en-US" baseline="0" dirty="0" smtClean="0"/>
              <a:t> that there are “not </a:t>
            </a:r>
            <a:r>
              <a:rPr lang="en-US" sz="1200" dirty="0" smtClean="0"/>
              <a:t>enough resources for my subject” but there are ways to find out what exists. </a:t>
            </a:r>
            <a:endParaRPr lang="en-US" dirty="0" smtClean="0"/>
          </a:p>
        </p:txBody>
      </p:sp>
      <p:sp>
        <p:nvSpPr>
          <p:cNvPr id="4" name="Slide Number Placeholder 3"/>
          <p:cNvSpPr>
            <a:spLocks noGrp="1"/>
          </p:cNvSpPr>
          <p:nvPr>
            <p:ph type="sldNum" sz="quarter" idx="10"/>
          </p:nvPr>
        </p:nvSpPr>
        <p:spPr/>
        <p:txBody>
          <a:bodyPr/>
          <a:lstStyle/>
          <a:p>
            <a:fld id="{88620A57-977B-4360-8720-339236F8EEA8}" type="slidenum">
              <a:rPr lang="en-US" smtClean="0"/>
              <a:t>21</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Open Education</a:t>
            </a:r>
            <a:r>
              <a:rPr lang="en-US" baseline="0" dirty="0" smtClean="0"/>
              <a:t> Consortium – aimed at community colleges but useful for all. Lots of good finding aids. MIT is a sponsor. </a:t>
            </a:r>
            <a:r>
              <a:rPr lang="en-US" sz="1300" dirty="0"/>
              <a:t>300 higher education institutions and related organizations have freely shared many thousands of courses, open textbooks and other resources, and collaborated to foster widespread adoption of OERs.</a:t>
            </a:r>
            <a:endParaRPr lang="en-US" dirty="0" smtClean="0"/>
          </a:p>
          <a:p>
            <a:pPr marL="179525" indent="-179525">
              <a:buFont typeface="Arial" panose="020B0604020202020204" pitchFamily="34" charset="0"/>
              <a:buChar char="•"/>
            </a:pPr>
            <a:endParaRPr lang="en-US" dirty="0" smtClean="0"/>
          </a:p>
          <a:p>
            <a:pPr marL="179525" indent="-179525">
              <a:buFont typeface="Arial" panose="020B0604020202020204" pitchFamily="34" charset="0"/>
              <a:buChar char="•"/>
            </a:pPr>
            <a:r>
              <a:rPr lang="en-US" dirty="0" smtClean="0"/>
              <a:t>College Open Textbooks – partnership with Open Education</a:t>
            </a:r>
            <a:r>
              <a:rPr lang="en-US" baseline="0" dirty="0" smtClean="0"/>
              <a:t> </a:t>
            </a:r>
            <a:r>
              <a:rPr lang="en-US" dirty="0" smtClean="0"/>
              <a:t>Consortium . 750+</a:t>
            </a:r>
            <a:r>
              <a:rPr lang="en-US" baseline="0" dirty="0" smtClean="0"/>
              <a:t> open textbooks with 150+ content or accessibility reviews.</a:t>
            </a:r>
          </a:p>
          <a:p>
            <a:pPr marL="179525" indent="-179525">
              <a:buFont typeface="Arial" panose="020B0604020202020204" pitchFamily="34" charset="0"/>
              <a:buChar char="•"/>
            </a:pPr>
            <a:endParaRPr lang="en-US" baseline="0" dirty="0" smtClean="0"/>
          </a:p>
          <a:p>
            <a:pPr marL="179525" indent="-179525">
              <a:buFont typeface="Arial" panose="020B0604020202020204" pitchFamily="34" charset="0"/>
              <a:buChar char="•"/>
            </a:pPr>
            <a:r>
              <a:rPr lang="en-US" baseline="0" dirty="0" err="1" smtClean="0"/>
              <a:t>OpenSUNY</a:t>
            </a:r>
            <a:r>
              <a:rPr lang="en-US" baseline="0" dirty="0" smtClean="0"/>
              <a:t> -- </a:t>
            </a:r>
            <a:r>
              <a:rPr lang="en-US" sz="1300" dirty="0"/>
              <a:t>leverages the expertise of the SUNY campuses that are successfully using OER. 17 textbooks, but growing. </a:t>
            </a:r>
            <a:endParaRPr lang="en-US" baseline="0" dirty="0" smtClean="0"/>
          </a:p>
          <a:p>
            <a:r>
              <a:rPr lang="en-US" baseline="0" dirty="0" smtClean="0"/>
              <a:t> </a:t>
            </a:r>
            <a:endParaRPr lang="en-US" dirty="0" smtClean="0"/>
          </a:p>
          <a:p>
            <a:pPr marL="179525" indent="-179525">
              <a:buFont typeface="Arial" panose="020B0604020202020204" pitchFamily="34" charset="0"/>
              <a:buChar char="•"/>
            </a:pPr>
            <a:r>
              <a:rPr lang="en-US" dirty="0" smtClean="0"/>
              <a:t>Open </a:t>
            </a:r>
            <a:r>
              <a:rPr lang="en-US" dirty="0" err="1" smtClean="0"/>
              <a:t>Stax</a:t>
            </a:r>
            <a:r>
              <a:rPr lang="en-US" dirty="0" smtClean="0"/>
              <a:t> – </a:t>
            </a:r>
            <a:r>
              <a:rPr lang="en-US" sz="1300" dirty="0"/>
              <a:t>a nonprofit based at Rice University, with mission to improve student access to education. 20+ books K-12 and college.</a:t>
            </a:r>
          </a:p>
          <a:p>
            <a:endParaRPr lang="en-US" sz="1300" dirty="0"/>
          </a:p>
          <a:p>
            <a:pPr marL="179525" indent="-179525">
              <a:buFont typeface="Arial" panose="020B0604020202020204" pitchFamily="34" charset="0"/>
              <a:buChar char="•"/>
            </a:pPr>
            <a:r>
              <a:rPr lang="en-US" sz="1300" dirty="0" err="1"/>
              <a:t>WikiBooks</a:t>
            </a:r>
            <a:r>
              <a:rPr lang="en-US" sz="1300" dirty="0"/>
              <a:t> – “open-content textbooks collection that anyone can edit.” </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22</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23</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24</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25</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26</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27</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Although the</a:t>
            </a:r>
            <a:r>
              <a:rPr lang="en-US" baseline="0" dirty="0" smtClean="0"/>
              <a:t> conversation lately has centered on open textbooks, OER has a deeper heritage than that.</a:t>
            </a:r>
          </a:p>
          <a:p>
            <a:pPr marL="179525" indent="-179525">
              <a:buFont typeface="Arial" panose="020B0604020202020204" pitchFamily="34" charset="0"/>
              <a:buChar char="•"/>
            </a:pPr>
            <a:r>
              <a:rPr lang="en-US" baseline="0" dirty="0" smtClean="0"/>
              <a:t>Open Courseware was the original conversation starter, and includes many more educational components than just textbooks.</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28</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Although the</a:t>
            </a:r>
            <a:r>
              <a:rPr lang="en-US" baseline="0" dirty="0" smtClean="0"/>
              <a:t> conversation lately has centered on open textbooks, OER has a deeper heritage than that.</a:t>
            </a:r>
          </a:p>
          <a:p>
            <a:pPr marL="179525" indent="-179525">
              <a:buFont typeface="Arial" panose="020B0604020202020204" pitchFamily="34" charset="0"/>
              <a:buChar char="•"/>
            </a:pPr>
            <a:r>
              <a:rPr lang="en-US" baseline="0" dirty="0" smtClean="0"/>
              <a:t>Open Courseware was the original conversation starter, and includes many more educational components than just textbooks.</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29</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The term “Open Source” was coined in 1998 as a way to communicate “the pragmatic, business-case grounds” for free software. (Bruce </a:t>
            </a:r>
            <a:r>
              <a:rPr lang="en-US" dirty="0" err="1" smtClean="0"/>
              <a:t>Perens</a:t>
            </a:r>
            <a:r>
              <a:rPr lang="en-US" dirty="0" smtClean="0"/>
              <a:t> and Eric Raymond, Open Source Initiative). </a:t>
            </a:r>
            <a:r>
              <a:rPr lang="en-US" sz="1300" dirty="0"/>
              <a:t>The Free Software Definition (1985) defines the “free” in free software as being about liberty, not price: it is consistent with the principles of free software to sell copies. What makes software “</a:t>
            </a:r>
            <a:r>
              <a:rPr lang="en-US" sz="1300" dirty="0" err="1"/>
              <a:t>nonfree</a:t>
            </a:r>
            <a:r>
              <a:rPr lang="en-US" sz="1300" dirty="0"/>
              <a:t>” (proprietary) is if it restricts any of the four essential freedoms, thereby exerting control over the user. As Stallman writes, “you should think of ‘free’ as in ‘free speech,’ not as in ‘free beer’.” </a:t>
            </a:r>
          </a:p>
          <a:p>
            <a:pPr marL="179525" indent="-179525">
              <a:buFont typeface="Arial" panose="020B0604020202020204" pitchFamily="34" charset="0"/>
              <a:buChar char="•"/>
            </a:pPr>
            <a:endParaRPr lang="en-US" sz="1300" dirty="0"/>
          </a:p>
          <a:p>
            <a:pPr marL="179525" indent="-179525">
              <a:buFont typeface="Arial" panose="020B0604020202020204" pitchFamily="34" charset="0"/>
              <a:buChar char="•"/>
            </a:pPr>
            <a:r>
              <a:rPr lang="en-US" dirty="0" smtClean="0"/>
              <a:t>“Open Access” is defined most commonly in terms of scholarly literature and has</a:t>
            </a:r>
            <a:r>
              <a:rPr lang="en-US" baseline="0" dirty="0" smtClean="0"/>
              <a:t> to do (usually) with free online access to written works. Like “open source” before, one way it can accomplish this is through licensing. </a:t>
            </a:r>
          </a:p>
          <a:p>
            <a:pPr marL="179525" indent="-179525">
              <a:buFont typeface="Arial" panose="020B0604020202020204" pitchFamily="34" charset="0"/>
              <a:buChar char="•"/>
            </a:pPr>
            <a:endParaRPr lang="en-US" dirty="0" smtClean="0"/>
          </a:p>
          <a:p>
            <a:pPr marL="179525" indent="-179525">
              <a:buFont typeface="Arial" panose="020B0604020202020204" pitchFamily="34" charset="0"/>
              <a:buChar char="•"/>
            </a:pPr>
            <a:r>
              <a:rPr lang="en-US" sz="1300" dirty="0"/>
              <a:t>The term “Open Society” was coined prior to World War I, to indicate a society tolerant of religious diversity. A more recent spin is the Open Society Foundations, a philanthropic organization headed by George Soros, to advancing justice, education, public health and independent media </a:t>
            </a:r>
            <a:r>
              <a:rPr lang="en-US" sz="1300"/>
              <a:t>by creating open societies in place of authoritarian forms of government.</a:t>
            </a:r>
            <a:endParaRPr lang="en-US" sz="1300" dirty="0"/>
          </a:p>
          <a:p>
            <a:pPr marL="179525" indent="-179525">
              <a:buFont typeface="Arial" panose="020B0604020202020204" pitchFamily="34" charset="0"/>
              <a:buChar char="•"/>
            </a:pPr>
            <a:endParaRPr lang="en-US" sz="1300" dirty="0"/>
          </a:p>
          <a:p>
            <a:pPr marL="179525" indent="-179525">
              <a:buFont typeface="Arial" panose="020B0604020202020204" pitchFamily="34" charset="0"/>
              <a:buChar char="•"/>
            </a:pPr>
            <a:r>
              <a:rPr lang="en-US" sz="1300" dirty="0"/>
              <a:t>“Open Education” --  “sharing is probably the most basic characteristic of education: education is sharing knowledge, insights and information with others, upon which new knowledge, skills, ideas and understanding can be built” (Open Education Consortium, </a:t>
            </a:r>
            <a:r>
              <a:rPr lang="en-US" sz="1300" dirty="0" err="1"/>
              <a:t>n.d.</a:t>
            </a:r>
            <a:r>
              <a:rPr lang="en-US" sz="1300" dirty="0"/>
              <a:t>). MIT Open Courseware. MOOC (Massive Open Online Courses) </a:t>
            </a:r>
            <a:r>
              <a:rPr lang="en-US" sz="1300" dirty="0" err="1"/>
              <a:t>s.a.</a:t>
            </a:r>
            <a:r>
              <a:rPr lang="en-US" sz="1300" dirty="0"/>
              <a:t> Coursera, </a:t>
            </a:r>
            <a:r>
              <a:rPr lang="en-US" sz="1300" dirty="0" err="1"/>
              <a:t>Udacity</a:t>
            </a:r>
            <a:r>
              <a:rPr lang="en-US" sz="1300" dirty="0"/>
              <a:t>, </a:t>
            </a:r>
            <a:r>
              <a:rPr lang="en-US" sz="1300" dirty="0" err="1"/>
              <a:t>MITx</a:t>
            </a:r>
            <a:r>
              <a:rPr lang="en-US" sz="1300" dirty="0"/>
              <a:t>, etc., OER (Open Educational Resources).</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3</a:t>
            </a:fld>
            <a:endParaRPr lang="en-US"/>
          </a:p>
        </p:txBody>
      </p:sp>
    </p:spTree>
    <p:extLst>
      <p:ext uri="{BB962C8B-B14F-4D97-AF65-F5344CB8AC3E}">
        <p14:creationId xmlns:p14="http://schemas.microsoft.com/office/powerpoint/2010/main" val="66098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MIT OCW http://ocw.mit.edu/ </a:t>
            </a:r>
          </a:p>
          <a:p>
            <a:pPr marL="179525" indent="-179525">
              <a:buFont typeface="Arial" panose="020B0604020202020204" pitchFamily="34" charset="0"/>
              <a:buChar char="•"/>
            </a:pPr>
            <a:r>
              <a:rPr lang="en-US" dirty="0" smtClean="0"/>
              <a:t>2340</a:t>
            </a:r>
            <a:r>
              <a:rPr lang="en-US" baseline="0" dirty="0" smtClean="0"/>
              <a:t> courses, all 5 schools, 33 academic units. 120 new courses a year. </a:t>
            </a:r>
          </a:p>
          <a:p>
            <a:pPr marL="179525" indent="-179525">
              <a:buFont typeface="Arial" panose="020B0604020202020204" pitchFamily="34" charset="0"/>
              <a:buChar char="•"/>
            </a:pPr>
            <a:endParaRPr lang="en-US" dirty="0" smtClean="0"/>
          </a:p>
          <a:p>
            <a:pPr marL="179525" indent="-179525">
              <a:buFont typeface="Arial" panose="020B0604020202020204" pitchFamily="34" charset="0"/>
              <a:buChar char="•"/>
            </a:pPr>
            <a:r>
              <a:rPr lang="en-US" dirty="0" smtClean="0"/>
              <a:t>Textbooks, syllabus,</a:t>
            </a:r>
            <a:r>
              <a:rPr lang="en-US" baseline="0" dirty="0" smtClean="0"/>
              <a:t> class notes, full online classes including videos. MOOCs (</a:t>
            </a:r>
            <a:r>
              <a:rPr lang="en-US" baseline="0" dirty="0" err="1" smtClean="0"/>
              <a:t>MITx</a:t>
            </a:r>
            <a:r>
              <a:rPr lang="en-US" baseline="0" dirty="0" smtClean="0"/>
              <a:t> / </a:t>
            </a:r>
            <a:r>
              <a:rPr lang="en-US" baseline="0" dirty="0" err="1" smtClean="0"/>
              <a:t>EdX</a:t>
            </a:r>
            <a:r>
              <a:rPr lang="en-US" baseline="0" dirty="0" smtClean="0"/>
              <a:t>) that you can self-enroll in or pay to take for credit. </a:t>
            </a:r>
          </a:p>
          <a:p>
            <a:pPr marL="179525" indent="-179525">
              <a:buFont typeface="Arial" panose="020B0604020202020204" pitchFamily="34" charset="0"/>
              <a:buChar char="•"/>
            </a:pPr>
            <a:endParaRPr lang="en-US" baseline="0" dirty="0" smtClean="0"/>
          </a:p>
          <a:p>
            <a:pPr marL="179525" indent="-179525">
              <a:buFont typeface="Arial" panose="020B0604020202020204" pitchFamily="34" charset="0"/>
              <a:buChar char="•"/>
            </a:pPr>
            <a:r>
              <a:rPr lang="en-US" baseline="0" dirty="0" smtClean="0"/>
              <a:t>Source: http://news.mit.edu/2016/mit-opencourseware-celebrates-15-years-open-sharing-0404</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30</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MIT’s Course</a:t>
            </a:r>
            <a:r>
              <a:rPr lang="en-US" baseline="0" dirty="0" smtClean="0"/>
              <a:t> Finder lets you browse by topic, course number, and department.</a:t>
            </a:r>
          </a:p>
          <a:p>
            <a:pPr marL="179525" indent="-179525">
              <a:buFont typeface="Arial" panose="020B0604020202020204" pitchFamily="34" charset="0"/>
              <a:buChar char="•"/>
            </a:pPr>
            <a:r>
              <a:rPr lang="en-US" baseline="0" dirty="0" smtClean="0"/>
              <a:t>Limit results by online lectures, lecture notes, online textbook, student work, assessments, interactive simulations.</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31</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sz="1200" b="0" i="0" kern="1200" dirty="0" smtClean="0">
                <a:solidFill>
                  <a:schemeClr val="tx1"/>
                </a:solidFill>
                <a:effectLst/>
                <a:latin typeface="+mn-lt"/>
                <a:ea typeface="+mn-ea"/>
                <a:cs typeface="+mn-cs"/>
              </a:rPr>
              <a:t>The MERLOT project began in 1997, when the California State University Center for Distributed Learning (CSU-CDL at </a:t>
            </a:r>
            <a:r>
              <a:rPr lang="en-US" sz="1200" b="0" i="0" kern="1200" dirty="0" smtClean="0">
                <a:solidFill>
                  <a:schemeClr val="tx1"/>
                </a:solidFill>
                <a:effectLst/>
                <a:latin typeface="+mn-lt"/>
                <a:ea typeface="+mn-ea"/>
                <a:cs typeface="+mn-cs"/>
                <a:hlinkClick r:id="rId3"/>
              </a:rPr>
              <a:t>www.cdl.edu</a:t>
            </a:r>
            <a:r>
              <a:rPr lang="en-US" sz="1200" b="0" i="0" kern="1200" dirty="0" smtClean="0">
                <a:solidFill>
                  <a:schemeClr val="tx1"/>
                </a:solidFill>
                <a:effectLst/>
                <a:latin typeface="+mn-lt"/>
                <a:ea typeface="+mn-ea"/>
                <a:cs typeface="+mn-cs"/>
              </a:rPr>
              <a:t>) developed and provided free access to MERLOT </a:t>
            </a:r>
            <a:r>
              <a:rPr lang="en-US" sz="1200" b="0" i="0" kern="1200" dirty="0" smtClean="0">
                <a:solidFill>
                  <a:schemeClr val="tx1"/>
                </a:solidFill>
                <a:effectLst/>
                <a:latin typeface="+mn-lt"/>
                <a:ea typeface="+mn-ea"/>
                <a:cs typeface="+mn-cs"/>
                <a:hlinkClick r:id="rId4"/>
              </a:rPr>
              <a:t>(www.merlot.org)</a:t>
            </a:r>
            <a:r>
              <a:rPr lang="en-US" sz="1200" b="0" i="0" kern="1200" dirty="0" smtClean="0">
                <a:solidFill>
                  <a:schemeClr val="tx1"/>
                </a:solidFill>
                <a:effectLst/>
                <a:latin typeface="+mn-lt"/>
                <a:ea typeface="+mn-ea"/>
                <a:cs typeface="+mn-cs"/>
              </a:rPr>
              <a:t>. </a:t>
            </a:r>
          </a:p>
          <a:p>
            <a:pPr marL="179525" indent="-179525">
              <a:buFont typeface="Arial" panose="020B0604020202020204" pitchFamily="34" charset="0"/>
              <a:buChar char="•"/>
            </a:pPr>
            <a:r>
              <a:rPr lang="en-US" sz="1200" b="0" i="0" kern="1200" dirty="0" smtClean="0">
                <a:solidFill>
                  <a:schemeClr val="tx1"/>
                </a:solidFill>
                <a:effectLst/>
                <a:latin typeface="+mn-lt"/>
                <a:ea typeface="+mn-ea"/>
                <a:cs typeface="+mn-cs"/>
              </a:rPr>
              <a:t>Now has contributors from all over </a:t>
            </a:r>
            <a:r>
              <a:rPr lang="en-US" sz="1200" b="0" i="0" kern="1200" smtClean="0">
                <a:solidFill>
                  <a:schemeClr val="tx1"/>
                </a:solidFill>
                <a:effectLst/>
                <a:latin typeface="+mn-lt"/>
                <a:ea typeface="+mn-ea"/>
                <a:cs typeface="+mn-cs"/>
              </a:rPr>
              <a:t>the world.</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32</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The Library is here</a:t>
            </a:r>
            <a:r>
              <a:rPr lang="en-US" baseline="0" dirty="0" smtClean="0"/>
              <a:t> to help you with your teaching and research.</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33</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OA Policy</a:t>
            </a:r>
            <a:r>
              <a:rPr lang="en-US" baseline="0" dirty="0" smtClean="0"/>
              <a:t> – for instance, would give a better context for subsidizing Article Processing Costs (APC) and specifying the types of items that will be subsidized. </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34</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OA Policy</a:t>
            </a:r>
            <a:r>
              <a:rPr lang="en-US" baseline="0" dirty="0" smtClean="0"/>
              <a:t> – for instance, would give a better context for subsidizing Article Processing Costs (APC) and specifying the types of items that will be subsidized. </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35</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a:buFont typeface="Arial" panose="020B0604020202020204" pitchFamily="34" charset="0"/>
              <a:buChar char="•"/>
              <a:defRPr/>
            </a:pPr>
            <a:r>
              <a:rPr lang="en-US" dirty="0" smtClean="0"/>
              <a:t>I’ll refer to the Open Educational</a:t>
            </a:r>
            <a:r>
              <a:rPr lang="en-US" baseline="0" dirty="0" smtClean="0"/>
              <a:t> Resources library guide in lieu of a handout. </a:t>
            </a:r>
          </a:p>
          <a:p>
            <a:pPr marL="179525" indent="-179525" defTabSz="957468">
              <a:buFont typeface="Arial" panose="020B0604020202020204" pitchFamily="34" charset="0"/>
              <a:buChar char="•"/>
              <a:defRPr/>
            </a:pPr>
            <a:r>
              <a:rPr lang="en-US" baseline="0" dirty="0" smtClean="0"/>
              <a:t>It has a short bibliography of articles about OER as well as a number of useful links.</a:t>
            </a:r>
          </a:p>
          <a:p>
            <a:pPr marL="179525" indent="-179525" defTabSz="957468">
              <a:buFont typeface="Arial" panose="020B0604020202020204" pitchFamily="34" charset="0"/>
              <a:buChar char="•"/>
              <a:defRPr/>
            </a:pPr>
            <a:endParaRPr lang="en-US" baseline="0" dirty="0" smtClean="0"/>
          </a:p>
          <a:p>
            <a:pPr marL="179525" indent="-179525" defTabSz="957468">
              <a:buFont typeface="Arial" panose="020B0604020202020204" pitchFamily="34" charset="0"/>
              <a:buChar char="•"/>
              <a:defRPr/>
            </a:pPr>
            <a:r>
              <a:rPr lang="en-US" baseline="0" dirty="0" smtClean="0"/>
              <a:t>Open Educational Resources depend on Open Access.</a:t>
            </a:r>
          </a:p>
          <a:p>
            <a:pPr marL="179525" indent="-179525" defTabSz="957468">
              <a:buFont typeface="Arial" panose="020B0604020202020204" pitchFamily="34" charset="0"/>
              <a:buChar char="•"/>
              <a:defRPr/>
            </a:pPr>
            <a:r>
              <a:rPr lang="en-US" baseline="0" dirty="0" smtClean="0"/>
              <a:t>But to understand Open Access, you need to understand </a:t>
            </a:r>
            <a:r>
              <a:rPr lang="en-US" baseline="0" smtClean="0"/>
              <a:t>the basics of Copyright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88620A57-977B-4360-8720-339236F8EEA8}" type="slidenum">
              <a:rPr lang="en-US" smtClean="0"/>
              <a:t>4</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defTabSz="957468">
              <a:buFont typeface="Arial" panose="020B0604020202020204" pitchFamily="34" charset="0"/>
              <a:buChar char="•"/>
              <a:defRPr/>
            </a:pPr>
            <a:r>
              <a:rPr lang="en-US" dirty="0" smtClean="0"/>
              <a:t>Inga</a:t>
            </a:r>
            <a:r>
              <a:rPr lang="en-US" baseline="0" dirty="0" smtClean="0"/>
              <a:t> </a:t>
            </a:r>
            <a:r>
              <a:rPr lang="en-US" baseline="0" dirty="0" err="1" smtClean="0"/>
              <a:t>Barnello</a:t>
            </a:r>
            <a:r>
              <a:rPr lang="en-US" baseline="0" dirty="0" smtClean="0"/>
              <a:t> is the Copyright Officer for the College. She maintains a series of pages designed to help faculty with questions regarding the use of intellectual property in teaching and research. I’m showing the Copyright Essentials library help guide, </a:t>
            </a:r>
            <a:r>
              <a:rPr lang="en-US" dirty="0" smtClean="0"/>
              <a:t>http://resources.library.lemoyne.edu/pubserv-copyright,</a:t>
            </a:r>
            <a:r>
              <a:rPr lang="en-US" baseline="0" dirty="0" smtClean="0"/>
              <a:t> but she has many others that you might wish to consult.</a:t>
            </a:r>
          </a:p>
          <a:p>
            <a:pPr marL="179525" indent="-179525" defTabSz="957468">
              <a:buFont typeface="Arial" panose="020B0604020202020204" pitchFamily="34" charset="0"/>
              <a:buChar char="•"/>
              <a:defRPr/>
            </a:pPr>
            <a:r>
              <a:rPr lang="en-US" baseline="0" dirty="0" smtClean="0"/>
              <a:t>Both Inga, myself, and all of the librarians can be found in the Noreen Reale Falcone Library and are available for consultation. </a:t>
            </a:r>
            <a:endParaRPr lang="en-US" dirty="0" smtClean="0"/>
          </a:p>
        </p:txBody>
      </p:sp>
      <p:sp>
        <p:nvSpPr>
          <p:cNvPr id="4" name="Slide Number Placeholder 3"/>
          <p:cNvSpPr>
            <a:spLocks noGrp="1"/>
          </p:cNvSpPr>
          <p:nvPr>
            <p:ph type="sldNum" sz="quarter" idx="10"/>
          </p:nvPr>
        </p:nvSpPr>
        <p:spPr/>
        <p:txBody>
          <a:bodyPr/>
          <a:lstStyle/>
          <a:p>
            <a:fld id="{88620A57-977B-4360-8720-339236F8EEA8}" type="slidenum">
              <a:rPr lang="en-US" smtClean="0"/>
              <a:t>5</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So first principles</a:t>
            </a:r>
            <a:r>
              <a:rPr lang="en-US" baseline="0" dirty="0" smtClean="0"/>
              <a:t>, you can’t talk about open resources without first understanding copyright. And specifically, understanding your role in managing copyright for the works that you create. It all starts with copyright. </a:t>
            </a:r>
          </a:p>
          <a:p>
            <a:pPr marL="179525" indent="-179525">
              <a:buFont typeface="Arial" panose="020B0604020202020204" pitchFamily="34" charset="0"/>
              <a:buChar char="•"/>
            </a:pPr>
            <a:endParaRPr lang="en-US" baseline="0" dirty="0" smtClean="0"/>
          </a:p>
          <a:p>
            <a:pPr marL="179525" indent="-179525">
              <a:buFont typeface="Arial" panose="020B0604020202020204" pitchFamily="34" charset="0"/>
              <a:buChar char="•"/>
            </a:pPr>
            <a:r>
              <a:rPr lang="en-US" baseline="0" dirty="0" smtClean="0"/>
              <a:t>Also, by understanding how copyright applies to your work, it will help you better understand how you can use other author’s work in your teaching and research. </a:t>
            </a:r>
          </a:p>
          <a:p>
            <a:pPr marL="179525" indent="-179525">
              <a:buFont typeface="Arial" panose="020B0604020202020204" pitchFamily="34" charset="0"/>
              <a:buChar char="•"/>
            </a:pPr>
            <a:endParaRPr lang="en-US" baseline="0" dirty="0" smtClean="0"/>
          </a:p>
          <a:p>
            <a:pPr marL="179525" indent="-179525">
              <a:buFont typeface="Arial" panose="020B0604020202020204" pitchFamily="34" charset="0"/>
              <a:buChar char="•"/>
            </a:pPr>
            <a:r>
              <a:rPr lang="en-US" baseline="0" dirty="0" smtClean="0"/>
              <a:t>The Copyright Management section is derived from Carnegie Mellon Library’s “</a:t>
            </a:r>
            <a:r>
              <a:rPr lang="en-US" dirty="0" smtClean="0"/>
              <a:t>Guidelines on Author Rights and Preservation”</a:t>
            </a:r>
            <a:br>
              <a:rPr lang="en-US" dirty="0" smtClean="0"/>
            </a:br>
            <a:r>
              <a:rPr lang="en-US" dirty="0" smtClean="0"/>
              <a:t>https://libwebspace.library.cmu.edu/libraries-and-collections/Services/Copyright/CMU_AuthorRights_Preservation_Guidelines_May2013.pdf</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6</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Copyright owners should understand what the U.S. Copyright Act protects. Basically, if you create it, you automatically own the copyright. </a:t>
            </a:r>
          </a:p>
          <a:p>
            <a:pPr marL="179525" indent="-179525">
              <a:buFont typeface="Arial" panose="020B0604020202020204" pitchFamily="34" charset="0"/>
              <a:buChar char="•"/>
            </a:pPr>
            <a:endParaRPr lang="en-US" dirty="0" smtClean="0"/>
          </a:p>
          <a:p>
            <a:pPr marL="179525" indent="-179525">
              <a:buFont typeface="Arial" panose="020B0604020202020204" pitchFamily="34" charset="0"/>
              <a:buChar char="•"/>
            </a:pPr>
            <a:r>
              <a:rPr lang="en-US" dirty="0" smtClean="0"/>
              <a:t>Copyright</a:t>
            </a:r>
            <a:r>
              <a:rPr lang="en-US" baseline="0" dirty="0" smtClean="0"/>
              <a:t> does not protect mathematical or physical observations, including formulas or data derived from observations or calculations. It means that charts of such data in published works might not themselves be protected by the copyright that covers the rest of your book or article. </a:t>
            </a:r>
          </a:p>
          <a:p>
            <a:pPr marL="179525" indent="-179525">
              <a:buFont typeface="Arial" panose="020B0604020202020204" pitchFamily="34" charset="0"/>
              <a:buChar char="•"/>
            </a:pPr>
            <a:r>
              <a:rPr lang="en-US" baseline="0" dirty="0" smtClean="0"/>
              <a:t>Commercial publishers, of course, will be glad to resell your work and, in fact, make a good business licensing works that are probably public domain. </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7</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Copyright owners should understand their exclusive rights under the law, and the legal exceptions and limitations on their exclusive rights.</a:t>
            </a:r>
          </a:p>
          <a:p>
            <a:pPr marL="179525" indent="-179525">
              <a:buFont typeface="Arial" panose="020B0604020202020204" pitchFamily="34" charset="0"/>
              <a:buChar char="•"/>
            </a:pPr>
            <a:r>
              <a:rPr lang="en-US" dirty="0" smtClean="0"/>
              <a:t>In scholarly works, the right that matters most is attribution – you don’t want</a:t>
            </a:r>
            <a:r>
              <a:rPr lang="en-US" baseline="0" dirty="0" smtClean="0"/>
              <a:t> somebody else appropriating your work as their own.</a:t>
            </a:r>
          </a:p>
          <a:p>
            <a:pPr marL="179525" indent="-179525">
              <a:buFont typeface="Arial" panose="020B0604020202020204" pitchFamily="34" charset="0"/>
              <a:buChar char="•"/>
            </a:pPr>
            <a:r>
              <a:rPr lang="en-US" baseline="0" dirty="0" smtClean="0"/>
              <a:t>Fair use is the common exception in teaching – you can put a physical book on reserve You can also place a scan of an article or scan of a chapter from a book on reserve. </a:t>
            </a:r>
          </a:p>
          <a:p>
            <a:pPr marL="179525" indent="-179525">
              <a:buFont typeface="Arial" panose="020B0604020202020204" pitchFamily="34" charset="0"/>
              <a:buChar char="•"/>
            </a:pPr>
            <a:r>
              <a:rPr lang="en-US" baseline="0" dirty="0" smtClean="0"/>
              <a:t>The TEACH (Technology, Education and Copyright Harmonization) Act of 2002 expands the scope of educators' rights to perform and display works and to make the copies integral to such performances and displays for digital distance education, making the rights closer to those we have in face-to-face teaching. Section 110(1) of the Copyright Act already provides educators with a separate set of rights in addition to fair use, to display (show) and perform (show or play) others' works in the classroom. These rights are in Section 110(1) of the Copyright Act and apply to any work, regardless of the medium. https://copyright.lib.utexas.edu/teachact.htmlLicensing can extend your rights: You can LINK to entire books from Books24x7 or ProQuest Academic Complete since the library pays for a commercial license that allows just that. You can link to articles in our e-journal and full-text database collections because our licenses allow that. You can’t download that book or article and put it in Canvas or email it a colleague. </a:t>
            </a:r>
          </a:p>
        </p:txBody>
      </p:sp>
      <p:sp>
        <p:nvSpPr>
          <p:cNvPr id="4" name="Slide Number Placeholder 3"/>
          <p:cNvSpPr>
            <a:spLocks noGrp="1"/>
          </p:cNvSpPr>
          <p:nvPr>
            <p:ph type="sldNum" sz="quarter" idx="10"/>
          </p:nvPr>
        </p:nvSpPr>
        <p:spPr/>
        <p:txBody>
          <a:bodyPr/>
          <a:lstStyle/>
          <a:p>
            <a:fld id="{88620A57-977B-4360-8720-339236F8EEA8}" type="slidenum">
              <a:rPr lang="en-US" smtClean="0"/>
              <a:t>8</a:t>
            </a:fld>
            <a:endParaRPr lang="en-US"/>
          </a:p>
        </p:txBody>
      </p:sp>
    </p:spTree>
    <p:extLst>
      <p:ext uri="{BB962C8B-B14F-4D97-AF65-F5344CB8AC3E}">
        <p14:creationId xmlns:p14="http://schemas.microsoft.com/office/powerpoint/2010/main" val="80919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buFont typeface="Arial" panose="020B0604020202020204" pitchFamily="34" charset="0"/>
              <a:buChar char="•"/>
            </a:pPr>
            <a:r>
              <a:rPr lang="en-US" dirty="0" smtClean="0"/>
              <a:t>Scholarship has always been an open process; the idea of open science dates back to the very origin of modern science. One of the foundations of the scientific method is that all work must be reproducible, and the only way for that to happen is if all processes are performed openly. </a:t>
            </a:r>
          </a:p>
          <a:p>
            <a:pPr marL="179525" indent="-179525">
              <a:buFont typeface="Arial" panose="020B0604020202020204" pitchFamily="34" charset="0"/>
              <a:buChar char="•"/>
            </a:pPr>
            <a:endParaRPr lang="en-US" dirty="0" smtClean="0"/>
          </a:p>
          <a:p>
            <a:pPr marL="179525" indent="-179525">
              <a:buFont typeface="Arial" panose="020B0604020202020204" pitchFamily="34" charset="0"/>
              <a:buChar char="•"/>
            </a:pPr>
            <a:r>
              <a:rPr lang="en-US" dirty="0" smtClean="0"/>
              <a:t>The legal scholar Lawrence </a:t>
            </a:r>
            <a:r>
              <a:rPr lang="en-US" dirty="0" err="1" smtClean="0"/>
              <a:t>Lessig</a:t>
            </a:r>
            <a:r>
              <a:rPr lang="en-US" dirty="0" smtClean="0"/>
              <a:t> has documented the expansion of copyright under U.S. law over the past 40 years. </a:t>
            </a:r>
            <a:r>
              <a:rPr lang="en-US" dirty="0" err="1" smtClean="0"/>
              <a:t>Lessig</a:t>
            </a:r>
            <a:r>
              <a:rPr lang="en-US" dirty="0" smtClean="0"/>
              <a:t> argues that this expansion, far from promoting “the Progress of Science and useful Arts” (as specified in the U.S. Constitution, Article I, Section 8), actively inhibits it, and that the modern U.S. is becoming a “permissions culture” rather than a “free culture”: in other words, that the default legal position is that one must gain permission to make use of a creative work, rather than the default being that one is free to do so. </a:t>
            </a:r>
          </a:p>
          <a:p>
            <a:pPr marL="179525" indent="-179525">
              <a:buFont typeface="Arial" panose="020B0604020202020204" pitchFamily="34" charset="0"/>
              <a:buChar char="•"/>
            </a:pPr>
            <a:endParaRPr lang="en-US" dirty="0" smtClean="0"/>
          </a:p>
          <a:p>
            <a:pPr marL="179525" indent="-179525">
              <a:buFont typeface="Arial" panose="020B0604020202020204" pitchFamily="34" charset="0"/>
              <a:buChar char="•"/>
            </a:pPr>
            <a:r>
              <a:rPr lang="en-US" dirty="0" smtClean="0"/>
              <a:t>The culture of scholarly publication has been to assign copyright</a:t>
            </a:r>
            <a:r>
              <a:rPr lang="en-US" baseline="0" dirty="0" smtClean="0"/>
              <a:t> exclusively to publishers</a:t>
            </a:r>
            <a:r>
              <a:rPr lang="en-US" baseline="0" smtClean="0"/>
              <a:t>. </a:t>
            </a:r>
          </a:p>
          <a:p>
            <a:pPr marL="179525" indent="-179525">
              <a:buFont typeface="Arial" panose="020B0604020202020204" pitchFamily="34" charset="0"/>
              <a:buChar char="•"/>
            </a:pPr>
            <a:endParaRPr lang="en-US" baseline="0" dirty="0" smtClean="0"/>
          </a:p>
          <a:p>
            <a:pPr marL="179525" indent="-179525">
              <a:buFont typeface="Arial" panose="020B0604020202020204" pitchFamily="34" charset="0"/>
              <a:buChar char="•"/>
            </a:pPr>
            <a:r>
              <a:rPr lang="en-US" baseline="0" dirty="0" smtClean="0"/>
              <a:t>Open Access wants to overturn this so non-exclusive rights transfers become the new norm.</a:t>
            </a:r>
            <a:endParaRPr lang="en-US" dirty="0"/>
          </a:p>
        </p:txBody>
      </p:sp>
      <p:sp>
        <p:nvSpPr>
          <p:cNvPr id="4" name="Slide Number Placeholder 3"/>
          <p:cNvSpPr>
            <a:spLocks noGrp="1"/>
          </p:cNvSpPr>
          <p:nvPr>
            <p:ph type="sldNum" sz="quarter" idx="10"/>
          </p:nvPr>
        </p:nvSpPr>
        <p:spPr/>
        <p:txBody>
          <a:bodyPr/>
          <a:lstStyle/>
          <a:p>
            <a:fld id="{88620A57-977B-4360-8720-339236F8EEA8}" type="slidenum">
              <a:rPr lang="en-US" smtClean="0"/>
              <a:t>9</a:t>
            </a:fld>
            <a:endParaRPr lang="en-US"/>
          </a:p>
        </p:txBody>
      </p:sp>
    </p:spTree>
    <p:extLst>
      <p:ext uri="{BB962C8B-B14F-4D97-AF65-F5344CB8AC3E}">
        <p14:creationId xmlns:p14="http://schemas.microsoft.com/office/powerpoint/2010/main" val="80919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64941-7ACB-8F48-A05D-448F4D19516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135040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64941-7ACB-8F48-A05D-448F4D19516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329157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64941-7ACB-8F48-A05D-448F4D19516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363002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64941-7ACB-8F48-A05D-448F4D19516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124116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64941-7ACB-8F48-A05D-448F4D195160}"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36657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A64941-7ACB-8F48-A05D-448F4D195160}"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16613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A64941-7ACB-8F48-A05D-448F4D195160}"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367512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64941-7ACB-8F48-A05D-448F4D195160}"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215330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64941-7ACB-8F48-A05D-448F4D195160}"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202581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64941-7ACB-8F48-A05D-448F4D195160}"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22126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64941-7ACB-8F48-A05D-448F4D195160}"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D75B83-2D57-074E-8F2B-D1A6C9F1D9BC}" type="slidenum">
              <a:rPr lang="en-US" smtClean="0"/>
              <a:t>‹#›</a:t>
            </a:fld>
            <a:endParaRPr lang="en-US"/>
          </a:p>
        </p:txBody>
      </p:sp>
    </p:spTree>
    <p:extLst>
      <p:ext uri="{BB962C8B-B14F-4D97-AF65-F5344CB8AC3E}">
        <p14:creationId xmlns:p14="http://schemas.microsoft.com/office/powerpoint/2010/main" val="165995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64941-7ACB-8F48-A05D-448F4D195160}" type="datetimeFigureOut">
              <a:rPr lang="en-US" smtClean="0"/>
              <a:t>10/4/2016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75B83-2D57-074E-8F2B-D1A6C9F1D9BC}" type="slidenum">
              <a:rPr lang="en-US" smtClean="0"/>
              <a:t>‹#›</a:t>
            </a:fld>
            <a:endParaRPr lang="en-US"/>
          </a:p>
        </p:txBody>
      </p:sp>
    </p:spTree>
    <p:extLst>
      <p:ext uri="{BB962C8B-B14F-4D97-AF65-F5344CB8AC3E}">
        <p14:creationId xmlns:p14="http://schemas.microsoft.com/office/powerpoint/2010/main" val="2117095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reativecommons.org/" TargetMode="External"/><Relationship Id="rId5" Type="http://schemas.openxmlformats.org/officeDocument/2006/relationships/image" Target="../media/image6.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e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icensebuttons.net/" TargetMode="Externa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emf"/><Relationship Id="rId9" Type="http://schemas.openxmlformats.org/officeDocument/2006/relationships/image" Target="../media/image9.png"/><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uspirg.org/reports/usp/fixing-broken-textbook-market" TargetMode="External"/><Relationship Id="rId5" Type="http://schemas.openxmlformats.org/officeDocument/2006/relationships/image" Target="../media/image15.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uspirg.org/reports/usp/fixing-broken-textbook-market" TargetMode="External"/><Relationship Id="rId5" Type="http://schemas.openxmlformats.org/officeDocument/2006/relationships/image" Target="../media/image16.e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pearsonhighered.com/program/Lial-Finite-Mathematics-and-Calculus-with-Applications-Plus-My-Math-Lab-with-Pearson-e-Text-Access-Card-Package-10th-Edition/PGM55622.html" TargetMode="Externa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onlinelearningsurvey.com/" TargetMode="External"/><Relationship Id="rId5" Type="http://schemas.openxmlformats.org/officeDocument/2006/relationships/hyperlink" Target="http://tinyurl.com/educause-oer-2016"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onlinelearningsurvey.com/" TargetMode="External"/><Relationship Id="rId5" Type="http://schemas.openxmlformats.org/officeDocument/2006/relationships/image" Target="../media/image20.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hyperlink" Target="http://resources.library.lemoyne.edu/oer"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hyperlink" Target="https://www.oercommons.org/" TargetMode="External"/><Relationship Id="rId13"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hyperlink" Target="http://collegeopentextbooks.org/" TargetMode="External"/><Relationship Id="rId12" Type="http://schemas.openxmlformats.org/officeDocument/2006/relationships/hyperlink" Target="http://textbooks.opensuny.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openstax.org/" TargetMode="External"/><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22.png"/><Relationship Id="rId4" Type="http://schemas.openxmlformats.org/officeDocument/2006/relationships/image" Target="../media/image2.emf"/><Relationship Id="rId9" Type="http://schemas.openxmlformats.org/officeDocument/2006/relationships/hyperlink" Target="https://oerconsortium.org/find-oer/" TargetMode="External"/><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opentextbookstore.com/appcalc/appcalc.pdf" TargetMode="Externa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cnx.org/contents/8c-1jjEY@5.1:DjaX961v@2/Linear-Equations" TargetMode="Externa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firstmonday.org/ojs/index.php/fm/article/view/6360" TargetMode="Externa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ocw.mit.edu/" TargetMode="Externa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merlot.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hyperlink" Target="http://resources.library.lemoyne.edu/oe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resources.library.lemoyne.edu/pubserv-copyright" TargetMode="Externa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copyright.gov/title17/92chap1.html#102" TargetMode="Externa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copyright.gov/title17/92chap1.html#106" TargetMode="Externa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9163885" cy="6874842"/>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960" y="2331720"/>
            <a:ext cx="7530081" cy="2194560"/>
          </a:xfrm>
          <a:prstGeom prst="rect">
            <a:avLst/>
          </a:prstGeom>
        </p:spPr>
      </p:pic>
    </p:spTree>
    <p:extLst>
      <p:ext uri="{BB962C8B-B14F-4D97-AF65-F5344CB8AC3E}">
        <p14:creationId xmlns:p14="http://schemas.microsoft.com/office/powerpoint/2010/main" val="3134664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Copyright Management</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812924" cy="4950410"/>
          </a:xfrm>
        </p:spPr>
        <p:txBody>
          <a:bodyPr>
            <a:normAutofit lnSpcReduction="10000"/>
          </a:bodyPr>
          <a:lstStyle/>
          <a:p>
            <a:r>
              <a:rPr lang="en-US" sz="3500" dirty="0" smtClean="0"/>
              <a:t>Manage your copyright effectively.</a:t>
            </a:r>
          </a:p>
          <a:p>
            <a:r>
              <a:rPr lang="en-US" dirty="0"/>
              <a:t>With rare exception, the interests of authors, academic disciplines, funding agencies, and </a:t>
            </a:r>
            <a:r>
              <a:rPr lang="en-US" dirty="0" smtClean="0"/>
              <a:t>the College </a:t>
            </a:r>
            <a:r>
              <a:rPr lang="en-US" dirty="0"/>
              <a:t>are best served by open access and open licensing. </a:t>
            </a:r>
            <a:endParaRPr lang="en-US" dirty="0" smtClean="0"/>
          </a:p>
          <a:p>
            <a:pPr lvl="1"/>
            <a:r>
              <a:rPr lang="en-US" dirty="0" smtClean="0"/>
              <a:t>Le </a:t>
            </a:r>
            <a:r>
              <a:rPr lang="en-US" dirty="0"/>
              <a:t>Moyne Library encourages authors to be wary of exclusive transfer of their copyrights, particularly to commercial publishers. </a:t>
            </a: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2747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What is “Open Access”?</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572904"/>
            <a:ext cx="6536028" cy="4950410"/>
          </a:xfrm>
        </p:spPr>
        <p:txBody>
          <a:bodyPr>
            <a:normAutofit/>
          </a:bodyPr>
          <a:lstStyle/>
          <a:p>
            <a:r>
              <a:rPr lang="en-US" u="sng" dirty="0" smtClean="0"/>
              <a:t>Minimum</a:t>
            </a:r>
            <a:r>
              <a:rPr lang="en-US" dirty="0" smtClean="0"/>
              <a:t>: content is </a:t>
            </a:r>
            <a:r>
              <a:rPr lang="en-US" u="sng" dirty="0" smtClean="0"/>
              <a:t>freely</a:t>
            </a:r>
            <a:r>
              <a:rPr lang="en-US" dirty="0" smtClean="0"/>
              <a:t> available </a:t>
            </a:r>
            <a:r>
              <a:rPr lang="en-US" u="sng" dirty="0" smtClean="0"/>
              <a:t>online</a:t>
            </a:r>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34586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What is “Open Access”?</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normAutofit lnSpcReduction="10000"/>
          </a:bodyPr>
          <a:lstStyle/>
          <a:p>
            <a:r>
              <a:rPr lang="en-US" u="sng" dirty="0" smtClean="0">
                <a:solidFill>
                  <a:schemeClr val="bg1">
                    <a:lumMod val="65000"/>
                  </a:schemeClr>
                </a:solidFill>
              </a:rPr>
              <a:t>Minimum</a:t>
            </a:r>
            <a:r>
              <a:rPr lang="en-US" dirty="0" smtClean="0">
                <a:solidFill>
                  <a:schemeClr val="bg1">
                    <a:lumMod val="65000"/>
                  </a:schemeClr>
                </a:solidFill>
              </a:rPr>
              <a:t>: content is </a:t>
            </a:r>
            <a:r>
              <a:rPr lang="en-US" u="sng" dirty="0" smtClean="0">
                <a:solidFill>
                  <a:schemeClr val="bg1">
                    <a:lumMod val="65000"/>
                  </a:schemeClr>
                </a:solidFill>
              </a:rPr>
              <a:t>freely</a:t>
            </a:r>
            <a:r>
              <a:rPr lang="en-US" dirty="0" smtClean="0">
                <a:solidFill>
                  <a:schemeClr val="bg1">
                    <a:lumMod val="65000"/>
                  </a:schemeClr>
                </a:solidFill>
              </a:rPr>
              <a:t> available </a:t>
            </a:r>
            <a:r>
              <a:rPr lang="en-US" u="sng" dirty="0" smtClean="0">
                <a:solidFill>
                  <a:schemeClr val="bg1">
                    <a:lumMod val="65000"/>
                  </a:schemeClr>
                </a:solidFill>
              </a:rPr>
              <a:t>online</a:t>
            </a:r>
            <a:r>
              <a:rPr lang="en-US" dirty="0" smtClean="0">
                <a:solidFill>
                  <a:schemeClr val="bg1">
                    <a:lumMod val="65000"/>
                  </a:schemeClr>
                </a:solidFill>
              </a:rPr>
              <a:t> </a:t>
            </a:r>
            <a:r>
              <a:rPr lang="en-US" u="sng" dirty="0" smtClean="0"/>
              <a:t/>
            </a:r>
            <a:br>
              <a:rPr lang="en-US" u="sng" dirty="0" smtClean="0"/>
            </a:br>
            <a:endParaRPr lang="en-US" u="sng" dirty="0" smtClean="0"/>
          </a:p>
          <a:p>
            <a:r>
              <a:rPr lang="en-US" u="sng" dirty="0" smtClean="0"/>
              <a:t>Best</a:t>
            </a:r>
            <a:r>
              <a:rPr lang="en-US" dirty="0" smtClean="0"/>
              <a:t>: content freely available online </a:t>
            </a:r>
            <a:br>
              <a:rPr lang="en-US" dirty="0" smtClean="0"/>
            </a:br>
            <a:r>
              <a:rPr lang="en-US" dirty="0" smtClean="0"/>
              <a:t>  </a:t>
            </a:r>
            <a:r>
              <a:rPr lang="en-US" sz="4400" dirty="0" smtClean="0"/>
              <a:t>+</a:t>
            </a:r>
            <a:r>
              <a:rPr lang="en-US" dirty="0" smtClean="0"/>
              <a:t>  </a:t>
            </a:r>
            <a:br>
              <a:rPr lang="en-US" dirty="0" smtClean="0"/>
            </a:br>
            <a:r>
              <a:rPr lang="en-US" u="sng" dirty="0" smtClean="0"/>
              <a:t>non-exclusive usage rights</a:t>
            </a:r>
            <a:r>
              <a:rPr lang="en-US" dirty="0" smtClean="0"/>
              <a:t> granted by owner of the work.</a:t>
            </a:r>
          </a:p>
          <a:p>
            <a:pPr lvl="1"/>
            <a:r>
              <a:rPr lang="en-US" dirty="0" smtClean="0"/>
              <a:t>Author defines a license for use.</a:t>
            </a:r>
          </a:p>
          <a:p>
            <a:pPr lvl="1"/>
            <a:r>
              <a:rPr lang="en-US" dirty="0"/>
              <a:t>Removes two barriers to access: </a:t>
            </a:r>
            <a:br>
              <a:rPr lang="en-US" dirty="0"/>
            </a:br>
            <a:r>
              <a:rPr lang="en-US" u="sng" dirty="0"/>
              <a:t>price</a:t>
            </a:r>
            <a:r>
              <a:rPr lang="en-US" dirty="0"/>
              <a:t> and </a:t>
            </a:r>
            <a:r>
              <a:rPr lang="en-US" u="sng" dirty="0"/>
              <a:t>permission</a:t>
            </a:r>
            <a:r>
              <a:rPr lang="en-US" dirty="0"/>
              <a:t>.</a:t>
            </a:r>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27971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a:solidFill>
                  <a:srgbClr val="389447"/>
                </a:solidFill>
                <a:latin typeface="Calisto MT" panose="02040603050505030304" pitchFamily="18" charset="0"/>
              </a:rPr>
              <a:t>Creative </a:t>
            </a:r>
            <a:r>
              <a:rPr lang="en-US" dirty="0" smtClean="0">
                <a:solidFill>
                  <a:srgbClr val="389447"/>
                </a:solidFill>
                <a:latin typeface="Calisto MT" panose="02040603050505030304" pitchFamily="18" charset="0"/>
              </a:rPr>
              <a:t>Commons</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559256"/>
            <a:ext cx="6536028" cy="4950410"/>
          </a:xfrm>
        </p:spPr>
        <p:txBody>
          <a:bodyPr>
            <a:normAutofit fontScale="85000" lnSpcReduction="20000"/>
          </a:bodyPr>
          <a:lstStyle/>
          <a:p>
            <a:pPr marL="0" indent="0">
              <a:buNone/>
            </a:pPr>
            <a:r>
              <a:rPr lang="en-US" sz="4200" dirty="0" smtClean="0"/>
              <a:t>Rights granted by</a:t>
            </a:r>
            <a:r>
              <a:rPr lang="en-US" dirty="0" smtClean="0"/>
              <a:t/>
            </a:r>
            <a:br>
              <a:rPr lang="en-US" dirty="0" smtClean="0"/>
            </a:br>
            <a:endParaRPr lang="en-US" dirty="0"/>
          </a:p>
          <a:p>
            <a:pPr marL="971550" lvl="1" indent="-514350">
              <a:buFont typeface="+mj-lt"/>
              <a:buAutoNum type="arabicPeriod"/>
            </a:pPr>
            <a:r>
              <a:rPr lang="en-US" u="sng" dirty="0" smtClean="0"/>
              <a:t>Attribution</a:t>
            </a:r>
            <a:r>
              <a:rPr lang="en-US" dirty="0"/>
              <a:t>: </a:t>
            </a:r>
            <a:r>
              <a:rPr lang="en-US" dirty="0" smtClean="0"/>
              <a:t> All </a:t>
            </a:r>
            <a:r>
              <a:rPr lang="en-US" dirty="0"/>
              <a:t>distributions of a work, and derivative works based upon it, must be credited to the creator of the work.</a:t>
            </a:r>
          </a:p>
          <a:p>
            <a:pPr marL="971550" lvl="1" indent="-514350">
              <a:buFont typeface="+mj-lt"/>
              <a:buAutoNum type="arabicPeriod"/>
            </a:pPr>
            <a:r>
              <a:rPr lang="en-US" u="sng" dirty="0"/>
              <a:t>No Derivatives</a:t>
            </a:r>
            <a:r>
              <a:rPr lang="en-US" dirty="0"/>
              <a:t>: A work may be redistributed, but only “unchanged and in whole;” no derivative works may be made based on it.</a:t>
            </a:r>
          </a:p>
          <a:p>
            <a:pPr marL="971550" lvl="1" indent="-514350">
              <a:buFont typeface="+mj-lt"/>
              <a:buAutoNum type="arabicPeriod"/>
            </a:pPr>
            <a:r>
              <a:rPr lang="en-US" u="sng" dirty="0" smtClean="0"/>
              <a:t>Non-commercial</a:t>
            </a:r>
            <a:r>
              <a:rPr lang="en-US" dirty="0"/>
              <a:t>: Derivative work </a:t>
            </a:r>
            <a:r>
              <a:rPr lang="en-US" dirty="0" smtClean="0"/>
              <a:t>can not </a:t>
            </a:r>
            <a:r>
              <a:rPr lang="en-US" dirty="0"/>
              <a:t>be for commercial </a:t>
            </a:r>
            <a:r>
              <a:rPr lang="en-US" dirty="0" smtClean="0"/>
              <a:t>use.</a:t>
            </a:r>
          </a:p>
          <a:p>
            <a:pPr marL="971550" lvl="1" indent="-514350">
              <a:buFont typeface="+mj-lt"/>
              <a:buAutoNum type="arabicPeriod"/>
            </a:pPr>
            <a:r>
              <a:rPr lang="en-US" u="sng" dirty="0" smtClean="0"/>
              <a:t>Share-alike</a:t>
            </a:r>
            <a:r>
              <a:rPr lang="en-US" dirty="0"/>
              <a:t>: Derivative work must be licensed under terms identical to those of the original </a:t>
            </a:r>
            <a:r>
              <a:rPr lang="en-US" dirty="0" smtClean="0"/>
              <a:t>work.</a:t>
            </a: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512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307" y="1417638"/>
            <a:ext cx="2801356" cy="64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4540" y="6294917"/>
            <a:ext cx="3085588" cy="369332"/>
          </a:xfrm>
          <a:prstGeom prst="rect">
            <a:avLst/>
          </a:prstGeom>
        </p:spPr>
        <p:txBody>
          <a:bodyPr wrap="none">
            <a:spAutoFit/>
          </a:bodyPr>
          <a:lstStyle/>
          <a:p>
            <a:r>
              <a:rPr lang="en-US" dirty="0">
                <a:hlinkClick r:id="rId6"/>
              </a:rPr>
              <a:t>https://</a:t>
            </a:r>
            <a:r>
              <a:rPr lang="en-US" dirty="0" smtClean="0">
                <a:hlinkClick r:id="rId6"/>
              </a:rPr>
              <a:t>creativecommons.org/</a:t>
            </a:r>
            <a:r>
              <a:rPr lang="en-US" dirty="0" smtClean="0"/>
              <a:t> </a:t>
            </a:r>
            <a:endParaRPr lang="en-US" dirty="0"/>
          </a:p>
        </p:txBody>
      </p:sp>
    </p:spTree>
    <p:extLst>
      <p:ext uri="{BB962C8B-B14F-4D97-AF65-F5344CB8AC3E}">
        <p14:creationId xmlns:p14="http://schemas.microsoft.com/office/powerpoint/2010/main" val="395901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a:solidFill>
                  <a:srgbClr val="389447"/>
                </a:solidFill>
                <a:latin typeface="Calisto MT" panose="02040603050505030304" pitchFamily="18" charset="0"/>
              </a:rPr>
              <a:t>Creative </a:t>
            </a:r>
            <a:r>
              <a:rPr lang="en-US" dirty="0" smtClean="0">
                <a:solidFill>
                  <a:srgbClr val="389447"/>
                </a:solidFill>
                <a:latin typeface="Calisto MT" panose="02040603050505030304" pitchFamily="18" charset="0"/>
              </a:rPr>
              <a:t>Commons</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447800"/>
            <a:ext cx="6536028" cy="4950410"/>
          </a:xfrm>
        </p:spPr>
        <p:txBody>
          <a:bodyPr>
            <a:normAutofit/>
          </a:bodyPr>
          <a:lstStyle/>
          <a:p>
            <a:pPr marL="0" indent="0">
              <a:buNone/>
            </a:pPr>
            <a:r>
              <a:rPr lang="en-US" sz="3600" dirty="0" smtClean="0"/>
              <a:t>Rights granted by</a:t>
            </a:r>
            <a:br>
              <a:rPr lang="en-US" sz="3600" dirty="0" smtClean="0"/>
            </a:br>
            <a:endParaRPr lang="en-US" sz="3600" dirty="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512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307" y="1417638"/>
            <a:ext cx="2801356" cy="64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89297" y="1992868"/>
            <a:ext cx="2792303" cy="369332"/>
          </a:xfrm>
          <a:prstGeom prst="rect">
            <a:avLst/>
          </a:prstGeom>
        </p:spPr>
        <p:txBody>
          <a:bodyPr wrap="none">
            <a:spAutoFit/>
          </a:bodyPr>
          <a:lstStyle/>
          <a:p>
            <a:r>
              <a:rPr lang="en-US" dirty="0">
                <a:hlinkClick r:id="rId6"/>
              </a:rPr>
              <a:t>https://licensebuttons.net</a:t>
            </a:r>
            <a:r>
              <a:rPr lang="en-US" dirty="0" smtClean="0">
                <a:hlinkClick r:id="rId6"/>
              </a:rPr>
              <a:t>/</a:t>
            </a:r>
            <a:r>
              <a:rPr lang="en-US" dirty="0" smtClean="0"/>
              <a:t> </a:t>
            </a:r>
            <a:endParaRPr lang="en-US" dirty="0"/>
          </a:p>
        </p:txBody>
      </p:sp>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440" y="2714694"/>
            <a:ext cx="1490164" cy="5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4273595"/>
            <a:ext cx="1490164" cy="5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5440" y="4038600"/>
            <a:ext cx="1477608" cy="52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657600"/>
            <a:ext cx="1477607" cy="52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5440" y="3366019"/>
            <a:ext cx="1490163" cy="5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5440" y="4703271"/>
            <a:ext cx="1491890" cy="5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714694"/>
            <a:ext cx="1490164" cy="5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3138" y="2714694"/>
            <a:ext cx="1490164" cy="5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8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4341"/>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43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143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filesystem:chrome-extension://fdpohaocaechififmbbbbbknoalclacl/temporary/screencapture-uspirg-org-reports-usp-fixing-broken-textbook-market-1475179644036.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 r="13959" b="47104"/>
          <a:stretch/>
        </p:blipFill>
        <p:spPr bwMode="auto">
          <a:xfrm>
            <a:off x="1902897" y="-7696"/>
            <a:ext cx="7286383" cy="686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957489" y="6365944"/>
            <a:ext cx="6858001" cy="369332"/>
          </a:xfrm>
          <a:prstGeom prst="rect">
            <a:avLst/>
          </a:prstGeom>
          <a:solidFill>
            <a:schemeClr val="bg1"/>
          </a:solidFill>
        </p:spPr>
        <p:txBody>
          <a:bodyPr wrap="square">
            <a:spAutoFit/>
          </a:bodyPr>
          <a:lstStyle/>
          <a:p>
            <a:r>
              <a:rPr lang="en-US" dirty="0">
                <a:hlinkClick r:id="rId6"/>
              </a:rPr>
              <a:t>http://</a:t>
            </a:r>
            <a:r>
              <a:rPr lang="en-US" dirty="0" smtClean="0">
                <a:hlinkClick r:id="rId6"/>
              </a:rPr>
              <a:t>www.uspirg.org/reports/usp/fixing-broken-textbook-market</a:t>
            </a:r>
            <a:r>
              <a:rPr lang="en-US" dirty="0" smtClean="0"/>
              <a:t> </a:t>
            </a:r>
            <a:endParaRPr lang="en-US" dirty="0"/>
          </a:p>
        </p:txBody>
      </p:sp>
    </p:spTree>
    <p:extLst>
      <p:ext uri="{BB962C8B-B14F-4D97-AF65-F5344CB8AC3E}">
        <p14:creationId xmlns:p14="http://schemas.microsoft.com/office/powerpoint/2010/main" val="368796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normAutofit fontScale="90000"/>
          </a:bodyPr>
          <a:lstStyle/>
          <a:p>
            <a:r>
              <a:rPr lang="en-US" dirty="0" smtClean="0">
                <a:solidFill>
                  <a:srgbClr val="389447"/>
                </a:solidFill>
                <a:latin typeface="Calisto MT" panose="02040603050505030304" pitchFamily="18" charset="0"/>
              </a:rPr>
              <a:t>Fixing the Broken </a:t>
            </a:r>
            <a:br>
              <a:rPr lang="en-US" dirty="0" smtClean="0">
                <a:solidFill>
                  <a:srgbClr val="389447"/>
                </a:solidFill>
                <a:latin typeface="Calisto MT" panose="02040603050505030304" pitchFamily="18" charset="0"/>
              </a:rPr>
            </a:br>
            <a:r>
              <a:rPr lang="en-US" dirty="0" smtClean="0">
                <a:solidFill>
                  <a:srgbClr val="389447"/>
                </a:solidFill>
                <a:latin typeface="Calisto MT" panose="02040603050505030304" pitchFamily="18" charset="0"/>
              </a:rPr>
              <a:t>Textbook Market</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545608"/>
            <a:ext cx="6884046" cy="4841226"/>
          </a:xfrm>
        </p:spPr>
        <p:txBody>
          <a:bodyPr>
            <a:noAutofit/>
          </a:bodyPr>
          <a:lstStyle/>
          <a:p>
            <a:r>
              <a:rPr lang="en-US" sz="2000" dirty="0"/>
              <a:t>College textbook prices have increased by 82% in the past ten </a:t>
            </a:r>
            <a:r>
              <a:rPr lang="en-US" sz="2000" dirty="0" smtClean="0"/>
              <a:t>years – 3x </a:t>
            </a:r>
            <a:r>
              <a:rPr lang="en-US" sz="2000" dirty="0"/>
              <a:t>the rate of inflation</a:t>
            </a:r>
          </a:p>
          <a:p>
            <a:r>
              <a:rPr lang="en-US" sz="2000" dirty="0"/>
              <a:t>Though alternatives to the new print edition textbooks exist, the costs of these alternatives (such as rental programs, used book markets and e-textbooks) are still dictated by publishers who re-issue editions every few years</a:t>
            </a:r>
          </a:p>
          <a:p>
            <a:r>
              <a:rPr lang="en-US" sz="2000" dirty="0"/>
              <a:t>On average students spend $1,200 a year on textbooks which = 14% of tuition at a four-year, public college; 39% of tuition at community college</a:t>
            </a:r>
          </a:p>
          <a:p>
            <a:r>
              <a:rPr lang="en-US" sz="2000" dirty="0"/>
              <a:t>65% of students choose not to buy a college textbook because it’s too expensive</a:t>
            </a:r>
          </a:p>
          <a:p>
            <a:r>
              <a:rPr lang="en-US" sz="2000" dirty="0"/>
              <a:t>94% report that they suffer academically because of this choice</a:t>
            </a:r>
          </a:p>
          <a:p>
            <a:r>
              <a:rPr lang="en-US" sz="2000" dirty="0"/>
              <a:t>48% say they altered which classes they took based on textbook costs, either taking fewer classes or different </a:t>
            </a:r>
            <a:r>
              <a:rPr lang="en-US" sz="2000" dirty="0" smtClean="0"/>
              <a:t>classes</a:t>
            </a:r>
            <a:endParaRPr lang="en-US" sz="2000" dirty="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885" y="275870"/>
            <a:ext cx="9715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476113" y="6475128"/>
            <a:ext cx="6558705" cy="369332"/>
          </a:xfrm>
          <a:prstGeom prst="rect">
            <a:avLst/>
          </a:prstGeom>
          <a:solidFill>
            <a:schemeClr val="bg1"/>
          </a:solidFill>
        </p:spPr>
        <p:txBody>
          <a:bodyPr wrap="square">
            <a:spAutoFit/>
          </a:bodyPr>
          <a:lstStyle/>
          <a:p>
            <a:r>
              <a:rPr lang="en-US" dirty="0">
                <a:hlinkClick r:id="rId6"/>
              </a:rPr>
              <a:t>http://</a:t>
            </a:r>
            <a:r>
              <a:rPr lang="en-US" dirty="0" smtClean="0">
                <a:hlinkClick r:id="rId6"/>
              </a:rPr>
              <a:t>www.uspirg.org/reports/usp/fixing-broken-textbook-market</a:t>
            </a:r>
            <a:r>
              <a:rPr lang="en-US" dirty="0" smtClean="0"/>
              <a:t> </a:t>
            </a:r>
            <a:endParaRPr lang="en-US" dirty="0"/>
          </a:p>
        </p:txBody>
      </p:sp>
    </p:spTree>
    <p:extLst>
      <p:ext uri="{BB962C8B-B14F-4D97-AF65-F5344CB8AC3E}">
        <p14:creationId xmlns:p14="http://schemas.microsoft.com/office/powerpoint/2010/main" val="368796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cxnSp>
        <p:nvCxnSpPr>
          <p:cNvPr id="8" name="Straight Connector 7"/>
          <p:cNvCxnSpPr/>
          <p:nvPr/>
        </p:nvCxnSpPr>
        <p:spPr>
          <a:xfrm>
            <a:off x="4040730" y="4140558"/>
            <a:ext cx="2347191"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pic>
        <p:nvPicPr>
          <p:cNvPr id="3074"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756" y="-116881"/>
            <a:ext cx="7315428" cy="381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hlinkClick r:id="rId5"/>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3846"/>
          <a:stretch/>
        </p:blipFill>
        <p:spPr bwMode="auto">
          <a:xfrm>
            <a:off x="1930193" y="3668743"/>
            <a:ext cx="7303991" cy="312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533045" y="2444322"/>
            <a:ext cx="2701139" cy="3970318"/>
          </a:xfrm>
          <a:prstGeom prst="rect">
            <a:avLst/>
          </a:prstGeom>
          <a:solidFill>
            <a:schemeClr val="bg1"/>
          </a:solidFill>
        </p:spPr>
        <p:txBody>
          <a:bodyPr wrap="square" rtlCol="0">
            <a:spAutoFit/>
          </a:bodyPr>
          <a:lstStyle/>
          <a:p>
            <a:r>
              <a:rPr lang="en-US" dirty="0" smtClean="0"/>
              <a:t>$238.40 List</a:t>
            </a:r>
          </a:p>
          <a:p>
            <a:r>
              <a:rPr lang="en-US" dirty="0" smtClean="0"/>
              <a:t>$219.60 Textbooks.com</a:t>
            </a:r>
          </a:p>
          <a:p>
            <a:r>
              <a:rPr lang="en-US" dirty="0" smtClean="0"/>
              <a:t>$202.63 Amazon</a:t>
            </a:r>
          </a:p>
          <a:p>
            <a:endParaRPr lang="en-US" dirty="0" smtClean="0"/>
          </a:p>
          <a:p>
            <a:r>
              <a:rPr lang="en-US" dirty="0" smtClean="0"/>
              <a:t>$142.99 rent, no expire</a:t>
            </a:r>
          </a:p>
          <a:p>
            <a:r>
              <a:rPr lang="en-US" dirty="0" smtClean="0"/>
              <a:t>$97.99 rent 180 days</a:t>
            </a:r>
          </a:p>
          <a:p>
            <a:r>
              <a:rPr lang="en-US" dirty="0" smtClean="0"/>
              <a:t>$56.38 rent Amazon</a:t>
            </a:r>
          </a:p>
          <a:p>
            <a:r>
              <a:rPr lang="en-US" dirty="0"/>
              <a:t> </a:t>
            </a:r>
            <a:r>
              <a:rPr lang="en-US" dirty="0" smtClean="0"/>
              <a:t>             (semester)</a:t>
            </a:r>
          </a:p>
          <a:p>
            <a:endParaRPr lang="en-US" dirty="0" smtClean="0"/>
          </a:p>
          <a:p>
            <a:r>
              <a:rPr lang="en-US" dirty="0" smtClean="0"/>
              <a:t>$166.35 Amazon (used)</a:t>
            </a:r>
          </a:p>
          <a:p>
            <a:r>
              <a:rPr lang="en-US" dirty="0" smtClean="0"/>
              <a:t>$91.31 B&amp;N (used)</a:t>
            </a:r>
          </a:p>
          <a:p>
            <a:r>
              <a:rPr lang="en-US" dirty="0" smtClean="0"/>
              <a:t>$52.73 </a:t>
            </a:r>
            <a:r>
              <a:rPr lang="en-US" dirty="0" err="1" smtClean="0"/>
              <a:t>AbeBooks</a:t>
            </a:r>
            <a:r>
              <a:rPr lang="en-US" dirty="0" smtClean="0"/>
              <a:t> (used)</a:t>
            </a:r>
          </a:p>
          <a:p>
            <a:endParaRPr lang="en-US" dirty="0"/>
          </a:p>
          <a:p>
            <a:r>
              <a:rPr lang="en-US" dirty="0"/>
              <a:t>$</a:t>
            </a:r>
            <a:r>
              <a:rPr lang="en-US" dirty="0" smtClean="0"/>
              <a:t>103.95 </a:t>
            </a:r>
            <a:r>
              <a:rPr lang="en-US" dirty="0" err="1" smtClean="0"/>
              <a:t>MyMathLab</a:t>
            </a:r>
            <a:endParaRPr lang="en-US" dirty="0"/>
          </a:p>
        </p:txBody>
      </p:sp>
    </p:spTree>
    <p:extLst>
      <p:ext uri="{BB962C8B-B14F-4D97-AF65-F5344CB8AC3E}">
        <p14:creationId xmlns:p14="http://schemas.microsoft.com/office/powerpoint/2010/main" val="224263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1286" b="8051"/>
          <a:stretch/>
        </p:blipFill>
        <p:spPr bwMode="auto">
          <a:xfrm>
            <a:off x="1902896" y="-2578"/>
            <a:ext cx="7241104" cy="686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96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OER</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r>
              <a:rPr lang="en-US" dirty="0" smtClean="0"/>
              <a:t>Open Educational Resources</a:t>
            </a:r>
          </a:p>
          <a:p>
            <a:pPr lvl="1"/>
            <a:r>
              <a:rPr lang="en-US" dirty="0" err="1" smtClean="0"/>
              <a:t>Educause</a:t>
            </a:r>
            <a:r>
              <a:rPr lang="en-US" dirty="0" smtClean="0"/>
              <a:t> OER resources (2016) </a:t>
            </a:r>
            <a:r>
              <a:rPr lang="en-US" sz="2400" dirty="0" smtClean="0">
                <a:hlinkClick r:id="rId5"/>
              </a:rPr>
              <a:t>http</a:t>
            </a:r>
            <a:r>
              <a:rPr lang="en-US" sz="2400" dirty="0">
                <a:hlinkClick r:id="rId5"/>
              </a:rPr>
              <a:t>://</a:t>
            </a:r>
            <a:r>
              <a:rPr lang="en-US" sz="2400" dirty="0" smtClean="0">
                <a:hlinkClick r:id="rId5"/>
              </a:rPr>
              <a:t>tinyurl.com/educause-oer-2016</a:t>
            </a:r>
            <a:r>
              <a:rPr lang="en-US" dirty="0" smtClean="0"/>
              <a:t> </a:t>
            </a:r>
          </a:p>
          <a:p>
            <a:pPr lvl="1"/>
            <a:r>
              <a:rPr lang="en-US" dirty="0" smtClean="0"/>
              <a:t>Open Textbooks – textbooks released with some sort of CC or PD license.</a:t>
            </a:r>
          </a:p>
          <a:p>
            <a:pPr lvl="1"/>
            <a:r>
              <a:rPr lang="en-US" sz="2400" dirty="0"/>
              <a:t>"Opening the Textbook: Educational Resources in U.S. Higher Education, </a:t>
            </a:r>
            <a:r>
              <a:rPr lang="en-US" sz="2400" dirty="0" smtClean="0"/>
              <a:t>2015-16" (</a:t>
            </a:r>
            <a:r>
              <a:rPr lang="en-US" sz="2400" dirty="0"/>
              <a:t>Babson Survey Research </a:t>
            </a:r>
            <a:r>
              <a:rPr lang="en-US" sz="2400" dirty="0" smtClean="0"/>
              <a:t>Group, 2016) </a:t>
            </a:r>
            <a:r>
              <a:rPr lang="en-US" sz="2400" dirty="0" smtClean="0">
                <a:hlinkClick r:id="rId6"/>
              </a:rPr>
              <a:t>http</a:t>
            </a:r>
            <a:r>
              <a:rPr lang="en-US" sz="2400" dirty="0">
                <a:hlinkClick r:id="rId6"/>
              </a:rPr>
              <a:t>://www.onlinelearningsurvey.com</a:t>
            </a:r>
            <a:r>
              <a:rPr lang="en-US" sz="2400" dirty="0" smtClean="0">
                <a:hlinkClick r:id="rId6"/>
              </a:rPr>
              <a:t>/</a:t>
            </a:r>
            <a:r>
              <a:rPr lang="en-US" sz="2400" dirty="0" smtClean="0"/>
              <a:t> </a:t>
            </a: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247438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49C.eps"/>
          <p:cNvPicPr>
            <a:picLocks/>
          </p:cNvPicPr>
          <p:nvPr/>
        </p:nvPicPr>
        <p:blipFill>
          <a:blip r:embed="rId3">
            <a:extLst>
              <a:ext uri="{28A0092B-C50C-407E-A947-70E740481C1C}">
                <a14:useLocalDpi xmlns:a14="http://schemas.microsoft.com/office/drawing/2010/main" val="0"/>
              </a:ext>
            </a:extLst>
          </a:blip>
          <a:stretch>
            <a:fillRect/>
          </a:stretch>
        </p:blipFill>
        <p:spPr>
          <a:xfrm>
            <a:off x="-2430" y="-5065"/>
            <a:ext cx="9197878" cy="6874842"/>
          </a:xfrm>
          <a:prstGeom prst="rect">
            <a:avLst/>
          </a:prstGeom>
        </p:spPr>
      </p:pic>
      <p:sp>
        <p:nvSpPr>
          <p:cNvPr id="2" name="Title 1"/>
          <p:cNvSpPr>
            <a:spLocks noGrp="1"/>
          </p:cNvSpPr>
          <p:nvPr>
            <p:ph type="title"/>
          </p:nvPr>
        </p:nvSpPr>
        <p:spPr>
          <a:xfrm>
            <a:off x="457200" y="3825394"/>
            <a:ext cx="8229600" cy="2009936"/>
          </a:xfrm>
        </p:spPr>
        <p:txBody>
          <a:bodyPr>
            <a:normAutofit/>
          </a:bodyPr>
          <a:lstStyle/>
          <a:p>
            <a:r>
              <a:rPr lang="en-US" sz="4800" dirty="0" smtClean="0">
                <a:solidFill>
                  <a:schemeClr val="bg1"/>
                </a:solidFill>
                <a:latin typeface="Calisto MT" panose="02040603050505030304" pitchFamily="18" charset="0"/>
              </a:rPr>
              <a:t>Open Educational Resources</a:t>
            </a:r>
            <a:br>
              <a:rPr lang="en-US" sz="4800" dirty="0" smtClean="0">
                <a:solidFill>
                  <a:schemeClr val="bg1"/>
                </a:solidFill>
                <a:latin typeface="Calisto MT" panose="02040603050505030304" pitchFamily="18" charset="0"/>
              </a:rPr>
            </a:br>
            <a:r>
              <a:rPr lang="en-US" sz="3200" dirty="0" smtClean="0">
                <a:solidFill>
                  <a:schemeClr val="bg1"/>
                </a:solidFill>
                <a:latin typeface="Calisto MT" panose="02040603050505030304" pitchFamily="18" charset="0"/>
              </a:rPr>
              <a:t>Tom </a:t>
            </a:r>
            <a:r>
              <a:rPr lang="en-US" sz="3200" dirty="0" err="1" smtClean="0">
                <a:solidFill>
                  <a:schemeClr val="bg1"/>
                </a:solidFill>
                <a:latin typeface="Calisto MT" panose="02040603050505030304" pitchFamily="18" charset="0"/>
              </a:rPr>
              <a:t>Keays</a:t>
            </a:r>
            <a:r>
              <a:rPr lang="en-US" sz="3200" dirty="0" smtClean="0">
                <a:solidFill>
                  <a:schemeClr val="bg1"/>
                </a:solidFill>
                <a:latin typeface="Calisto MT" panose="02040603050505030304" pitchFamily="18" charset="0"/>
              </a:rPr>
              <a:t>, Falcone Library</a:t>
            </a:r>
            <a:endParaRPr lang="en-US" sz="3200" dirty="0">
              <a:solidFill>
                <a:schemeClr val="bg1"/>
              </a:solidFill>
              <a:latin typeface="Calisto MT" panose="02040603050505030304" pitchFamily="18" charset="0"/>
            </a:endParaRPr>
          </a:p>
        </p:txBody>
      </p:sp>
      <p:pic>
        <p:nvPicPr>
          <p:cNvPr id="1026" name="Picture 2" descr="C:\Users\keaysht\Desktop\LMCgmg_flush_wh_web.jpg"/>
          <p:cNvPicPr>
            <a:picLocks noChangeAspect="1" noChangeArrowheads="1"/>
          </p:cNvPicPr>
          <p:nvPr/>
        </p:nvPicPr>
        <p:blipFill rotWithShape="1">
          <a:blip r:embed="rId4">
            <a:extLst>
              <a:ext uri="{28A0092B-C50C-407E-A947-70E740481C1C}">
                <a14:useLocalDpi xmlns:a14="http://schemas.microsoft.com/office/drawing/2010/main" val="0"/>
              </a:ext>
            </a:extLst>
          </a:blip>
          <a:srcRect l="1" r="-2997"/>
          <a:stretch/>
        </p:blipFill>
        <p:spPr bwMode="auto">
          <a:xfrm>
            <a:off x="3606087" y="1614925"/>
            <a:ext cx="5756856" cy="15095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290" y="1408862"/>
            <a:ext cx="3844322" cy="1569660"/>
          </a:xfrm>
          <a:prstGeom prst="rect">
            <a:avLst/>
          </a:prstGeom>
          <a:noFill/>
        </p:spPr>
        <p:txBody>
          <a:bodyPr wrap="none" rtlCol="0">
            <a:spAutoFit/>
          </a:bodyPr>
          <a:lstStyle/>
          <a:p>
            <a:r>
              <a:rPr lang="en-US" sz="8800" dirty="0" smtClean="0">
                <a:solidFill>
                  <a:schemeClr val="bg1"/>
                </a:solidFill>
                <a:latin typeface="Matura MT Script Capitals" panose="03020802060602070202" pitchFamily="66" charset="0"/>
                <a:cs typeface="FrankRuehl" panose="020E0503060101010101" pitchFamily="34" charset="-79"/>
              </a:rPr>
              <a:t>#</a:t>
            </a:r>
            <a:r>
              <a:rPr lang="en-US" sz="9600" dirty="0" smtClean="0">
                <a:solidFill>
                  <a:schemeClr val="bg1"/>
                </a:solidFill>
                <a:latin typeface="Calisto MT" panose="02040603050505030304" pitchFamily="18" charset="0"/>
              </a:rPr>
              <a:t>O</a:t>
            </a:r>
            <a:r>
              <a:rPr lang="en-US" sz="7200" dirty="0" smtClean="0">
                <a:solidFill>
                  <a:schemeClr val="bg1"/>
                </a:solidFill>
                <a:latin typeface="Calisto MT" panose="02040603050505030304" pitchFamily="18" charset="0"/>
              </a:rPr>
              <a:t>PEN</a:t>
            </a:r>
            <a:endParaRPr lang="en-US" sz="72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156596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normAutofit fontScale="90000"/>
          </a:bodyPr>
          <a:lstStyle/>
          <a:p>
            <a:r>
              <a:rPr lang="en-US" dirty="0" smtClean="0">
                <a:solidFill>
                  <a:srgbClr val="389447"/>
                </a:solidFill>
                <a:latin typeface="Calisto MT" panose="02040603050505030304" pitchFamily="18" charset="0"/>
              </a:rPr>
              <a:t>Opening the </a:t>
            </a:r>
            <a:br>
              <a:rPr lang="en-US" dirty="0" smtClean="0">
                <a:solidFill>
                  <a:srgbClr val="389447"/>
                </a:solidFill>
                <a:latin typeface="Calisto MT" panose="02040603050505030304" pitchFamily="18" charset="0"/>
              </a:rPr>
            </a:br>
            <a:r>
              <a:rPr lang="en-US" dirty="0" smtClean="0">
                <a:solidFill>
                  <a:srgbClr val="389447"/>
                </a:solidFill>
                <a:latin typeface="Calisto MT" panose="02040603050505030304" pitchFamily="18" charset="0"/>
              </a:rPr>
              <a:t>Textbook</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870398" cy="4950410"/>
          </a:xfrm>
        </p:spPr>
        <p:txBody>
          <a:bodyPr/>
          <a:lstStyle/>
          <a:p>
            <a:r>
              <a:rPr lang="en-US" sz="2400" dirty="0"/>
              <a:t>Survey of  3,000 full-time and part-time professors</a:t>
            </a:r>
          </a:p>
          <a:p>
            <a:r>
              <a:rPr lang="en-US" sz="2400" dirty="0" smtClean="0"/>
              <a:t>Increased awareness in past year, but only 6.6% of faculty are “very aware” of OER textbooks.</a:t>
            </a:r>
          </a:p>
          <a:p>
            <a:r>
              <a:rPr lang="en-US" sz="2400" dirty="0" smtClean="0"/>
              <a:t>87% said cost to student very important, but only 5% of them had assigned an open textbook.</a:t>
            </a:r>
          </a:p>
          <a:p>
            <a:r>
              <a:rPr lang="en-US" sz="2400" dirty="0" smtClean="0"/>
              <a:t>Large enrollment classes adopting twice the rate of general faculty population.</a:t>
            </a:r>
          </a:p>
          <a:p>
            <a:r>
              <a:rPr lang="en-US" sz="2400" dirty="0" smtClean="0"/>
              <a:t>Perceived barriers:</a:t>
            </a:r>
          </a:p>
          <a:p>
            <a:pPr lvl="1"/>
            <a:r>
              <a:rPr lang="en-US" sz="2400" dirty="0" smtClean="0"/>
              <a:t>Not enough resources for my subject (49%)</a:t>
            </a:r>
          </a:p>
          <a:p>
            <a:pPr lvl="1"/>
            <a:r>
              <a:rPr lang="en-US" sz="2400" dirty="0" smtClean="0"/>
              <a:t>Too hard to find what I need (48%)</a:t>
            </a:r>
          </a:p>
          <a:p>
            <a:pPr lvl="1"/>
            <a:r>
              <a:rPr lang="en-US" sz="2400" dirty="0" smtClean="0"/>
              <a:t>No comprehensive catalog of resources (45%)</a:t>
            </a:r>
          </a:p>
          <a:p>
            <a:endParaRPr lang="en-US" sz="2400"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402" y="274639"/>
            <a:ext cx="1016402" cy="131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50772" y="6207729"/>
            <a:ext cx="6271146" cy="461665"/>
          </a:xfrm>
          <a:prstGeom prst="rect">
            <a:avLst/>
          </a:prstGeom>
        </p:spPr>
        <p:txBody>
          <a:bodyPr wrap="square">
            <a:spAutoFit/>
          </a:bodyPr>
          <a:lstStyle/>
          <a:p>
            <a:pPr lvl="1"/>
            <a:r>
              <a:rPr lang="en-US" sz="2400" dirty="0">
                <a:hlinkClick r:id="rId6"/>
              </a:rPr>
              <a:t>http://www.onlinelearningsurvey.com/</a:t>
            </a:r>
            <a:r>
              <a:rPr lang="en-US" sz="2400" dirty="0"/>
              <a:t> </a:t>
            </a:r>
          </a:p>
        </p:txBody>
      </p:sp>
    </p:spTree>
    <p:extLst>
      <p:ext uri="{BB962C8B-B14F-4D97-AF65-F5344CB8AC3E}">
        <p14:creationId xmlns:p14="http://schemas.microsoft.com/office/powerpoint/2010/main" val="327990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545" y="-5711"/>
            <a:ext cx="7195397" cy="707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349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screencapture-resources-library-lemoyne-edu-pubserv-copyright-1469461936708.png (1066×1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filesystem:chrome-extension://fdpohaocaechififmbbbbbknoalclacl/temporary/screencapture-resources-library-lemoyne-edu-pubserv-copyright-146946193670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2736756" y="5949841"/>
            <a:ext cx="5847009" cy="369332"/>
          </a:xfrm>
          <a:prstGeom prst="rect">
            <a:avLst/>
          </a:prstGeom>
          <a:solidFill>
            <a:schemeClr val="bg1"/>
          </a:solidFill>
        </p:spPr>
        <p:txBody>
          <a:bodyPr wrap="square">
            <a:spAutoFit/>
          </a:bodyPr>
          <a:lstStyle/>
          <a:p>
            <a:r>
              <a:rPr lang="en-US" dirty="0">
                <a:hlinkClick r:id="rId3"/>
              </a:rPr>
              <a:t>http://</a:t>
            </a:r>
            <a:r>
              <a:rPr lang="en-US" dirty="0" smtClean="0">
                <a:hlinkClick r:id="rId3"/>
              </a:rPr>
              <a:t>resources.library.lemoyne.edu/oer</a:t>
            </a:r>
            <a:r>
              <a:rPr lang="en-US" dirty="0" smtClean="0"/>
              <a:t>  </a:t>
            </a:r>
            <a:endParaRPr lang="en-US" dirty="0"/>
          </a:p>
        </p:txBody>
      </p:sp>
      <p:sp>
        <p:nvSpPr>
          <p:cNvPr id="10" name="AutoShape 2" descr="filesystem:chrome-extension://fdpohaocaechififmbbbbbknoalclacl/temporary/screencapture-resources-library-lemoyne-edu-oer-1475175298010.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709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Open Textbooks</a:t>
            </a:r>
            <a:endParaRPr lang="en-US" dirty="0">
              <a:solidFill>
                <a:srgbClr val="389447"/>
              </a:solidFill>
              <a:latin typeface="Calisto MT" panose="02040603050505030304" pitchFamily="18" charset="0"/>
            </a:endParaRP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162" y="5292749"/>
            <a:ext cx="17335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56880" y="5292749"/>
            <a:ext cx="2270045" cy="369332"/>
          </a:xfrm>
          <a:prstGeom prst="rect">
            <a:avLst/>
          </a:prstGeom>
        </p:spPr>
        <p:txBody>
          <a:bodyPr wrap="none">
            <a:spAutoFit/>
          </a:bodyPr>
          <a:lstStyle/>
          <a:p>
            <a:r>
              <a:rPr lang="en-US" dirty="0">
                <a:hlinkClick r:id="rId6"/>
              </a:rPr>
              <a:t>https://openstax.org</a:t>
            </a:r>
            <a:r>
              <a:rPr lang="en-US" dirty="0" smtClean="0">
                <a:hlinkClick r:id="rId6"/>
              </a:rPr>
              <a:t>/</a:t>
            </a:r>
            <a:r>
              <a:rPr lang="en-US" dirty="0" smtClean="0"/>
              <a:t> </a:t>
            </a:r>
            <a:endParaRPr lang="en-US" dirty="0"/>
          </a:p>
        </p:txBody>
      </p:sp>
      <p:sp>
        <p:nvSpPr>
          <p:cNvPr id="8" name="Rectangle 7"/>
          <p:cNvSpPr/>
          <p:nvPr/>
        </p:nvSpPr>
        <p:spPr>
          <a:xfrm>
            <a:off x="5256880" y="3565544"/>
            <a:ext cx="3392082" cy="369332"/>
          </a:xfrm>
          <a:prstGeom prst="rect">
            <a:avLst/>
          </a:prstGeom>
        </p:spPr>
        <p:txBody>
          <a:bodyPr wrap="none">
            <a:spAutoFit/>
          </a:bodyPr>
          <a:lstStyle/>
          <a:p>
            <a:r>
              <a:rPr lang="en-US" dirty="0">
                <a:hlinkClick r:id="rId7"/>
              </a:rPr>
              <a:t>http://collegeopentextbooks.org</a:t>
            </a:r>
            <a:r>
              <a:rPr lang="en-US" dirty="0" smtClean="0">
                <a:hlinkClick r:id="rId7"/>
              </a:rPr>
              <a:t>/</a:t>
            </a:r>
            <a:r>
              <a:rPr lang="en-US" dirty="0" smtClean="0"/>
              <a:t> </a:t>
            </a:r>
            <a:endParaRPr lang="en-US" dirty="0"/>
          </a:p>
        </p:txBody>
      </p:sp>
      <p:sp>
        <p:nvSpPr>
          <p:cNvPr id="12" name="Rectangle 11"/>
          <p:cNvSpPr/>
          <p:nvPr/>
        </p:nvSpPr>
        <p:spPr>
          <a:xfrm>
            <a:off x="5281070" y="2684753"/>
            <a:ext cx="3849282" cy="369332"/>
          </a:xfrm>
          <a:prstGeom prst="rect">
            <a:avLst/>
          </a:prstGeom>
        </p:spPr>
        <p:txBody>
          <a:bodyPr wrap="square">
            <a:spAutoFit/>
          </a:bodyPr>
          <a:lstStyle/>
          <a:p>
            <a:r>
              <a:rPr lang="en-US" dirty="0">
                <a:hlinkClick r:id="rId8"/>
              </a:rPr>
              <a:t>https://www.oercommons.org</a:t>
            </a:r>
            <a:r>
              <a:rPr lang="en-US" dirty="0" smtClean="0">
                <a:hlinkClick r:id="rId8"/>
              </a:rPr>
              <a:t>/</a:t>
            </a:r>
            <a:r>
              <a:rPr lang="en-US" dirty="0" smtClean="0"/>
              <a:t> </a:t>
            </a:r>
            <a:endParaRPr lang="en-US" dirty="0"/>
          </a:p>
        </p:txBody>
      </p:sp>
      <p:sp>
        <p:nvSpPr>
          <p:cNvPr id="14" name="Rectangle 13"/>
          <p:cNvSpPr/>
          <p:nvPr/>
        </p:nvSpPr>
        <p:spPr>
          <a:xfrm>
            <a:off x="5294718" y="1872734"/>
            <a:ext cx="3645998" cy="369332"/>
          </a:xfrm>
          <a:prstGeom prst="rect">
            <a:avLst/>
          </a:prstGeom>
        </p:spPr>
        <p:txBody>
          <a:bodyPr wrap="none">
            <a:spAutoFit/>
          </a:bodyPr>
          <a:lstStyle/>
          <a:p>
            <a:r>
              <a:rPr lang="en-US" dirty="0">
                <a:hlinkClick r:id="rId9"/>
              </a:rPr>
              <a:t>https://oerconsortium.org/find-oer</a:t>
            </a:r>
            <a:r>
              <a:rPr lang="en-US" dirty="0" smtClean="0">
                <a:hlinkClick r:id="rId9"/>
              </a:rPr>
              <a:t>/</a:t>
            </a:r>
            <a:r>
              <a:rPr lang="en-US" dirty="0" smtClean="0"/>
              <a:t> </a:t>
            </a:r>
            <a:endParaRPr lang="en-US" dirty="0"/>
          </a:p>
        </p:txBody>
      </p:sp>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5362" y="4320394"/>
            <a:ext cx="1152525" cy="58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604" y="2337400"/>
            <a:ext cx="1047324" cy="104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256880" y="4430334"/>
            <a:ext cx="3212803" cy="369332"/>
          </a:xfrm>
          <a:prstGeom prst="rect">
            <a:avLst/>
          </a:prstGeom>
        </p:spPr>
        <p:txBody>
          <a:bodyPr wrap="none">
            <a:spAutoFit/>
          </a:bodyPr>
          <a:lstStyle/>
          <a:p>
            <a:r>
              <a:rPr lang="en-US" dirty="0">
                <a:hlinkClick r:id="rId12"/>
              </a:rPr>
              <a:t>http://textbooks.opensuny.org</a:t>
            </a:r>
            <a:r>
              <a:rPr lang="en-US" dirty="0" smtClean="0">
                <a:hlinkClick r:id="rId12"/>
              </a:rPr>
              <a:t>/</a:t>
            </a:r>
            <a:r>
              <a:rPr lang="en-US" dirty="0" smtClean="0"/>
              <a:t> </a:t>
            </a:r>
            <a:endParaRPr lang="en-US" dirty="0"/>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8687" y="3352353"/>
            <a:ext cx="12096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5956" y="1676400"/>
            <a:ext cx="92392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636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9" b="80373"/>
          <a:stretch/>
        </p:blipFill>
        <p:spPr bwMode="auto">
          <a:xfrm>
            <a:off x="0" y="-27296"/>
            <a:ext cx="9144000" cy="688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4" descr="filesystem:chrome-extension://fdpohaocaechififmbbbbbknoalclacl/temporary/screencapture-courses-candelalearning-appliedcalculus-chapter-chapter-1-147560559123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4720" b="15040"/>
          <a:stretch/>
        </p:blipFill>
        <p:spPr bwMode="auto">
          <a:xfrm>
            <a:off x="0" y="-7698"/>
            <a:ext cx="9144000" cy="686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filesystem:chrome-extension://fdpohaocaechififmbbbbbknoalclacl/temporary/screencapture-courses-candelalearning-appliedcalculus-chapter-table-of-contents-147560521825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
            <a:ext cx="9144000" cy="6857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64" b="76473"/>
          <a:stretch/>
        </p:blipFill>
        <p:spPr bwMode="auto">
          <a:xfrm>
            <a:off x="0" y="-45714"/>
            <a:ext cx="9144000" cy="7033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filesystem:chrome-extension://fdpohaocaechififmbbbbbknoalclacl/temporary/screencapture-cnx-org-contents-8c-1jjEY-5-1-DjaX961v-2-Linear-Equations-1475606152587.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93017"/>
          <a:stretch/>
        </p:blipFill>
        <p:spPr bwMode="auto">
          <a:xfrm>
            <a:off x="0" y="1"/>
            <a:ext cx="9144000" cy="697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8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a:solidFill>
                  <a:srgbClr val="389447"/>
                </a:solidFill>
                <a:latin typeface="Calisto MT" panose="02040603050505030304" pitchFamily="18" charset="0"/>
              </a:rPr>
              <a:t>Open Courseware</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328193" y="1752599"/>
            <a:ext cx="2939843" cy="4005645"/>
          </a:xfrm>
        </p:spPr>
        <p:txBody>
          <a:bodyPr>
            <a:normAutofit fontScale="55000" lnSpcReduction="20000"/>
          </a:bodyPr>
          <a:lstStyle/>
          <a:p>
            <a:r>
              <a:rPr lang="en-US" dirty="0"/>
              <a:t>Activities and Labs</a:t>
            </a:r>
          </a:p>
          <a:p>
            <a:r>
              <a:rPr lang="en-US" dirty="0"/>
              <a:t>Assessments</a:t>
            </a:r>
          </a:p>
          <a:p>
            <a:r>
              <a:rPr lang="en-US" dirty="0"/>
              <a:t>Audio Lectures</a:t>
            </a:r>
          </a:p>
          <a:p>
            <a:r>
              <a:rPr lang="en-US" dirty="0"/>
              <a:t>Case Study</a:t>
            </a:r>
          </a:p>
          <a:p>
            <a:r>
              <a:rPr lang="en-US" dirty="0"/>
              <a:t>Data</a:t>
            </a:r>
          </a:p>
          <a:p>
            <a:r>
              <a:rPr lang="en-US" dirty="0"/>
              <a:t>Full Course</a:t>
            </a:r>
          </a:p>
          <a:p>
            <a:r>
              <a:rPr lang="en-US" dirty="0"/>
              <a:t>Games</a:t>
            </a:r>
          </a:p>
          <a:p>
            <a:r>
              <a:rPr lang="en-US" dirty="0"/>
              <a:t>Homework and Assignments</a:t>
            </a:r>
          </a:p>
          <a:p>
            <a:r>
              <a:rPr lang="en-US" dirty="0"/>
              <a:t>Images and Illustrations</a:t>
            </a:r>
          </a:p>
          <a:p>
            <a:r>
              <a:rPr lang="en-US" dirty="0"/>
              <a:t>Instructional Material</a:t>
            </a:r>
          </a:p>
          <a:p>
            <a:r>
              <a:rPr lang="en-US" dirty="0"/>
              <a:t>Interactive</a:t>
            </a:r>
          </a:p>
          <a:p>
            <a:r>
              <a:rPr lang="en-US" dirty="0"/>
              <a:t>Lecture </a:t>
            </a:r>
            <a:r>
              <a:rPr lang="en-US" dirty="0" smtClean="0"/>
              <a:t>Notes</a:t>
            </a:r>
            <a:endParaRPr lang="en-US" dirty="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8" name="Content Placeholder 2"/>
          <p:cNvSpPr txBox="1">
            <a:spLocks/>
          </p:cNvSpPr>
          <p:nvPr/>
        </p:nvSpPr>
        <p:spPr>
          <a:xfrm>
            <a:off x="5746957" y="1752599"/>
            <a:ext cx="2939843" cy="4005645"/>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Lesson Plans</a:t>
            </a:r>
          </a:p>
          <a:p>
            <a:r>
              <a:rPr lang="en-US" dirty="0" smtClean="0"/>
              <a:t>Module</a:t>
            </a:r>
          </a:p>
          <a:p>
            <a:r>
              <a:rPr lang="en-US" dirty="0" smtClean="0"/>
              <a:t>Primary Source</a:t>
            </a:r>
          </a:p>
          <a:p>
            <a:r>
              <a:rPr lang="en-US" dirty="0" smtClean="0"/>
              <a:t>Readings</a:t>
            </a:r>
          </a:p>
          <a:p>
            <a:r>
              <a:rPr lang="en-US" dirty="0" smtClean="0"/>
              <a:t>Reference</a:t>
            </a:r>
          </a:p>
          <a:p>
            <a:r>
              <a:rPr lang="en-US" dirty="0" smtClean="0"/>
              <a:t>Resource Review</a:t>
            </a:r>
          </a:p>
          <a:p>
            <a:r>
              <a:rPr lang="en-US" dirty="0" smtClean="0"/>
              <a:t>Simulations</a:t>
            </a:r>
          </a:p>
          <a:p>
            <a:r>
              <a:rPr lang="en-US" dirty="0" smtClean="0"/>
              <a:t>Student Guide</a:t>
            </a:r>
          </a:p>
          <a:p>
            <a:r>
              <a:rPr lang="en-US" dirty="0" smtClean="0"/>
              <a:t>Syllabi</a:t>
            </a:r>
          </a:p>
          <a:p>
            <a:r>
              <a:rPr lang="en-US" dirty="0" smtClean="0"/>
              <a:t>Teaching and Learning Strategies</a:t>
            </a:r>
          </a:p>
          <a:p>
            <a:r>
              <a:rPr lang="en-US" dirty="0" smtClean="0"/>
              <a:t>Textbooks</a:t>
            </a:r>
          </a:p>
          <a:p>
            <a:r>
              <a:rPr lang="en-US" dirty="0" smtClean="0"/>
              <a:t>Unit of Study</a:t>
            </a:r>
          </a:p>
          <a:p>
            <a:r>
              <a:rPr lang="en-US" dirty="0" smtClean="0"/>
              <a:t>Video Lectures</a:t>
            </a:r>
            <a:endParaRPr lang="en-US" dirty="0" smtClean="0"/>
          </a:p>
        </p:txBody>
      </p:sp>
    </p:spTree>
    <p:extLst>
      <p:ext uri="{BB962C8B-B14F-4D97-AF65-F5344CB8AC3E}">
        <p14:creationId xmlns:p14="http://schemas.microsoft.com/office/powerpoint/2010/main" val="26812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25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25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25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25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25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par>
                          <p:cTn id="43" fill="hold">
                            <p:stCondLst>
                              <p:cond delay="3250"/>
                            </p:stCondLst>
                            <p:childTnLst>
                              <p:par>
                                <p:cTn id="44" presetID="1" presetClass="entr" presetSubtype="0" fill="hold" grpId="0" nodeType="afterEffect">
                                  <p:stCondLst>
                                    <p:cond delay="250"/>
                                  </p:stCondLst>
                                  <p:childTnLst>
                                    <p:set>
                                      <p:cBhvr>
                                        <p:cTn id="45" dur="1" fill="hold">
                                          <p:stCondLst>
                                            <p:cond delay="0"/>
                                          </p:stCondLst>
                                        </p:cTn>
                                        <p:tgtEl>
                                          <p:spTgt spid="8">
                                            <p:txEl>
                                              <p:pRg st="1" end="1"/>
                                            </p:txEl>
                                          </p:spTgt>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25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par>
                          <p:cTn id="49" fill="hold">
                            <p:stCondLst>
                              <p:cond delay="3750"/>
                            </p:stCondLst>
                            <p:childTnLst>
                              <p:par>
                                <p:cTn id="50" presetID="1" presetClass="entr" presetSubtype="0" fill="hold" grpId="0" nodeType="afterEffect">
                                  <p:stCondLst>
                                    <p:cond delay="250"/>
                                  </p:stCondLst>
                                  <p:childTnLst>
                                    <p:set>
                                      <p:cBhvr>
                                        <p:cTn id="51" dur="1" fill="hold">
                                          <p:stCondLst>
                                            <p:cond delay="0"/>
                                          </p:stCondLst>
                                        </p:cTn>
                                        <p:tgtEl>
                                          <p:spTgt spid="8">
                                            <p:txEl>
                                              <p:pRg st="3" end="3"/>
                                            </p:txEl>
                                          </p:spTgt>
                                        </p:tgtEl>
                                        <p:attrNameLst>
                                          <p:attrName>style.visibility</p:attrName>
                                        </p:attrNameLst>
                                      </p:cBhvr>
                                      <p:to>
                                        <p:strVal val="visible"/>
                                      </p:to>
                                    </p:set>
                                  </p:childTnLst>
                                </p:cTn>
                              </p:par>
                            </p:childTnLst>
                          </p:cTn>
                        </p:par>
                        <p:par>
                          <p:cTn id="52" fill="hold">
                            <p:stCondLst>
                              <p:cond delay="4000"/>
                            </p:stCondLst>
                            <p:childTnLst>
                              <p:par>
                                <p:cTn id="53" presetID="1" presetClass="entr" presetSubtype="0" fill="hold" grpId="0" nodeType="afterEffect">
                                  <p:stCondLst>
                                    <p:cond delay="250"/>
                                  </p:stCondLst>
                                  <p:childTnLst>
                                    <p:set>
                                      <p:cBhvr>
                                        <p:cTn id="54" dur="1" fill="hold">
                                          <p:stCondLst>
                                            <p:cond delay="0"/>
                                          </p:stCondLst>
                                        </p:cTn>
                                        <p:tgtEl>
                                          <p:spTgt spid="8">
                                            <p:txEl>
                                              <p:pRg st="4" end="4"/>
                                            </p:txEl>
                                          </p:spTgt>
                                        </p:tgtEl>
                                        <p:attrNameLst>
                                          <p:attrName>style.visibility</p:attrName>
                                        </p:attrNameLst>
                                      </p:cBhvr>
                                      <p:to>
                                        <p:strVal val="visible"/>
                                      </p:to>
                                    </p:set>
                                  </p:childTnLst>
                                </p:cTn>
                              </p:par>
                            </p:childTnLst>
                          </p:cTn>
                        </p:par>
                        <p:par>
                          <p:cTn id="55" fill="hold">
                            <p:stCondLst>
                              <p:cond delay="4250"/>
                            </p:stCondLst>
                            <p:childTnLst>
                              <p:par>
                                <p:cTn id="56" presetID="1" presetClass="entr" presetSubtype="0" fill="hold" grpId="0" nodeType="afterEffect">
                                  <p:stCondLst>
                                    <p:cond delay="250"/>
                                  </p:stCondLst>
                                  <p:childTnLst>
                                    <p:set>
                                      <p:cBhvr>
                                        <p:cTn id="57" dur="1" fill="hold">
                                          <p:stCondLst>
                                            <p:cond delay="0"/>
                                          </p:stCondLst>
                                        </p:cTn>
                                        <p:tgtEl>
                                          <p:spTgt spid="8">
                                            <p:txEl>
                                              <p:pRg st="5" end="5"/>
                                            </p:txEl>
                                          </p:spTgt>
                                        </p:tgtEl>
                                        <p:attrNameLst>
                                          <p:attrName>style.visibility</p:attrName>
                                        </p:attrNameLst>
                                      </p:cBhvr>
                                      <p:to>
                                        <p:strVal val="visible"/>
                                      </p:to>
                                    </p:set>
                                  </p:childTnLst>
                                </p:cTn>
                              </p:par>
                            </p:childTnLst>
                          </p:cTn>
                        </p:par>
                        <p:par>
                          <p:cTn id="58" fill="hold">
                            <p:stCondLst>
                              <p:cond delay="4500"/>
                            </p:stCondLst>
                            <p:childTnLst>
                              <p:par>
                                <p:cTn id="59" presetID="1" presetClass="entr" presetSubtype="0" fill="hold" grpId="0" nodeType="afterEffect">
                                  <p:stCondLst>
                                    <p:cond delay="250"/>
                                  </p:stCondLst>
                                  <p:childTnLst>
                                    <p:set>
                                      <p:cBhvr>
                                        <p:cTn id="60" dur="1" fill="hold">
                                          <p:stCondLst>
                                            <p:cond delay="0"/>
                                          </p:stCondLst>
                                        </p:cTn>
                                        <p:tgtEl>
                                          <p:spTgt spid="8">
                                            <p:txEl>
                                              <p:pRg st="6" end="6"/>
                                            </p:txEl>
                                          </p:spTgt>
                                        </p:tgtEl>
                                        <p:attrNameLst>
                                          <p:attrName>style.visibility</p:attrName>
                                        </p:attrNameLst>
                                      </p:cBhvr>
                                      <p:to>
                                        <p:strVal val="visible"/>
                                      </p:to>
                                    </p:set>
                                  </p:childTnLst>
                                </p:cTn>
                              </p:par>
                            </p:childTnLst>
                          </p:cTn>
                        </p:par>
                        <p:par>
                          <p:cTn id="61" fill="hold">
                            <p:stCondLst>
                              <p:cond delay="4750"/>
                            </p:stCondLst>
                            <p:childTnLst>
                              <p:par>
                                <p:cTn id="62" presetID="1" presetClass="entr" presetSubtype="0" fill="hold" grpId="0" nodeType="afterEffect">
                                  <p:stCondLst>
                                    <p:cond delay="250"/>
                                  </p:stCondLst>
                                  <p:childTnLst>
                                    <p:set>
                                      <p:cBhvr>
                                        <p:cTn id="63" dur="1" fill="hold">
                                          <p:stCondLst>
                                            <p:cond delay="0"/>
                                          </p:stCondLst>
                                        </p:cTn>
                                        <p:tgtEl>
                                          <p:spTgt spid="8">
                                            <p:txEl>
                                              <p:pRg st="7" end="7"/>
                                            </p:txEl>
                                          </p:spTgt>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0" nodeType="afterEffect">
                                  <p:stCondLst>
                                    <p:cond delay="250"/>
                                  </p:stCondLst>
                                  <p:childTnLst>
                                    <p:set>
                                      <p:cBhvr>
                                        <p:cTn id="66" dur="1" fill="hold">
                                          <p:stCondLst>
                                            <p:cond delay="0"/>
                                          </p:stCondLst>
                                        </p:cTn>
                                        <p:tgtEl>
                                          <p:spTgt spid="8">
                                            <p:txEl>
                                              <p:pRg st="8" end="8"/>
                                            </p:txEl>
                                          </p:spTgt>
                                        </p:tgtEl>
                                        <p:attrNameLst>
                                          <p:attrName>style.visibility</p:attrName>
                                        </p:attrNameLst>
                                      </p:cBhvr>
                                      <p:to>
                                        <p:strVal val="visible"/>
                                      </p:to>
                                    </p:set>
                                  </p:childTnLst>
                                </p:cTn>
                              </p:par>
                            </p:childTnLst>
                          </p:cTn>
                        </p:par>
                        <p:par>
                          <p:cTn id="67" fill="hold">
                            <p:stCondLst>
                              <p:cond delay="5250"/>
                            </p:stCondLst>
                            <p:childTnLst>
                              <p:par>
                                <p:cTn id="68" presetID="1" presetClass="entr" presetSubtype="0" fill="hold" grpId="0" nodeType="afterEffect">
                                  <p:stCondLst>
                                    <p:cond delay="250"/>
                                  </p:stCondLst>
                                  <p:childTnLst>
                                    <p:set>
                                      <p:cBhvr>
                                        <p:cTn id="69" dur="1" fill="hold">
                                          <p:stCondLst>
                                            <p:cond delay="0"/>
                                          </p:stCondLst>
                                        </p:cTn>
                                        <p:tgtEl>
                                          <p:spTgt spid="8">
                                            <p:txEl>
                                              <p:pRg st="9" end="9"/>
                                            </p:txEl>
                                          </p:spTgt>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250"/>
                                  </p:stCondLst>
                                  <p:childTnLst>
                                    <p:set>
                                      <p:cBhvr>
                                        <p:cTn id="72" dur="1" fill="hold">
                                          <p:stCondLst>
                                            <p:cond delay="0"/>
                                          </p:stCondLst>
                                        </p:cTn>
                                        <p:tgtEl>
                                          <p:spTgt spid="8">
                                            <p:txEl>
                                              <p:pRg st="10" end="10"/>
                                            </p:txEl>
                                          </p:spTgt>
                                        </p:tgtEl>
                                        <p:attrNameLst>
                                          <p:attrName>style.visibility</p:attrName>
                                        </p:attrNameLst>
                                      </p:cBhvr>
                                      <p:to>
                                        <p:strVal val="visible"/>
                                      </p:to>
                                    </p:set>
                                  </p:childTnLst>
                                </p:cTn>
                              </p:par>
                            </p:childTnLst>
                          </p:cTn>
                        </p:par>
                        <p:par>
                          <p:cTn id="73" fill="hold">
                            <p:stCondLst>
                              <p:cond delay="5750"/>
                            </p:stCondLst>
                            <p:childTnLst>
                              <p:par>
                                <p:cTn id="74" presetID="1" presetClass="entr" presetSubtype="0" fill="hold" grpId="0" nodeType="afterEffect">
                                  <p:stCondLst>
                                    <p:cond delay="250"/>
                                  </p:stCondLst>
                                  <p:childTnLst>
                                    <p:set>
                                      <p:cBhvr>
                                        <p:cTn id="75" dur="1" fill="hold">
                                          <p:stCondLst>
                                            <p:cond delay="0"/>
                                          </p:stCondLst>
                                        </p:cTn>
                                        <p:tgtEl>
                                          <p:spTgt spid="8">
                                            <p:txEl>
                                              <p:pRg st="11" end="11"/>
                                            </p:txEl>
                                          </p:spTgt>
                                        </p:tgtEl>
                                        <p:attrNameLst>
                                          <p:attrName>style.visibility</p:attrName>
                                        </p:attrNameLst>
                                      </p:cBhvr>
                                      <p:to>
                                        <p:strVal val="visible"/>
                                      </p:to>
                                    </p:set>
                                  </p:childTnLst>
                                </p:cTn>
                              </p:par>
                            </p:childTnLst>
                          </p:cTn>
                        </p:par>
                        <p:par>
                          <p:cTn id="76" fill="hold">
                            <p:stCondLst>
                              <p:cond delay="6000"/>
                            </p:stCondLst>
                            <p:childTnLst>
                              <p:par>
                                <p:cTn id="77" presetID="1" presetClass="entr" presetSubtype="0" fill="hold" grpId="0" nodeType="afterEffect">
                                  <p:stCondLst>
                                    <p:cond delay="250"/>
                                  </p:stCondLst>
                                  <p:childTnLst>
                                    <p:set>
                                      <p:cBhvr>
                                        <p:cTn id="7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a:solidFill>
                  <a:srgbClr val="389447"/>
                </a:solidFill>
                <a:latin typeface="Calisto MT" panose="02040603050505030304" pitchFamily="18" charset="0"/>
              </a:rPr>
              <a:t>Open Courseware</a:t>
            </a:r>
            <a:endParaRPr lang="en-US" dirty="0">
              <a:solidFill>
                <a:srgbClr val="389447"/>
              </a:solidFill>
              <a:latin typeface="Calisto MT" panose="02040603050505030304" pitchFamily="18" charset="0"/>
            </a:endParaRP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9" name="AutoShape 2" descr="filesystem:chrome-extension://fdpohaocaechififmbbbbbknoalclacl/temporary/screencapture-oercommons-org-search-1475615113184.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23" b="72455"/>
          <a:stretch/>
        </p:blipFill>
        <p:spPr bwMode="auto">
          <a:xfrm>
            <a:off x="1916546" y="-7697"/>
            <a:ext cx="7165640" cy="700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452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a:t>
            </a:r>
            <a:r>
              <a:rPr lang="en-US" dirty="0" err="1" smtClean="0">
                <a:solidFill>
                  <a:srgbClr val="389447"/>
                </a:solidFill>
                <a:latin typeface="Calisto MT" panose="02040603050505030304" pitchFamily="18" charset="0"/>
              </a:rPr>
              <a:t>OpenLeMoyne</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r>
              <a:rPr lang="en-US" dirty="0"/>
              <a:t>Open source. </a:t>
            </a:r>
            <a:endParaRPr lang="en-US" dirty="0" smtClean="0"/>
          </a:p>
          <a:p>
            <a:r>
              <a:rPr lang="en-US" dirty="0" smtClean="0"/>
              <a:t>Open </a:t>
            </a:r>
            <a:r>
              <a:rPr lang="en-US" dirty="0"/>
              <a:t>access. </a:t>
            </a:r>
            <a:endParaRPr lang="en-US" dirty="0" smtClean="0"/>
          </a:p>
          <a:p>
            <a:r>
              <a:rPr lang="en-US" dirty="0" smtClean="0"/>
              <a:t>Open </a:t>
            </a:r>
            <a:r>
              <a:rPr lang="en-US" dirty="0"/>
              <a:t>society. </a:t>
            </a:r>
            <a:endParaRPr lang="en-US" dirty="0" smtClean="0"/>
          </a:p>
          <a:p>
            <a:r>
              <a:rPr lang="en-US" dirty="0" smtClean="0"/>
              <a:t>Open education. </a:t>
            </a:r>
          </a:p>
          <a:p>
            <a:r>
              <a:rPr lang="en-US" dirty="0" smtClean="0"/>
              <a:t>Open data.</a:t>
            </a:r>
          </a:p>
          <a:p>
            <a:r>
              <a:rPr lang="en-US" dirty="0" smtClean="0"/>
              <a:t>Open </a:t>
            </a:r>
            <a:r>
              <a:rPr lang="en-US" dirty="0"/>
              <a:t>government. </a:t>
            </a: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TextBox 3"/>
          <p:cNvSpPr txBox="1"/>
          <p:nvPr/>
        </p:nvSpPr>
        <p:spPr>
          <a:xfrm>
            <a:off x="2524263" y="5350281"/>
            <a:ext cx="6323526" cy="1200329"/>
          </a:xfrm>
          <a:prstGeom prst="rect">
            <a:avLst/>
          </a:prstGeom>
          <a:noFill/>
        </p:spPr>
        <p:txBody>
          <a:bodyPr wrap="square" rtlCol="0">
            <a:spAutoFit/>
          </a:bodyPr>
          <a:lstStyle/>
          <a:p>
            <a:r>
              <a:rPr lang="en-US" dirty="0" err="1" smtClean="0"/>
              <a:t>Pomerantz</a:t>
            </a:r>
            <a:r>
              <a:rPr lang="en-US" dirty="0" smtClean="0"/>
              <a:t>, </a:t>
            </a:r>
            <a:r>
              <a:rPr lang="en-US" dirty="0"/>
              <a:t>Jeffrey; </a:t>
            </a:r>
            <a:r>
              <a:rPr lang="en-US" dirty="0" smtClean="0"/>
              <a:t>Peek, </a:t>
            </a:r>
            <a:r>
              <a:rPr lang="en-US" dirty="0"/>
              <a:t>Robin. Fifty shades of open. </a:t>
            </a:r>
            <a:r>
              <a:rPr lang="en-US" dirty="0" smtClean="0"/>
              <a:t/>
            </a:r>
            <a:br>
              <a:rPr lang="en-US" dirty="0" smtClean="0"/>
            </a:br>
            <a:r>
              <a:rPr lang="en-US" b="1" dirty="0" smtClean="0"/>
              <a:t>First </a:t>
            </a:r>
            <a:r>
              <a:rPr lang="en-US" b="1" dirty="0"/>
              <a:t>Monday</a:t>
            </a:r>
            <a:r>
              <a:rPr lang="en-US" dirty="0"/>
              <a:t>, </a:t>
            </a:r>
            <a:r>
              <a:rPr lang="en-US" dirty="0" smtClean="0"/>
              <a:t>Vol.21, No.5, </a:t>
            </a:r>
            <a:r>
              <a:rPr lang="en-US" dirty="0"/>
              <a:t>A</a:t>
            </a:r>
            <a:r>
              <a:rPr lang="en-US" dirty="0" smtClean="0"/>
              <a:t>pr</a:t>
            </a:r>
            <a:r>
              <a:rPr lang="en-US" dirty="0"/>
              <a:t>. 2016. ISSN </a:t>
            </a:r>
            <a:r>
              <a:rPr lang="en-US" dirty="0" smtClean="0"/>
              <a:t>1396-0466</a:t>
            </a:r>
            <a:r>
              <a:rPr lang="en-US" dirty="0"/>
              <a:t>. </a:t>
            </a:r>
            <a:r>
              <a:rPr lang="en-US" dirty="0" smtClean="0"/>
              <a:t> </a:t>
            </a:r>
            <a:r>
              <a:rPr lang="en-US" dirty="0"/>
              <a:t>&lt;</a:t>
            </a:r>
            <a:r>
              <a:rPr lang="en-US" dirty="0">
                <a:hlinkClick r:id="rId5"/>
              </a:rPr>
              <a:t>http://firstmonday.org/ojs/index.php/fm/article/view/6360</a:t>
            </a:r>
            <a:r>
              <a:rPr lang="en-US" dirty="0"/>
              <a:t>&gt;. </a:t>
            </a:r>
            <a:r>
              <a:rPr lang="en-US" dirty="0" smtClean="0"/>
              <a:t>doi:10.5210/fm.v21i5.6360</a:t>
            </a:r>
            <a:r>
              <a:rPr lang="en-US" dirty="0"/>
              <a:t>.</a:t>
            </a:r>
          </a:p>
        </p:txBody>
      </p:sp>
      <p:cxnSp>
        <p:nvCxnSpPr>
          <p:cNvPr id="9" name="Straight Connector 8"/>
          <p:cNvCxnSpPr/>
          <p:nvPr/>
        </p:nvCxnSpPr>
        <p:spPr>
          <a:xfrm>
            <a:off x="2614410" y="2678805"/>
            <a:ext cx="2086377"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14409" y="3848636"/>
            <a:ext cx="2640171" cy="0"/>
          </a:xfrm>
          <a:prstGeom prst="line">
            <a:avLst/>
          </a:prstGeom>
          <a:ln w="38100">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72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500"/>
                            </p:stCondLst>
                            <p:childTnLst>
                              <p:par>
                                <p:cTn id="33" presetID="22" presetClass="entr" presetSubtype="8" fill="hold" nodeType="after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8194" name="Pictur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b="54914"/>
          <a:stretch/>
        </p:blipFill>
        <p:spPr bwMode="auto">
          <a:xfrm>
            <a:off x="1909425" y="-7698"/>
            <a:ext cx="7234576" cy="6865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44032" y="6190620"/>
            <a:ext cx="2297680" cy="369332"/>
          </a:xfrm>
          <a:prstGeom prst="rect">
            <a:avLst/>
          </a:prstGeom>
        </p:spPr>
        <p:txBody>
          <a:bodyPr wrap="none">
            <a:spAutoFit/>
          </a:bodyPr>
          <a:lstStyle/>
          <a:p>
            <a:pPr marL="179525" indent="-179525">
              <a:buFont typeface="Arial" panose="020B0604020202020204" pitchFamily="34" charset="0"/>
              <a:buChar char="•"/>
            </a:pPr>
            <a:r>
              <a:rPr lang="en-US" dirty="0">
                <a:hlinkClick r:id="rId5"/>
              </a:rPr>
              <a:t>http://ocw.mit.edu</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10948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filesystem:chrome-extension://fdpohaocaechififmbbbbbknoalclacl/temporary/screencapture-ocw-mit-edu-courses-find-by-topic-1469547635099.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7450" t="10381" r="29443" b="43491"/>
          <a:stretch/>
        </p:blipFill>
        <p:spPr bwMode="auto">
          <a:xfrm>
            <a:off x="1629178" y="17058"/>
            <a:ext cx="7147775" cy="684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8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filesystem:chrome-extension://fdpohaocaechififmbbbbbknoalclacl/temporary/screencapture-ocw-mit-edu-courses-find-by-topic-1469547635099.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546" y="-10155"/>
            <a:ext cx="7227454" cy="484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18558"/>
          <a:stretch/>
        </p:blipFill>
        <p:spPr bwMode="auto">
          <a:xfrm>
            <a:off x="1916544" y="3702524"/>
            <a:ext cx="7227455" cy="315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916544" y="6133087"/>
            <a:ext cx="2595582" cy="369332"/>
          </a:xfrm>
          <a:prstGeom prst="rect">
            <a:avLst/>
          </a:prstGeom>
        </p:spPr>
        <p:txBody>
          <a:bodyPr wrap="none">
            <a:spAutoFit/>
          </a:bodyPr>
          <a:lstStyle/>
          <a:p>
            <a:r>
              <a:rPr lang="en-US" dirty="0">
                <a:hlinkClick r:id="rId7"/>
              </a:rPr>
              <a:t>https://www.merlot.org</a:t>
            </a:r>
            <a:r>
              <a:rPr lang="en-US" dirty="0" smtClean="0">
                <a:hlinkClick r:id="rId7"/>
              </a:rPr>
              <a:t>/</a:t>
            </a:r>
            <a:r>
              <a:rPr lang="en-US" dirty="0" smtClean="0"/>
              <a:t> </a:t>
            </a:r>
            <a:endParaRPr lang="en-US" dirty="0"/>
          </a:p>
        </p:txBody>
      </p:sp>
    </p:spTree>
    <p:extLst>
      <p:ext uri="{BB962C8B-B14F-4D97-AF65-F5344CB8AC3E}">
        <p14:creationId xmlns:p14="http://schemas.microsoft.com/office/powerpoint/2010/main" val="16259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a:t>
            </a:r>
            <a:r>
              <a:rPr lang="en-US" dirty="0" err="1" smtClean="0">
                <a:solidFill>
                  <a:srgbClr val="389447"/>
                </a:solidFill>
                <a:latin typeface="Calisto MT" panose="02040603050505030304" pitchFamily="18" charset="0"/>
              </a:rPr>
              <a:t>OpenLeMoyne</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pPr marL="0" indent="0" algn="ctr">
              <a:buNone/>
            </a:pPr>
            <a:r>
              <a:rPr lang="en-US" sz="4400" dirty="0" smtClean="0">
                <a:solidFill>
                  <a:srgbClr val="389447"/>
                </a:solidFill>
                <a:latin typeface="Calisto MT" panose="02040603050505030304" pitchFamily="18" charset="0"/>
              </a:rPr>
              <a:t>Questions?</a:t>
            </a:r>
          </a:p>
          <a:p>
            <a:pPr marL="0" indent="0" algn="ctr">
              <a:buNone/>
            </a:pPr>
            <a:endParaRPr lang="en-US" sz="1400" dirty="0" smtClean="0">
              <a:solidFill>
                <a:srgbClr val="389447"/>
              </a:solidFill>
              <a:latin typeface="Calisto MT" panose="02040603050505030304" pitchFamily="18" charset="0"/>
            </a:endParaRPr>
          </a:p>
          <a:p>
            <a:pPr marL="0" indent="0" algn="ctr">
              <a:buNone/>
            </a:pPr>
            <a:r>
              <a:rPr lang="en-US" dirty="0" smtClean="0"/>
              <a:t>Tom </a:t>
            </a:r>
            <a:r>
              <a:rPr lang="en-US" dirty="0" err="1" smtClean="0"/>
              <a:t>Keays</a:t>
            </a:r>
            <a:r>
              <a:rPr lang="en-US" dirty="0"/>
              <a:t/>
            </a:r>
            <a:br>
              <a:rPr lang="en-US" dirty="0"/>
            </a:br>
            <a:r>
              <a:rPr lang="en-US" dirty="0" smtClean="0"/>
              <a:t>x4322</a:t>
            </a:r>
            <a:r>
              <a:rPr lang="en-US" dirty="0"/>
              <a:t/>
            </a:r>
            <a:br>
              <a:rPr lang="en-US" dirty="0"/>
            </a:br>
            <a:r>
              <a:rPr lang="en-US" dirty="0" smtClean="0"/>
              <a:t>keaysht@lemoyne.edu</a:t>
            </a: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pic>
        <p:nvPicPr>
          <p:cNvPr id="8" name="Picture 7" descr="LeMSEAL_2cwhit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1175" y="4645964"/>
            <a:ext cx="1438933" cy="1438933"/>
          </a:xfrm>
          <a:prstGeom prst="rect">
            <a:avLst/>
          </a:prstGeom>
        </p:spPr>
      </p:pic>
    </p:spTree>
    <p:extLst>
      <p:ext uri="{BB962C8B-B14F-4D97-AF65-F5344CB8AC3E}">
        <p14:creationId xmlns:p14="http://schemas.microsoft.com/office/powerpoint/2010/main" val="10948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147995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Missing Pieces</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lstStyle/>
          <a:p>
            <a:r>
              <a:rPr lang="en-US" dirty="0" smtClean="0"/>
              <a:t>Two things that would increase the success of Open Access at LMC:</a:t>
            </a:r>
          </a:p>
          <a:p>
            <a:pPr marL="914400" lvl="1" indent="-514350">
              <a:buFont typeface="+mj-lt"/>
              <a:buAutoNum type="arabicPeriod"/>
            </a:pPr>
            <a:r>
              <a:rPr lang="en-US" dirty="0" smtClean="0"/>
              <a:t>Open Access Policy </a:t>
            </a:r>
          </a:p>
          <a:p>
            <a:pPr lvl="2"/>
            <a:r>
              <a:rPr lang="en-US" dirty="0" smtClean="0"/>
              <a:t>Mandate open access by LMC authors</a:t>
            </a:r>
          </a:p>
          <a:p>
            <a:pPr lvl="2"/>
            <a:r>
              <a:rPr lang="en-US" dirty="0"/>
              <a:t>T</a:t>
            </a:r>
            <a:r>
              <a:rPr lang="en-US" dirty="0" smtClean="0"/>
              <a:t>he Senate working with the Provost</a:t>
            </a:r>
          </a:p>
          <a:p>
            <a:pPr lvl="2"/>
            <a:r>
              <a:rPr lang="en-US" dirty="0" smtClean="0"/>
              <a:t>Subsidizing Article Processing Charges</a:t>
            </a:r>
          </a:p>
          <a:p>
            <a:pPr marL="914400" lvl="1" indent="-514350">
              <a:buFont typeface="+mj-lt"/>
              <a:buAutoNum type="arabicPeriod"/>
            </a:pPr>
            <a:r>
              <a:rPr lang="en-US" dirty="0" smtClean="0"/>
              <a:t>Institutional Repository</a:t>
            </a:r>
          </a:p>
          <a:p>
            <a:pPr lvl="2"/>
            <a:r>
              <a:rPr lang="en-US" dirty="0" smtClean="0"/>
              <a:t>Showcase for Le Moyne scholarship</a:t>
            </a:r>
          </a:p>
          <a:p>
            <a:pPr lvl="2"/>
            <a:r>
              <a:rPr lang="en-US" dirty="0" smtClean="0"/>
              <a:t>Provost Office and the Library</a:t>
            </a: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17320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545" y="-5711"/>
            <a:ext cx="7195397" cy="707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349C.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screencapture-resources-library-lemoyne-edu-pubserv-copyright-1469461936708.png (1066×1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filesystem:chrome-extension://fdpohaocaechififmbbbbbknoalclacl/temporary/screencapture-resources-library-lemoyne-edu-pubserv-copyright-146946193670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2736756" y="5949841"/>
            <a:ext cx="5847009" cy="369332"/>
          </a:xfrm>
          <a:prstGeom prst="rect">
            <a:avLst/>
          </a:prstGeom>
          <a:solidFill>
            <a:schemeClr val="bg1"/>
          </a:solidFill>
        </p:spPr>
        <p:txBody>
          <a:bodyPr wrap="square">
            <a:spAutoFit/>
          </a:bodyPr>
          <a:lstStyle/>
          <a:p>
            <a:r>
              <a:rPr lang="en-US" dirty="0">
                <a:hlinkClick r:id="rId3"/>
              </a:rPr>
              <a:t>http://</a:t>
            </a:r>
            <a:r>
              <a:rPr lang="en-US" dirty="0" smtClean="0">
                <a:hlinkClick r:id="rId3"/>
              </a:rPr>
              <a:t>resources.library.lemoyne.edu/oer</a:t>
            </a:r>
            <a:r>
              <a:rPr lang="en-US" dirty="0" smtClean="0"/>
              <a:t>  </a:t>
            </a:r>
            <a:endParaRPr lang="en-US" dirty="0"/>
          </a:p>
        </p:txBody>
      </p:sp>
      <p:sp>
        <p:nvSpPr>
          <p:cNvPr id="10" name="AutoShape 2" descr="filesystem:chrome-extension://fdpohaocaechififmbbbbbknoalclacl/temporary/screencapture-resources-library-lemoyne-edu-oer-1475175298010.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57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
        <p:nvSpPr>
          <p:cNvPr id="4" name="AutoShape 2" descr="screencapture-resources-library-lemoyne-edu-pubserv-copyright-1469461936708.png (1066×1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filesystem:chrome-extension://fdpohaocaechififmbbbbbknoalclacl/temporary/screencapture-resources-library-lemoyne-edu-pubserv-copyright-1469461936708.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545" y="-4941"/>
            <a:ext cx="7227455" cy="692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736757" y="5567574"/>
            <a:ext cx="5847009" cy="369332"/>
          </a:xfrm>
          <a:prstGeom prst="rect">
            <a:avLst/>
          </a:prstGeom>
          <a:solidFill>
            <a:schemeClr val="bg1"/>
          </a:solidFill>
        </p:spPr>
        <p:txBody>
          <a:bodyPr wrap="square">
            <a:spAutoFit/>
          </a:bodyPr>
          <a:lstStyle/>
          <a:p>
            <a:r>
              <a:rPr lang="en-US" dirty="0">
                <a:hlinkClick r:id="rId5"/>
              </a:rPr>
              <a:t>http://</a:t>
            </a:r>
            <a:r>
              <a:rPr lang="en-US" dirty="0" smtClean="0">
                <a:hlinkClick r:id="rId5"/>
              </a:rPr>
              <a:t>resources.library.lemoyne.edu/pubserv-copyright</a:t>
            </a:r>
            <a:r>
              <a:rPr lang="en-US" dirty="0" smtClean="0"/>
              <a:t> </a:t>
            </a:r>
            <a:endParaRPr lang="en-US" dirty="0"/>
          </a:p>
        </p:txBody>
      </p:sp>
    </p:spTree>
    <p:extLst>
      <p:ext uri="{BB962C8B-B14F-4D97-AF65-F5344CB8AC3E}">
        <p14:creationId xmlns:p14="http://schemas.microsoft.com/office/powerpoint/2010/main" val="41383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Copyright Management</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856750" cy="4950410"/>
          </a:xfrm>
        </p:spPr>
        <p:txBody>
          <a:bodyPr>
            <a:normAutofit lnSpcReduction="10000"/>
          </a:bodyPr>
          <a:lstStyle/>
          <a:p>
            <a:pPr marL="0" indent="0">
              <a:buNone/>
            </a:pPr>
            <a:r>
              <a:rPr lang="en-US" dirty="0" smtClean="0"/>
              <a:t>The Library is available to assist </a:t>
            </a:r>
            <a:r>
              <a:rPr lang="en-US" dirty="0"/>
              <a:t>faculty, students, and staff who own the copyright to </a:t>
            </a:r>
            <a:r>
              <a:rPr lang="en-US" dirty="0" smtClean="0"/>
              <a:t>work produced </a:t>
            </a:r>
            <a:r>
              <a:rPr lang="en-US" dirty="0"/>
              <a:t>at the </a:t>
            </a:r>
            <a:r>
              <a:rPr lang="en-US" dirty="0" smtClean="0"/>
              <a:t>College to</a:t>
            </a:r>
            <a:r>
              <a:rPr lang="en-US" dirty="0"/>
              <a:t>:</a:t>
            </a:r>
          </a:p>
          <a:p>
            <a:r>
              <a:rPr lang="en-US" sz="3000" dirty="0" smtClean="0"/>
              <a:t>Understand </a:t>
            </a:r>
            <a:r>
              <a:rPr lang="en-US" sz="3000" dirty="0"/>
              <a:t>what U.S. copyright law protects.</a:t>
            </a:r>
          </a:p>
          <a:p>
            <a:r>
              <a:rPr lang="en-US" sz="3000" dirty="0" smtClean="0"/>
              <a:t>Understand </a:t>
            </a:r>
            <a:r>
              <a:rPr lang="en-US" sz="3000" dirty="0"/>
              <a:t>their exclusive rights under the law, and the legal exceptions and </a:t>
            </a:r>
            <a:r>
              <a:rPr lang="en-US" sz="3000" dirty="0" smtClean="0"/>
              <a:t>limitations on </a:t>
            </a:r>
            <a:r>
              <a:rPr lang="en-US" sz="3000" dirty="0"/>
              <a:t>their exclusive rights.</a:t>
            </a:r>
          </a:p>
          <a:p>
            <a:r>
              <a:rPr lang="en-US" sz="3000" dirty="0" smtClean="0"/>
              <a:t>Manage </a:t>
            </a:r>
            <a:r>
              <a:rPr lang="en-US" sz="3000" dirty="0"/>
              <a:t>their copyrights effectively.</a:t>
            </a:r>
          </a:p>
          <a:p>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10381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Copyright Management</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normAutofit fontScale="70000" lnSpcReduction="20000"/>
          </a:bodyPr>
          <a:lstStyle/>
          <a:p>
            <a:r>
              <a:rPr lang="en-US" sz="4000" dirty="0"/>
              <a:t>In the United States, copyright protects </a:t>
            </a:r>
            <a:r>
              <a:rPr lang="en-US" sz="4000" dirty="0" smtClean="0"/>
              <a:t/>
            </a:r>
            <a:br>
              <a:rPr lang="en-US" sz="4000" dirty="0" smtClean="0"/>
            </a:br>
            <a:endParaRPr lang="en-US" sz="4000" dirty="0" smtClean="0"/>
          </a:p>
          <a:p>
            <a:r>
              <a:rPr lang="en-US" dirty="0" smtClean="0"/>
              <a:t>“</a:t>
            </a:r>
            <a:r>
              <a:rPr lang="en-US" dirty="0"/>
              <a:t>original works of authorship fixed in any tangible medium of expression, now known or later developed, from which they can be perceived, reproduced, or otherwise communicated, either directly or with the aid of a machine or device.” </a:t>
            </a:r>
            <a:r>
              <a:rPr lang="en-US" dirty="0" smtClean="0"/>
              <a:t/>
            </a:r>
            <a:br>
              <a:rPr lang="en-US" dirty="0" smtClean="0"/>
            </a:br>
            <a:endParaRPr lang="en-US" dirty="0" smtClean="0"/>
          </a:p>
          <a:p>
            <a:r>
              <a:rPr lang="en-US" dirty="0" smtClean="0"/>
              <a:t>Copyright </a:t>
            </a:r>
            <a:r>
              <a:rPr lang="en-US" dirty="0"/>
              <a:t>does </a:t>
            </a:r>
            <a:r>
              <a:rPr lang="en-US" u="sng" dirty="0"/>
              <a:t>not</a:t>
            </a:r>
            <a:r>
              <a:rPr lang="en-US" dirty="0"/>
              <a:t> protect facts, ideas, procedures, processes, systems, methods, concepts, principles, or discoveries, “regardless of the form in which these are described, explained, illustrated, or embodied” in a copyrighted </a:t>
            </a:r>
            <a:r>
              <a:rPr lang="en-US" dirty="0" smtClean="0"/>
              <a:t>work (U.S.C</a:t>
            </a:r>
            <a:r>
              <a:rPr lang="en-US" dirty="0"/>
              <a:t>. 17 §102</a:t>
            </a:r>
            <a:r>
              <a:rPr lang="en-US" dirty="0" smtClean="0"/>
              <a:t>). </a:t>
            </a:r>
            <a:r>
              <a:rPr lang="en-US" sz="2900" dirty="0" smtClean="0">
                <a:hlinkClick r:id="rId5"/>
              </a:rPr>
              <a:t>http</a:t>
            </a:r>
            <a:r>
              <a:rPr lang="en-US" sz="2900" dirty="0">
                <a:hlinkClick r:id="rId5"/>
              </a:rPr>
              <a:t>://</a:t>
            </a:r>
            <a:r>
              <a:rPr lang="en-US" sz="2900" dirty="0" smtClean="0">
                <a:hlinkClick r:id="rId5"/>
              </a:rPr>
              <a:t>www.copyright.gov/title17/92chap1.html#102</a:t>
            </a:r>
            <a:endParaRPr lang="en-US" sz="2900"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36493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Copyright Management</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normAutofit fontScale="85000" lnSpcReduction="10000"/>
          </a:bodyPr>
          <a:lstStyle/>
          <a:p>
            <a:r>
              <a:rPr lang="en-US" dirty="0"/>
              <a:t>Copyright owners have the </a:t>
            </a:r>
            <a:r>
              <a:rPr lang="en-US" u="sng" dirty="0"/>
              <a:t>exclusive rights</a:t>
            </a:r>
            <a:r>
              <a:rPr lang="en-US" dirty="0"/>
              <a:t> to copy and distribute their work, to perform </a:t>
            </a:r>
            <a:r>
              <a:rPr lang="en-US" dirty="0" smtClean="0"/>
              <a:t>or display </a:t>
            </a:r>
            <a:r>
              <a:rPr lang="en-US" dirty="0"/>
              <a:t>it publicly, and to make derivative </a:t>
            </a:r>
            <a:r>
              <a:rPr lang="en-US" dirty="0" smtClean="0"/>
              <a:t>works.</a:t>
            </a:r>
          </a:p>
          <a:p>
            <a:r>
              <a:rPr lang="en-US" dirty="0"/>
              <a:t>If someone else wants </a:t>
            </a:r>
            <a:r>
              <a:rPr lang="en-US" dirty="0" smtClean="0"/>
              <a:t>to use </a:t>
            </a:r>
            <a:r>
              <a:rPr lang="en-US" dirty="0"/>
              <a:t>the work, the copyright owner’s permission is </a:t>
            </a:r>
            <a:r>
              <a:rPr lang="en-US" dirty="0" smtClean="0"/>
              <a:t>required… </a:t>
            </a:r>
          </a:p>
          <a:p>
            <a:r>
              <a:rPr lang="en-US" dirty="0" smtClean="0"/>
              <a:t>unless </a:t>
            </a:r>
            <a:r>
              <a:rPr lang="en-US" dirty="0"/>
              <a:t>the use is granted by </a:t>
            </a:r>
            <a:r>
              <a:rPr lang="en-US" dirty="0" smtClean="0"/>
              <a:t>a </a:t>
            </a:r>
            <a:r>
              <a:rPr lang="en-US" u="sng" dirty="0" smtClean="0"/>
              <a:t>licensing</a:t>
            </a:r>
            <a:r>
              <a:rPr lang="en-US" dirty="0" smtClean="0"/>
              <a:t> </a:t>
            </a:r>
            <a:r>
              <a:rPr lang="en-US" dirty="0"/>
              <a:t>agreement or an exception or limitation in the Copyright </a:t>
            </a:r>
            <a:r>
              <a:rPr lang="en-US" dirty="0" smtClean="0"/>
              <a:t>Act – e.g., “</a:t>
            </a:r>
            <a:r>
              <a:rPr lang="en-US" u="sng" dirty="0" smtClean="0"/>
              <a:t>fair use</a:t>
            </a:r>
            <a:r>
              <a:rPr lang="en-US" dirty="0" smtClean="0"/>
              <a:t>”, TEACH Act, or other exceptions. </a:t>
            </a:r>
            <a:br>
              <a:rPr lang="en-US" dirty="0" smtClean="0"/>
            </a:br>
            <a:r>
              <a:rPr lang="en-US" dirty="0" smtClean="0"/>
              <a:t>(</a:t>
            </a:r>
            <a:r>
              <a:rPr lang="en-US" dirty="0"/>
              <a:t>U.S.C. 17 §106</a:t>
            </a:r>
            <a:r>
              <a:rPr lang="en-US" dirty="0" smtClean="0"/>
              <a:t>). </a:t>
            </a:r>
            <a:r>
              <a:rPr lang="en-US" sz="2200" dirty="0">
                <a:hlinkClick r:id="rId5"/>
              </a:rPr>
              <a:t>http://</a:t>
            </a:r>
            <a:r>
              <a:rPr lang="en-US" sz="2200" dirty="0" smtClean="0">
                <a:hlinkClick r:id="rId5"/>
              </a:rPr>
              <a:t>www.copyright.gov/title17/92chap1.html#106</a:t>
            </a:r>
            <a:r>
              <a:rPr lang="en-US" sz="2200" dirty="0" smtClean="0"/>
              <a:t> </a:t>
            </a:r>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2747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49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7697"/>
            <a:ext cx="1916544" cy="6865698"/>
          </a:xfrm>
          <a:prstGeom prst="rect">
            <a:avLst/>
          </a:prstGeom>
        </p:spPr>
      </p:pic>
      <p:pic>
        <p:nvPicPr>
          <p:cNvPr id="5" name="Picture 4" descr="LeMoyne_wh.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39" y="6084897"/>
            <a:ext cx="1597977" cy="465713"/>
          </a:xfrm>
          <a:prstGeom prst="rect">
            <a:avLst/>
          </a:prstGeom>
        </p:spPr>
      </p:pic>
      <p:sp>
        <p:nvSpPr>
          <p:cNvPr id="2" name="Title 1"/>
          <p:cNvSpPr>
            <a:spLocks noGrp="1"/>
          </p:cNvSpPr>
          <p:nvPr>
            <p:ph type="title"/>
          </p:nvPr>
        </p:nvSpPr>
        <p:spPr>
          <a:xfrm>
            <a:off x="2150772" y="274638"/>
            <a:ext cx="6536028" cy="1143000"/>
          </a:xfrm>
        </p:spPr>
        <p:txBody>
          <a:bodyPr/>
          <a:lstStyle/>
          <a:p>
            <a:r>
              <a:rPr lang="en-US" dirty="0" smtClean="0">
                <a:solidFill>
                  <a:srgbClr val="389447"/>
                </a:solidFill>
                <a:latin typeface="Calisto MT" panose="02040603050505030304" pitchFamily="18" charset="0"/>
              </a:rPr>
              <a:t>Copyright Management</a:t>
            </a:r>
            <a:endParaRPr lang="en-US" dirty="0">
              <a:solidFill>
                <a:srgbClr val="389447"/>
              </a:solidFill>
              <a:latin typeface="Calisto MT" panose="02040603050505030304" pitchFamily="18" charset="0"/>
            </a:endParaRPr>
          </a:p>
        </p:txBody>
      </p:sp>
      <p:sp>
        <p:nvSpPr>
          <p:cNvPr id="3" name="Content Placeholder 2"/>
          <p:cNvSpPr>
            <a:spLocks noGrp="1"/>
          </p:cNvSpPr>
          <p:nvPr>
            <p:ph idx="1"/>
          </p:nvPr>
        </p:nvSpPr>
        <p:spPr>
          <a:xfrm>
            <a:off x="2150772" y="1600200"/>
            <a:ext cx="6536028" cy="4950410"/>
          </a:xfrm>
        </p:spPr>
        <p:txBody>
          <a:bodyPr>
            <a:normAutofit fontScale="85000" lnSpcReduction="10000"/>
          </a:bodyPr>
          <a:lstStyle/>
          <a:p>
            <a:r>
              <a:rPr lang="en-US" dirty="0"/>
              <a:t>Copyright owners can legally </a:t>
            </a:r>
            <a:r>
              <a:rPr lang="en-US" u="sng" dirty="0"/>
              <a:t>transfer</a:t>
            </a:r>
            <a:r>
              <a:rPr lang="en-US" dirty="0"/>
              <a:t> their exclusive rights, individually or grouped, to someone else. </a:t>
            </a:r>
            <a:endParaRPr lang="en-US" dirty="0" smtClean="0"/>
          </a:p>
          <a:p>
            <a:r>
              <a:rPr lang="en-US" dirty="0" smtClean="0"/>
              <a:t>The </a:t>
            </a:r>
            <a:r>
              <a:rPr lang="en-US" dirty="0"/>
              <a:t>transfer can be </a:t>
            </a:r>
            <a:r>
              <a:rPr lang="en-US" u="sng" dirty="0"/>
              <a:t>exclusive</a:t>
            </a:r>
            <a:r>
              <a:rPr lang="en-US" dirty="0"/>
              <a:t> or </a:t>
            </a:r>
            <a:r>
              <a:rPr lang="en-US" u="sng" dirty="0"/>
              <a:t>non-exclusive</a:t>
            </a:r>
            <a:r>
              <a:rPr lang="en-US" dirty="0"/>
              <a:t>. </a:t>
            </a:r>
            <a:endParaRPr lang="en-US" dirty="0" smtClean="0"/>
          </a:p>
          <a:p>
            <a:r>
              <a:rPr lang="en-US" dirty="0" smtClean="0"/>
              <a:t>With an </a:t>
            </a:r>
            <a:r>
              <a:rPr lang="en-US" u="sng" dirty="0" smtClean="0"/>
              <a:t>exclusive</a:t>
            </a:r>
            <a:r>
              <a:rPr lang="en-US" dirty="0" smtClean="0"/>
              <a:t> </a:t>
            </a:r>
            <a:r>
              <a:rPr lang="en-US" dirty="0"/>
              <a:t>transfer of a right, the author </a:t>
            </a:r>
            <a:r>
              <a:rPr lang="en-US" u="sng" dirty="0" smtClean="0"/>
              <a:t>loses that </a:t>
            </a:r>
            <a:r>
              <a:rPr lang="en-US" u="sng" dirty="0"/>
              <a:t>right</a:t>
            </a:r>
            <a:r>
              <a:rPr lang="en-US" dirty="0"/>
              <a:t> and cannot transfer or license that right to others. </a:t>
            </a:r>
            <a:endParaRPr lang="en-US" dirty="0" smtClean="0"/>
          </a:p>
          <a:p>
            <a:r>
              <a:rPr lang="en-US" dirty="0" smtClean="0"/>
              <a:t>With a </a:t>
            </a:r>
            <a:r>
              <a:rPr lang="en-US" u="sng" dirty="0"/>
              <a:t>non-exclusive</a:t>
            </a:r>
            <a:r>
              <a:rPr lang="en-US" dirty="0"/>
              <a:t> transfer, the author still </a:t>
            </a:r>
            <a:r>
              <a:rPr lang="en-US" u="sng" dirty="0"/>
              <a:t>retains the transferred right</a:t>
            </a:r>
            <a:r>
              <a:rPr lang="en-US" dirty="0"/>
              <a:t> and can transfer or license that right to others. </a:t>
            </a:r>
            <a:r>
              <a:rPr lang="en-US" dirty="0" smtClean="0"/>
              <a:t/>
            </a:r>
            <a:br>
              <a:rPr lang="en-US" dirty="0" smtClean="0"/>
            </a:br>
            <a:endParaRPr lang="en-US" dirty="0" smtClean="0"/>
          </a:p>
        </p:txBody>
      </p:sp>
      <p:sp>
        <p:nvSpPr>
          <p:cNvPr id="7" name="TextBox 6"/>
          <p:cNvSpPr txBox="1"/>
          <p:nvPr/>
        </p:nvSpPr>
        <p:spPr>
          <a:xfrm>
            <a:off x="41949" y="5605845"/>
            <a:ext cx="1464878" cy="584775"/>
          </a:xfrm>
          <a:prstGeom prst="rect">
            <a:avLst/>
          </a:prstGeom>
          <a:noFill/>
        </p:spPr>
        <p:txBody>
          <a:bodyPr wrap="square" rtlCol="0">
            <a:spAutoFit/>
          </a:bodyPr>
          <a:lstStyle/>
          <a:p>
            <a:r>
              <a:rPr lang="en-US" sz="3200" dirty="0" smtClean="0">
                <a:solidFill>
                  <a:schemeClr val="bg1"/>
                </a:solidFill>
                <a:latin typeface="Matura MT Script Capitals" panose="03020802060602070202" pitchFamily="66" charset="0"/>
                <a:cs typeface="FrankRuehl" panose="020E0503060101010101" pitchFamily="34" charset="-79"/>
              </a:rPr>
              <a:t>#</a:t>
            </a:r>
            <a:r>
              <a:rPr lang="en-US" sz="3200" dirty="0" smtClean="0">
                <a:solidFill>
                  <a:schemeClr val="bg1"/>
                </a:solidFill>
                <a:latin typeface="Calisto MT" panose="02040603050505030304" pitchFamily="18" charset="0"/>
              </a:rPr>
              <a:t>O</a:t>
            </a:r>
            <a:r>
              <a:rPr lang="en-US" sz="2400" dirty="0" smtClean="0">
                <a:solidFill>
                  <a:schemeClr val="bg1"/>
                </a:solidFill>
                <a:latin typeface="Calisto MT" panose="02040603050505030304" pitchFamily="18" charset="0"/>
              </a:rPr>
              <a:t>PEN</a:t>
            </a:r>
            <a:endParaRPr lang="en-US" sz="2400" dirty="0">
              <a:solidFill>
                <a:schemeClr val="bg1"/>
              </a:solidFill>
              <a:latin typeface="Calisto MT" panose="02040603050505030304" pitchFamily="18" charset="0"/>
            </a:endParaRPr>
          </a:p>
        </p:txBody>
      </p:sp>
    </p:spTree>
    <p:extLst>
      <p:ext uri="{BB962C8B-B14F-4D97-AF65-F5344CB8AC3E}">
        <p14:creationId xmlns:p14="http://schemas.microsoft.com/office/powerpoint/2010/main" val="20908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2441</Words>
  <Application>Microsoft Office PowerPoint</Application>
  <PresentationFormat>On-screen Show (4:3)</PresentationFormat>
  <Paragraphs>293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Open Educational Resources Tom Keays, Falcone Library</vt:lpstr>
      <vt:lpstr>#OpenLeMoyne</vt:lpstr>
      <vt:lpstr>PowerPoint Presentation</vt:lpstr>
      <vt:lpstr>PowerPoint Presentation</vt:lpstr>
      <vt:lpstr>Copyright Management</vt:lpstr>
      <vt:lpstr>Copyright Management</vt:lpstr>
      <vt:lpstr>Copyright Management</vt:lpstr>
      <vt:lpstr>Copyright Management</vt:lpstr>
      <vt:lpstr>Copyright Management</vt:lpstr>
      <vt:lpstr>What is “Open Access”?</vt:lpstr>
      <vt:lpstr>What is “Open Access”?</vt:lpstr>
      <vt:lpstr>Creative Commons</vt:lpstr>
      <vt:lpstr>Creative Commons</vt:lpstr>
      <vt:lpstr>PowerPoint Presentation</vt:lpstr>
      <vt:lpstr>Fixing the Broken  Textbook Market</vt:lpstr>
      <vt:lpstr>PowerPoint Presentation</vt:lpstr>
      <vt:lpstr>PowerPoint Presentation</vt:lpstr>
      <vt:lpstr>OER</vt:lpstr>
      <vt:lpstr>Opening the  Textbook</vt:lpstr>
      <vt:lpstr>PowerPoint Presentation</vt:lpstr>
      <vt:lpstr>Open Textbooks</vt:lpstr>
      <vt:lpstr>PowerPoint Presentation</vt:lpstr>
      <vt:lpstr>PowerPoint Presentation</vt:lpstr>
      <vt:lpstr>PowerPoint Presentation</vt:lpstr>
      <vt:lpstr>PowerPoint Presentation</vt:lpstr>
      <vt:lpstr>PowerPoint Presentation</vt:lpstr>
      <vt:lpstr>Open Courseware</vt:lpstr>
      <vt:lpstr>Open Courseware</vt:lpstr>
      <vt:lpstr>PowerPoint Presentation</vt:lpstr>
      <vt:lpstr>PowerPoint Presentation</vt:lpstr>
      <vt:lpstr>PowerPoint Presentation</vt:lpstr>
      <vt:lpstr>#OpenLeMoyne</vt:lpstr>
      <vt:lpstr>PowerPoint Presentation</vt:lpstr>
      <vt:lpstr>Missing Pieces</vt:lpstr>
    </vt:vector>
  </TitlesOfParts>
  <Company>Le Moyne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Santy</dc:creator>
  <cp:lastModifiedBy>LeMoyne College</cp:lastModifiedBy>
  <cp:revision>281</cp:revision>
  <cp:lastPrinted>2016-08-03T19:30:57Z</cp:lastPrinted>
  <dcterms:created xsi:type="dcterms:W3CDTF">2015-12-08T14:42:46Z</dcterms:created>
  <dcterms:modified xsi:type="dcterms:W3CDTF">2016-10-04T21:25:15Z</dcterms:modified>
</cp:coreProperties>
</file>